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8" r:id="rId3"/>
    <p:sldMasterId id="2147483710" r:id="rId4"/>
    <p:sldMasterId id="2147483727" r:id="rId5"/>
  </p:sldMasterIdLst>
  <p:notesMasterIdLst>
    <p:notesMasterId r:id="rId86"/>
  </p:notesMasterIdLst>
  <p:sldIdLst>
    <p:sldId id="355" r:id="rId6"/>
    <p:sldId id="273" r:id="rId7"/>
    <p:sldId id="274" r:id="rId8"/>
    <p:sldId id="275" r:id="rId9"/>
    <p:sldId id="276" r:id="rId10"/>
    <p:sldId id="277" r:id="rId11"/>
    <p:sldId id="280" r:id="rId12"/>
    <p:sldId id="278" r:id="rId13"/>
    <p:sldId id="279" r:id="rId14"/>
    <p:sldId id="281" r:id="rId15"/>
    <p:sldId id="283" r:id="rId16"/>
    <p:sldId id="284" r:id="rId17"/>
    <p:sldId id="285" r:id="rId18"/>
    <p:sldId id="286" r:id="rId19"/>
    <p:sldId id="287" r:id="rId20"/>
    <p:sldId id="288" r:id="rId21"/>
    <p:sldId id="289" r:id="rId22"/>
    <p:sldId id="290" r:id="rId23"/>
    <p:sldId id="291" r:id="rId24"/>
    <p:sldId id="292" r:id="rId25"/>
    <p:sldId id="256" r:id="rId26"/>
    <p:sldId id="269" r:id="rId27"/>
    <p:sldId id="257" r:id="rId28"/>
    <p:sldId id="260" r:id="rId29"/>
    <p:sldId id="259" r:id="rId30"/>
    <p:sldId id="261" r:id="rId31"/>
    <p:sldId id="262" r:id="rId32"/>
    <p:sldId id="263" r:id="rId33"/>
    <p:sldId id="264" r:id="rId34"/>
    <p:sldId id="265" r:id="rId35"/>
    <p:sldId id="267" r:id="rId36"/>
    <p:sldId id="268" r:id="rId37"/>
    <p:sldId id="270" r:id="rId38"/>
    <p:sldId id="333" r:id="rId39"/>
    <p:sldId id="343" r:id="rId40"/>
    <p:sldId id="335" r:id="rId41"/>
    <p:sldId id="336" r:id="rId42"/>
    <p:sldId id="332" r:id="rId43"/>
    <p:sldId id="338" r:id="rId44"/>
    <p:sldId id="331" r:id="rId45"/>
    <p:sldId id="339" r:id="rId46"/>
    <p:sldId id="337" r:id="rId47"/>
    <p:sldId id="340" r:id="rId48"/>
    <p:sldId id="334" r:id="rId49"/>
    <p:sldId id="341" r:id="rId50"/>
    <p:sldId id="342" r:id="rId51"/>
    <p:sldId id="344" r:id="rId52"/>
    <p:sldId id="301" r:id="rId53"/>
    <p:sldId id="307" r:id="rId54"/>
    <p:sldId id="306" r:id="rId55"/>
    <p:sldId id="303" r:id="rId56"/>
    <p:sldId id="305" r:id="rId57"/>
    <p:sldId id="302" r:id="rId58"/>
    <p:sldId id="308" r:id="rId59"/>
    <p:sldId id="312" r:id="rId60"/>
    <p:sldId id="327" r:id="rId61"/>
    <p:sldId id="329" r:id="rId62"/>
    <p:sldId id="311" r:id="rId63"/>
    <p:sldId id="345" r:id="rId64"/>
    <p:sldId id="309" r:id="rId65"/>
    <p:sldId id="319" r:id="rId66"/>
    <p:sldId id="320" r:id="rId67"/>
    <p:sldId id="322" r:id="rId68"/>
    <p:sldId id="310" r:id="rId69"/>
    <p:sldId id="324" r:id="rId70"/>
    <p:sldId id="323" r:id="rId71"/>
    <p:sldId id="326" r:id="rId72"/>
    <p:sldId id="316" r:id="rId73"/>
    <p:sldId id="317" r:id="rId74"/>
    <p:sldId id="325" r:id="rId75"/>
    <p:sldId id="346" r:id="rId76"/>
    <p:sldId id="347" r:id="rId77"/>
    <p:sldId id="258" r:id="rId78"/>
    <p:sldId id="348" r:id="rId79"/>
    <p:sldId id="349" r:id="rId80"/>
    <p:sldId id="350" r:id="rId81"/>
    <p:sldId id="351" r:id="rId82"/>
    <p:sldId id="352" r:id="rId83"/>
    <p:sldId id="353" r:id="rId84"/>
    <p:sldId id="35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01" autoAdjust="0"/>
  </p:normalViewPr>
  <p:slideViewPr>
    <p:cSldViewPr snapToGrid="0">
      <p:cViewPr varScale="1">
        <p:scale>
          <a:sx n="89" d="100"/>
          <a:sy n="89" d="100"/>
        </p:scale>
        <p:origin x="13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ti\Documents\darbs\projekti\LZP\aptauja\Krustojumi_b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pati\Documents\darbs\projekti\LZP\aptauja\Krustojumi.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ati\Documents\darbs\projekti\LZP\aptauja\Krustojumi_b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ti\Documents\darbs\projekti\LZP\aptauja\Krustojumi_a%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ati\Documents\darbs\projekti\LZP\aptauja\Krustojumi_a%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ati\Documents\darbs\projekti\LZP\aptauja\Krustojumi_b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ati\Documents\darbs\projekti\LZP\aptauja\Krustojumi_a%20(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pati\Downloads\Krustojumi_a%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b="1"/>
              <a:t>Ja Jūs jebkad esat cietis no kādas vardarbības izpausmes, lūdzu, raksturojiet, no kādas vardarbības Jūs cietāt! (n=1017)</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'$m01'!$Q$2</c:f>
              <c:strCache>
                <c:ptCount val="1"/>
                <c:pt idx="0">
                  <c:v>Nevienas no nosauktajām</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'$m01'!$P$3:$P$9</c:f>
              <c:strCache>
                <c:ptCount val="7"/>
                <c:pt idx="0">
                  <c:v>64 - 75</c:v>
                </c:pt>
                <c:pt idx="1">
                  <c:v>55 - 63</c:v>
                </c:pt>
                <c:pt idx="2">
                  <c:v>45 - 54</c:v>
                </c:pt>
                <c:pt idx="3">
                  <c:v>35 - 44</c:v>
                </c:pt>
                <c:pt idx="4">
                  <c:v>25 - 34</c:v>
                </c:pt>
                <c:pt idx="5">
                  <c:v>18 - 24</c:v>
                </c:pt>
                <c:pt idx="6">
                  <c:v>KOPĀ</c:v>
                </c:pt>
              </c:strCache>
            </c:strRef>
          </c:cat>
          <c:val>
            <c:numRef>
              <c:f>'$m01'!$Q$3:$Q$9</c:f>
              <c:numCache>
                <c:formatCode>0%</c:formatCode>
                <c:ptCount val="7"/>
                <c:pt idx="0">
                  <c:v>0.61774903936023073</c:v>
                </c:pt>
                <c:pt idx="1">
                  <c:v>0.61951720812121214</c:v>
                </c:pt>
                <c:pt idx="2">
                  <c:v>0.56220984175243693</c:v>
                </c:pt>
                <c:pt idx="3">
                  <c:v>0.44616257737465054</c:v>
                </c:pt>
                <c:pt idx="4">
                  <c:v>0.50876912894398674</c:v>
                </c:pt>
                <c:pt idx="5">
                  <c:v>0.55737225926768408</c:v>
                </c:pt>
                <c:pt idx="6">
                  <c:v>0.54773323509952032</c:v>
                </c:pt>
              </c:numCache>
            </c:numRef>
          </c:val>
          <c:extLst>
            <c:ext xmlns:c16="http://schemas.microsoft.com/office/drawing/2014/chart" uri="{C3380CC4-5D6E-409C-BE32-E72D297353CC}">
              <c16:uniqueId val="{00000000-CD1F-4821-B9BB-DC8BA5D439ED}"/>
            </c:ext>
          </c:extLst>
        </c:ser>
        <c:ser>
          <c:idx val="1"/>
          <c:order val="1"/>
          <c:tx>
            <c:strRef>
              <c:f>'$m01'!$R$2</c:f>
              <c:strCache>
                <c:ptCount val="1"/>
                <c:pt idx="0">
                  <c:v>Fiziskas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'$m01'!$P$3:$P$9</c:f>
              <c:strCache>
                <c:ptCount val="7"/>
                <c:pt idx="0">
                  <c:v>64 - 75</c:v>
                </c:pt>
                <c:pt idx="1">
                  <c:v>55 - 63</c:v>
                </c:pt>
                <c:pt idx="2">
                  <c:v>45 - 54</c:v>
                </c:pt>
                <c:pt idx="3">
                  <c:v>35 - 44</c:v>
                </c:pt>
                <c:pt idx="4">
                  <c:v>25 - 34</c:v>
                </c:pt>
                <c:pt idx="5">
                  <c:v>18 - 24</c:v>
                </c:pt>
                <c:pt idx="6">
                  <c:v>KOPĀ</c:v>
                </c:pt>
              </c:strCache>
            </c:strRef>
          </c:cat>
          <c:val>
            <c:numRef>
              <c:f>'$m01'!$R$3:$R$9</c:f>
              <c:numCache>
                <c:formatCode>0%</c:formatCode>
                <c:ptCount val="7"/>
                <c:pt idx="0">
                  <c:v>0.21989826046932662</c:v>
                </c:pt>
                <c:pt idx="1">
                  <c:v>0.17578940924092637</c:v>
                </c:pt>
                <c:pt idx="2">
                  <c:v>0.22020101198653436</c:v>
                </c:pt>
                <c:pt idx="3">
                  <c:v>0.32377361577023728</c:v>
                </c:pt>
                <c:pt idx="4">
                  <c:v>0.28292914024072463</c:v>
                </c:pt>
                <c:pt idx="5">
                  <c:v>0.2215464178784648</c:v>
                </c:pt>
                <c:pt idx="6">
                  <c:v>0.24491948217739101</c:v>
                </c:pt>
              </c:numCache>
            </c:numRef>
          </c:val>
          <c:extLst>
            <c:ext xmlns:c16="http://schemas.microsoft.com/office/drawing/2014/chart" uri="{C3380CC4-5D6E-409C-BE32-E72D297353CC}">
              <c16:uniqueId val="{00000001-CD1F-4821-B9BB-DC8BA5D439ED}"/>
            </c:ext>
          </c:extLst>
        </c:ser>
        <c:ser>
          <c:idx val="2"/>
          <c:order val="2"/>
          <c:tx>
            <c:strRef>
              <c:f>'$m01'!$S$2</c:f>
              <c:strCache>
                <c:ptCount val="1"/>
                <c:pt idx="0">
                  <c:v>Emocionālas</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'$m01'!$P$3:$P$9</c:f>
              <c:strCache>
                <c:ptCount val="7"/>
                <c:pt idx="0">
                  <c:v>64 - 75</c:v>
                </c:pt>
                <c:pt idx="1">
                  <c:v>55 - 63</c:v>
                </c:pt>
                <c:pt idx="2">
                  <c:v>45 - 54</c:v>
                </c:pt>
                <c:pt idx="3">
                  <c:v>35 - 44</c:v>
                </c:pt>
                <c:pt idx="4">
                  <c:v>25 - 34</c:v>
                </c:pt>
                <c:pt idx="5">
                  <c:v>18 - 24</c:v>
                </c:pt>
                <c:pt idx="6">
                  <c:v>KOPĀ</c:v>
                </c:pt>
              </c:strCache>
            </c:strRef>
          </c:cat>
          <c:val>
            <c:numRef>
              <c:f>'$m01'!$S$3:$S$9</c:f>
              <c:numCache>
                <c:formatCode>0%</c:formatCode>
                <c:ptCount val="7"/>
                <c:pt idx="0">
                  <c:v>0.20436229191029029</c:v>
                </c:pt>
                <c:pt idx="1">
                  <c:v>0.22897742185398801</c:v>
                </c:pt>
                <c:pt idx="2">
                  <c:v>0.24455750653053865</c:v>
                </c:pt>
                <c:pt idx="3">
                  <c:v>0.31158556474700844</c:v>
                </c:pt>
                <c:pt idx="4">
                  <c:v>0.30220463604745029</c:v>
                </c:pt>
                <c:pt idx="5">
                  <c:v>0.3144469046041618</c:v>
                </c:pt>
                <c:pt idx="6">
                  <c:v>0.26582744970829841</c:v>
                </c:pt>
              </c:numCache>
            </c:numRef>
          </c:val>
          <c:extLst>
            <c:ext xmlns:c16="http://schemas.microsoft.com/office/drawing/2014/chart" uri="{C3380CC4-5D6E-409C-BE32-E72D297353CC}">
              <c16:uniqueId val="{00000002-CD1F-4821-B9BB-DC8BA5D439ED}"/>
            </c:ext>
          </c:extLst>
        </c:ser>
        <c:ser>
          <c:idx val="3"/>
          <c:order val="3"/>
          <c:tx>
            <c:strRef>
              <c:f>'$m01'!$T$2</c:f>
              <c:strCache>
                <c:ptCount val="1"/>
                <c:pt idx="0">
                  <c:v>Seksuālas</c:v>
                </c:pt>
              </c:strCache>
            </c:strRef>
          </c:tx>
          <c:spPr>
            <a:solidFill>
              <a:srgbClr val="E2966C"/>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1F-4821-B9BB-DC8BA5D439ED}"/>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D1F-4821-B9BB-DC8BA5D439ED}"/>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1F-4821-B9BB-DC8BA5D439E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'$m01'!$P$3:$P$9</c:f>
              <c:strCache>
                <c:ptCount val="7"/>
                <c:pt idx="0">
                  <c:v>64 - 75</c:v>
                </c:pt>
                <c:pt idx="1">
                  <c:v>55 - 63</c:v>
                </c:pt>
                <c:pt idx="2">
                  <c:v>45 - 54</c:v>
                </c:pt>
                <c:pt idx="3">
                  <c:v>35 - 44</c:v>
                </c:pt>
                <c:pt idx="4">
                  <c:v>25 - 34</c:v>
                </c:pt>
                <c:pt idx="5">
                  <c:v>18 - 24</c:v>
                </c:pt>
                <c:pt idx="6">
                  <c:v>KOPĀ</c:v>
                </c:pt>
              </c:strCache>
            </c:strRef>
          </c:cat>
          <c:val>
            <c:numRef>
              <c:f>'$m01'!$T$3:$T$9</c:f>
              <c:numCache>
                <c:formatCode>0%</c:formatCode>
                <c:ptCount val="7"/>
                <c:pt idx="0">
                  <c:v>1.1332608540357423E-2</c:v>
                </c:pt>
                <c:pt idx="1">
                  <c:v>3.1885442471916388E-2</c:v>
                </c:pt>
                <c:pt idx="2">
                  <c:v>1.5355041003716546E-2</c:v>
                </c:pt>
                <c:pt idx="3">
                  <c:v>4.4461754970435946E-2</c:v>
                </c:pt>
                <c:pt idx="4">
                  <c:v>2.1573084986679841E-2</c:v>
                </c:pt>
                <c:pt idx="5">
                  <c:v>1.0926302498350113E-2</c:v>
                </c:pt>
                <c:pt idx="6">
                  <c:v>2.3996412729988648E-2</c:v>
                </c:pt>
              </c:numCache>
            </c:numRef>
          </c:val>
          <c:extLst>
            <c:ext xmlns:c16="http://schemas.microsoft.com/office/drawing/2014/chart" uri="{C3380CC4-5D6E-409C-BE32-E72D297353CC}">
              <c16:uniqueId val="{00000006-CD1F-4821-B9BB-DC8BA5D439ED}"/>
            </c:ext>
          </c:extLst>
        </c:ser>
        <c:ser>
          <c:idx val="4"/>
          <c:order val="4"/>
          <c:tx>
            <c:strRef>
              <c:f>'$m01'!$U$2</c:f>
              <c:strCache>
                <c:ptCount val="1"/>
                <c:pt idx="0">
                  <c:v>Ekonomiskas (līdzekļu kontrole, ierobežošana u.c.)</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'$m01'!$P$3:$P$9</c:f>
              <c:strCache>
                <c:ptCount val="7"/>
                <c:pt idx="0">
                  <c:v>64 - 75</c:v>
                </c:pt>
                <c:pt idx="1">
                  <c:v>55 - 63</c:v>
                </c:pt>
                <c:pt idx="2">
                  <c:v>45 - 54</c:v>
                </c:pt>
                <c:pt idx="3">
                  <c:v>35 - 44</c:v>
                </c:pt>
                <c:pt idx="4">
                  <c:v>25 - 34</c:v>
                </c:pt>
                <c:pt idx="5">
                  <c:v>18 - 24</c:v>
                </c:pt>
                <c:pt idx="6">
                  <c:v>KOPĀ</c:v>
                </c:pt>
              </c:strCache>
            </c:strRef>
          </c:cat>
          <c:val>
            <c:numRef>
              <c:f>'$m01'!$U$3:$U$9</c:f>
              <c:numCache>
                <c:formatCode>0%</c:formatCode>
                <c:ptCount val="7"/>
                <c:pt idx="0">
                  <c:v>3.3882860131113295E-2</c:v>
                </c:pt>
                <c:pt idx="1">
                  <c:v>3.7010721675462752E-2</c:v>
                </c:pt>
                <c:pt idx="2">
                  <c:v>0.11245242631730265</c:v>
                </c:pt>
                <c:pt idx="3">
                  <c:v>0.11222806404657781</c:v>
                </c:pt>
                <c:pt idx="4">
                  <c:v>9.0708425941203874E-2</c:v>
                </c:pt>
                <c:pt idx="5">
                  <c:v>7.2976867062404929E-2</c:v>
                </c:pt>
                <c:pt idx="6">
                  <c:v>7.9008058284083083E-2</c:v>
                </c:pt>
              </c:numCache>
            </c:numRef>
          </c:val>
          <c:extLst>
            <c:ext xmlns:c16="http://schemas.microsoft.com/office/drawing/2014/chart" uri="{C3380CC4-5D6E-409C-BE32-E72D297353CC}">
              <c16:uniqueId val="{00000007-CD1F-4821-B9BB-DC8BA5D439ED}"/>
            </c:ext>
          </c:extLst>
        </c:ser>
        <c:ser>
          <c:idx val="5"/>
          <c:order val="5"/>
          <c:tx>
            <c:strRef>
              <c:f>'$m01'!$V$2</c:f>
              <c:strCache>
                <c:ptCount val="1"/>
                <c:pt idx="0">
                  <c:v>Grūti pateikt</c:v>
                </c:pt>
              </c:strCache>
            </c:strRef>
          </c:tx>
          <c:spPr>
            <a:solidFill>
              <a:schemeClr val="accent6"/>
            </a:solidFill>
            <a:ln>
              <a:noFill/>
            </a:ln>
            <a:effectLst/>
          </c:spPr>
          <c:invertIfNegative val="0"/>
          <c:cat>
            <c:strRef>
              <c:f>'$m01'!$P$3:$P$9</c:f>
              <c:strCache>
                <c:ptCount val="7"/>
                <c:pt idx="0">
                  <c:v>64 - 75</c:v>
                </c:pt>
                <c:pt idx="1">
                  <c:v>55 - 63</c:v>
                </c:pt>
                <c:pt idx="2">
                  <c:v>45 - 54</c:v>
                </c:pt>
                <c:pt idx="3">
                  <c:v>35 - 44</c:v>
                </c:pt>
                <c:pt idx="4">
                  <c:v>25 - 34</c:v>
                </c:pt>
                <c:pt idx="5">
                  <c:v>18 - 24</c:v>
                </c:pt>
                <c:pt idx="6">
                  <c:v>KOPĀ</c:v>
                </c:pt>
              </c:strCache>
            </c:strRef>
          </c:cat>
          <c:val>
            <c:numRef>
              <c:f>'$m01'!$V$3:$V$9</c:f>
              <c:numCache>
                <c:formatCode>0%</c:formatCode>
                <c:ptCount val="7"/>
                <c:pt idx="0">
                  <c:v>2.2736606496975426E-2</c:v>
                </c:pt>
                <c:pt idx="1">
                  <c:v>1.2580321716029932E-2</c:v>
                </c:pt>
                <c:pt idx="2">
                  <c:v>4.1016062085327654E-2</c:v>
                </c:pt>
                <c:pt idx="3">
                  <c:v>4.5356528456890283E-2</c:v>
                </c:pt>
                <c:pt idx="4">
                  <c:v>9.8045681753423895E-3</c:v>
                </c:pt>
                <c:pt idx="5">
                  <c:v>9.9098764717684643E-3</c:v>
                </c:pt>
                <c:pt idx="6">
                  <c:v>2.5046253628341949E-2</c:v>
                </c:pt>
              </c:numCache>
            </c:numRef>
          </c:val>
          <c:extLst>
            <c:ext xmlns:c16="http://schemas.microsoft.com/office/drawing/2014/chart" uri="{C3380CC4-5D6E-409C-BE32-E72D297353CC}">
              <c16:uniqueId val="{00000008-CD1F-4821-B9BB-DC8BA5D439ED}"/>
            </c:ext>
          </c:extLst>
        </c:ser>
        <c:dLbls>
          <c:showLegendKey val="0"/>
          <c:showVal val="0"/>
          <c:showCatName val="0"/>
          <c:showSerName val="0"/>
          <c:showPercent val="0"/>
          <c:showBubbleSize val="0"/>
        </c:dLbls>
        <c:gapWidth val="150"/>
        <c:overlap val="100"/>
        <c:axId val="484909008"/>
        <c:axId val="484911960"/>
      </c:barChart>
      <c:catAx>
        <c:axId val="484909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4911960"/>
        <c:crosses val="autoZero"/>
        <c:auto val="1"/>
        <c:lblAlgn val="ctr"/>
        <c:lblOffset val="100"/>
        <c:noMultiLvlLbl val="0"/>
      </c:catAx>
      <c:valAx>
        <c:axId val="48491196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84909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lv-LV" sz="2000"/>
              <a:t>Kuros no šiem gadījumiem vardarbība ģimenē, Jūsuprāt, ir attaisnojama? (N=1017)</a:t>
            </a:r>
            <a:endParaRPr lang="en-GB" sz="200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'$m07'!$A$64:$B$64</c:f>
              <c:strCache>
                <c:ptCount val="2"/>
                <c:pt idx="1">
                  <c:v>Vīrietis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'$m07'!$C$62:$I$63</c:f>
              <c:strCache>
                <c:ptCount val="7"/>
                <c:pt idx="0">
                  <c:v>Ja upuris ir provocējošs ar uzvedību un izteikumiem</c:v>
                </c:pt>
                <c:pt idx="1">
                  <c:v>Ja tā ir aizstāvēšanās</c:v>
                </c:pt>
                <c:pt idx="2">
                  <c:v>Lai sodītu un disciplinētu</c:v>
                </c:pt>
                <c:pt idx="3">
                  <c:v>Ja tā aizstāv sabiedrības vērtības</c:v>
                </c:pt>
                <c:pt idx="4">
                  <c:v>Ja aizstāv lietas, kam es ticu</c:v>
                </c:pt>
                <c:pt idx="5">
                  <c:v>Ir attaisnojama citā gadījumā</c:v>
                </c:pt>
                <c:pt idx="6">
                  <c:v>Nav attaisnojama nekādā gadījumā</c:v>
                </c:pt>
              </c:strCache>
            </c:strRef>
          </c:cat>
          <c:val>
            <c:numRef>
              <c:f>'$m07'!$C$64:$I$64</c:f>
              <c:numCache>
                <c:formatCode>0%</c:formatCode>
                <c:ptCount val="7"/>
                <c:pt idx="0">
                  <c:v>0.124</c:v>
                </c:pt>
                <c:pt idx="1">
                  <c:v>0.41499999999999998</c:v>
                </c:pt>
                <c:pt idx="2">
                  <c:v>6.2E-2</c:v>
                </c:pt>
                <c:pt idx="3">
                  <c:v>3.4000000000000002E-2</c:v>
                </c:pt>
                <c:pt idx="4">
                  <c:v>4.1000000000000002E-2</c:v>
                </c:pt>
                <c:pt idx="5">
                  <c:v>2.9000000000000001E-2</c:v>
                </c:pt>
                <c:pt idx="6">
                  <c:v>0.48399999999999999</c:v>
                </c:pt>
              </c:numCache>
            </c:numRef>
          </c:val>
          <c:extLst>
            <c:ext xmlns:c16="http://schemas.microsoft.com/office/drawing/2014/chart" uri="{C3380CC4-5D6E-409C-BE32-E72D297353CC}">
              <c16:uniqueId val="{00000000-1152-424A-8F9C-2CFAA893E3D6}"/>
            </c:ext>
          </c:extLst>
        </c:ser>
        <c:ser>
          <c:idx val="1"/>
          <c:order val="1"/>
          <c:tx>
            <c:strRef>
              <c:f>'$m07'!$A$65:$B$65</c:f>
              <c:strCache>
                <c:ptCount val="2"/>
                <c:pt idx="1">
                  <c:v>Sieviete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'$m07'!$C$62:$I$63</c:f>
              <c:strCache>
                <c:ptCount val="7"/>
                <c:pt idx="0">
                  <c:v>Ja upuris ir provocējošs ar uzvedību un izteikumiem</c:v>
                </c:pt>
                <c:pt idx="1">
                  <c:v>Ja tā ir aizstāvēšanās</c:v>
                </c:pt>
                <c:pt idx="2">
                  <c:v>Lai sodītu un disciplinētu</c:v>
                </c:pt>
                <c:pt idx="3">
                  <c:v>Ja tā aizstāv sabiedrības vērtības</c:v>
                </c:pt>
                <c:pt idx="4">
                  <c:v>Ja aizstāv lietas, kam es ticu</c:v>
                </c:pt>
                <c:pt idx="5">
                  <c:v>Ir attaisnojama citā gadījumā</c:v>
                </c:pt>
                <c:pt idx="6">
                  <c:v>Nav attaisnojama nekādā gadījumā</c:v>
                </c:pt>
              </c:strCache>
            </c:strRef>
          </c:cat>
          <c:val>
            <c:numRef>
              <c:f>'$m07'!$C$65:$I$65</c:f>
              <c:numCache>
                <c:formatCode>0%</c:formatCode>
                <c:ptCount val="7"/>
                <c:pt idx="0">
                  <c:v>4.9000000000000002E-2</c:v>
                </c:pt>
                <c:pt idx="1">
                  <c:v>0.39500000000000002</c:v>
                </c:pt>
                <c:pt idx="2">
                  <c:v>3.9E-2</c:v>
                </c:pt>
                <c:pt idx="3">
                  <c:v>1.0999999999999999E-2</c:v>
                </c:pt>
                <c:pt idx="4">
                  <c:v>1.4999999999999999E-2</c:v>
                </c:pt>
                <c:pt idx="5">
                  <c:v>2.3E-2</c:v>
                </c:pt>
                <c:pt idx="6">
                  <c:v>0.53500000000000003</c:v>
                </c:pt>
              </c:numCache>
            </c:numRef>
          </c:val>
          <c:extLst>
            <c:ext xmlns:c16="http://schemas.microsoft.com/office/drawing/2014/chart" uri="{C3380CC4-5D6E-409C-BE32-E72D297353CC}">
              <c16:uniqueId val="{00000001-1152-424A-8F9C-2CFAA893E3D6}"/>
            </c:ext>
          </c:extLst>
        </c:ser>
        <c:dLbls>
          <c:showLegendKey val="0"/>
          <c:showVal val="0"/>
          <c:showCatName val="0"/>
          <c:showSerName val="0"/>
          <c:showPercent val="0"/>
          <c:showBubbleSize val="0"/>
        </c:dLbls>
        <c:gapWidth val="100"/>
        <c:axId val="689837896"/>
        <c:axId val="689846520"/>
      </c:barChart>
      <c:catAx>
        <c:axId val="68983789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689846520"/>
        <c:crosses val="autoZero"/>
        <c:auto val="1"/>
        <c:lblAlgn val="ctr"/>
        <c:lblOffset val="100"/>
        <c:noMultiLvlLbl val="0"/>
      </c:catAx>
      <c:valAx>
        <c:axId val="689846520"/>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689837896"/>
        <c:crosses val="autoZero"/>
        <c:crossBetween val="between"/>
      </c:valAx>
      <c:spPr>
        <a:noFill/>
        <a:ln>
          <a:noFill/>
        </a:ln>
        <a:effectLst/>
      </c:spPr>
    </c:plotArea>
    <c:legend>
      <c:legendPos val="b"/>
      <c:layout>
        <c:manualLayout>
          <c:xMode val="edge"/>
          <c:yMode val="edge"/>
          <c:x val="0.41984785895375554"/>
          <c:y val="0.93907938750128139"/>
          <c:w val="0.16030419073514071"/>
          <c:h val="6.092061249871862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GB" sz="2000"/>
              <a:t>Kuros no šiem gadījumiem vardarbība skolā, darbavietā ir attaisnojama?</a:t>
            </a:r>
            <a:r>
              <a:rPr lang="lv-LV" sz="2000"/>
              <a:t> (N=1017)</a:t>
            </a:r>
            <a:endParaRPr lang="en-GB" sz="200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'$m08'!$B$62</c:f>
              <c:strCache>
                <c:ptCount val="1"/>
                <c:pt idx="0">
                  <c:v>Vīrietis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'$m08'!$C$61:$I$61</c:f>
              <c:strCache>
                <c:ptCount val="7"/>
                <c:pt idx="0">
                  <c:v>Ja upuris ir provocējošs ar uzvedību un izteikumiem</c:v>
                </c:pt>
                <c:pt idx="1">
                  <c:v>Ja tā ir aizstāvēšanās</c:v>
                </c:pt>
                <c:pt idx="2">
                  <c:v>Lai sodītu un disciplinētu</c:v>
                </c:pt>
                <c:pt idx="3">
                  <c:v>Ja tā aizstāv sabiedrības vērtības</c:v>
                </c:pt>
                <c:pt idx="4">
                  <c:v>Ja tā aizstāv lietas, kam es ticu</c:v>
                </c:pt>
                <c:pt idx="5">
                  <c:v>Ir attaisnojama citā gadījumā</c:v>
                </c:pt>
                <c:pt idx="6">
                  <c:v>Nav attaisnojama nekādā gadījumā</c:v>
                </c:pt>
              </c:strCache>
            </c:strRef>
          </c:cat>
          <c:val>
            <c:numRef>
              <c:f>'$m08'!$C$62:$I$62</c:f>
              <c:numCache>
                <c:formatCode>0%</c:formatCode>
                <c:ptCount val="7"/>
                <c:pt idx="0">
                  <c:v>8.7663779259928104E-2</c:v>
                </c:pt>
                <c:pt idx="1">
                  <c:v>0.38622502605604192</c:v>
                </c:pt>
                <c:pt idx="2">
                  <c:v>3.5302940343888839E-2</c:v>
                </c:pt>
                <c:pt idx="3">
                  <c:v>3.9468784690248629E-2</c:v>
                </c:pt>
                <c:pt idx="4">
                  <c:v>2.4110616519824924E-2</c:v>
                </c:pt>
                <c:pt idx="5">
                  <c:v>2.4035760063142661E-2</c:v>
                </c:pt>
                <c:pt idx="6">
                  <c:v>0.53203501603107606</c:v>
                </c:pt>
              </c:numCache>
            </c:numRef>
          </c:val>
          <c:extLst>
            <c:ext xmlns:c16="http://schemas.microsoft.com/office/drawing/2014/chart" uri="{C3380CC4-5D6E-409C-BE32-E72D297353CC}">
              <c16:uniqueId val="{00000000-CA8E-4003-9D44-50F76903A94D}"/>
            </c:ext>
          </c:extLst>
        </c:ser>
        <c:ser>
          <c:idx val="1"/>
          <c:order val="1"/>
          <c:tx>
            <c:strRef>
              <c:f>'$m08'!$B$63</c:f>
              <c:strCache>
                <c:ptCount val="1"/>
                <c:pt idx="0">
                  <c:v>Sieviete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'$m08'!$C$61:$I$61</c:f>
              <c:strCache>
                <c:ptCount val="7"/>
                <c:pt idx="0">
                  <c:v>Ja upuris ir provocējošs ar uzvedību un izteikumiem</c:v>
                </c:pt>
                <c:pt idx="1">
                  <c:v>Ja tā ir aizstāvēšanās</c:v>
                </c:pt>
                <c:pt idx="2">
                  <c:v>Lai sodītu un disciplinētu</c:v>
                </c:pt>
                <c:pt idx="3">
                  <c:v>Ja tā aizstāv sabiedrības vērtības</c:v>
                </c:pt>
                <c:pt idx="4">
                  <c:v>Ja tā aizstāv lietas, kam es ticu</c:v>
                </c:pt>
                <c:pt idx="5">
                  <c:v>Ir attaisnojama citā gadījumā</c:v>
                </c:pt>
                <c:pt idx="6">
                  <c:v>Nav attaisnojama nekādā gadījumā</c:v>
                </c:pt>
              </c:strCache>
            </c:strRef>
          </c:cat>
          <c:val>
            <c:numRef>
              <c:f>'$m08'!$C$63:$I$63</c:f>
              <c:numCache>
                <c:formatCode>0%</c:formatCode>
                <c:ptCount val="7"/>
                <c:pt idx="0">
                  <c:v>2.9653677087773587E-2</c:v>
                </c:pt>
                <c:pt idx="1">
                  <c:v>0.35368762318917041</c:v>
                </c:pt>
                <c:pt idx="2">
                  <c:v>1.6809262684078053E-2</c:v>
                </c:pt>
                <c:pt idx="3">
                  <c:v>1.4699786287350336E-2</c:v>
                </c:pt>
                <c:pt idx="4">
                  <c:v>1.5307012515115655E-2</c:v>
                </c:pt>
                <c:pt idx="5">
                  <c:v>2.0565105243895872E-2</c:v>
                </c:pt>
                <c:pt idx="6">
                  <c:v>0.58527703305253054</c:v>
                </c:pt>
              </c:numCache>
            </c:numRef>
          </c:val>
          <c:extLst>
            <c:ext xmlns:c16="http://schemas.microsoft.com/office/drawing/2014/chart" uri="{C3380CC4-5D6E-409C-BE32-E72D297353CC}">
              <c16:uniqueId val="{00000001-CA8E-4003-9D44-50F76903A94D}"/>
            </c:ext>
          </c:extLst>
        </c:ser>
        <c:dLbls>
          <c:showLegendKey val="0"/>
          <c:showVal val="0"/>
          <c:showCatName val="0"/>
          <c:showSerName val="0"/>
          <c:showPercent val="0"/>
          <c:showBubbleSize val="0"/>
        </c:dLbls>
        <c:gapWidth val="100"/>
        <c:axId val="689839856"/>
        <c:axId val="689843776"/>
      </c:barChart>
      <c:catAx>
        <c:axId val="68983985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689843776"/>
        <c:crosses val="autoZero"/>
        <c:auto val="1"/>
        <c:lblAlgn val="ctr"/>
        <c:lblOffset val="100"/>
        <c:noMultiLvlLbl val="0"/>
      </c:catAx>
      <c:valAx>
        <c:axId val="689843776"/>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68983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lv-LV" sz="1800" cap="none"/>
              <a:t>Cik lielā mērā jūs piekrītat, ka Latvijā vardarbībai ir šādi cēloņi </a:t>
            </a:r>
            <a:r>
              <a:rPr lang="lv-LV" sz="1800"/>
              <a:t>(n=1017)</a:t>
            </a:r>
            <a:endParaRPr lang="en-GB" sz="1800"/>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m06_04!$L$12</c:f>
              <c:strCache>
                <c:ptCount val="1"/>
                <c:pt idx="0">
                  <c:v>Pilnībā piekrītu</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m06_04!$K$13:$K$22</c:f>
              <c:strCache>
                <c:ptCount val="10"/>
                <c:pt idx="0">
                  <c:v>Tradīcijas</c:v>
                </c:pt>
                <c:pt idx="1">
                  <c:v>Nevienlīdzīgs sieviešu un vīriešu stāvoklis sabiedrībā</c:v>
                </c:pt>
                <c:pt idx="2">
                  <c:v>Paša pieredzētā vardarbība ģimenē bērnībā</c:v>
                </c:pt>
                <c:pt idx="3">
                  <c:v>Atbalsta trūkums sabiedrībā attiecību problēmu risināšanā</c:v>
                </c:pt>
                <c:pt idx="4">
                  <c:v>Upura provocējoša uzvedība</c:v>
                </c:pt>
                <c:pt idx="5">
                  <c:v>Kultūras un izglītības  trūkums</c:v>
                </c:pt>
                <c:pt idx="6">
                  <c:v>Nabadzība</c:v>
                </c:pt>
                <c:pt idx="7">
                  <c:v>Cilvēku neprasme risināt konfliktus bez varmācības</c:v>
                </c:pt>
                <c:pt idx="8">
                  <c:v>Cilvēku neprasme veidot savstarpēji atbalstošas attiecības</c:v>
                </c:pt>
                <c:pt idx="9">
                  <c:v>Alkoholisms, narkomānija</c:v>
                </c:pt>
              </c:strCache>
            </c:strRef>
          </c:cat>
          <c:val>
            <c:numRef>
              <c:f>m06_04!$L$13:$L$22</c:f>
              <c:numCache>
                <c:formatCode>0%</c:formatCode>
                <c:ptCount val="10"/>
                <c:pt idx="0">
                  <c:v>8.1957991080404677E-2</c:v>
                </c:pt>
                <c:pt idx="1">
                  <c:v>9.4884488167103598E-2</c:v>
                </c:pt>
                <c:pt idx="2">
                  <c:v>0.18264905405125351</c:v>
                </c:pt>
                <c:pt idx="3">
                  <c:v>0.15246094976699801</c:v>
                </c:pt>
                <c:pt idx="4">
                  <c:v>0.18873828728290953</c:v>
                </c:pt>
                <c:pt idx="5">
                  <c:v>0.23946127937991485</c:v>
                </c:pt>
                <c:pt idx="6">
                  <c:v>0.3006388181359293</c:v>
                </c:pt>
                <c:pt idx="7">
                  <c:v>0.28009716893934739</c:v>
                </c:pt>
                <c:pt idx="8">
                  <c:v>0.26621221079190316</c:v>
                </c:pt>
                <c:pt idx="9">
                  <c:v>0.62786272935270515</c:v>
                </c:pt>
              </c:numCache>
            </c:numRef>
          </c:val>
          <c:extLst>
            <c:ext xmlns:c16="http://schemas.microsoft.com/office/drawing/2014/chart" uri="{C3380CC4-5D6E-409C-BE32-E72D297353CC}">
              <c16:uniqueId val="{00000000-0EEC-40C2-9A5A-E3B52D3E5C25}"/>
            </c:ext>
          </c:extLst>
        </c:ser>
        <c:ser>
          <c:idx val="1"/>
          <c:order val="1"/>
          <c:tx>
            <c:strRef>
              <c:f>m06_04!$M$12</c:f>
              <c:strCache>
                <c:ptCount val="1"/>
                <c:pt idx="0">
                  <c:v>Drīzāk piekrītu</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m06_04!$K$13:$K$22</c:f>
              <c:strCache>
                <c:ptCount val="10"/>
                <c:pt idx="0">
                  <c:v>Tradīcijas</c:v>
                </c:pt>
                <c:pt idx="1">
                  <c:v>Nevienlīdzīgs sieviešu un vīriešu stāvoklis sabiedrībā</c:v>
                </c:pt>
                <c:pt idx="2">
                  <c:v>Paša pieredzētā vardarbība ģimenē bērnībā</c:v>
                </c:pt>
                <c:pt idx="3">
                  <c:v>Atbalsta trūkums sabiedrībā attiecību problēmu risināšanā</c:v>
                </c:pt>
                <c:pt idx="4">
                  <c:v>Upura provocējoša uzvedība</c:v>
                </c:pt>
                <c:pt idx="5">
                  <c:v>Kultūras un izglītības  trūkums</c:v>
                </c:pt>
                <c:pt idx="6">
                  <c:v>Nabadzība</c:v>
                </c:pt>
                <c:pt idx="7">
                  <c:v>Cilvēku neprasme risināt konfliktus bez varmācības</c:v>
                </c:pt>
                <c:pt idx="8">
                  <c:v>Cilvēku neprasme veidot savstarpēji atbalstošas attiecības</c:v>
                </c:pt>
                <c:pt idx="9">
                  <c:v>Alkoholisms, narkomānija</c:v>
                </c:pt>
              </c:strCache>
            </c:strRef>
          </c:cat>
          <c:val>
            <c:numRef>
              <c:f>m06_04!$M$13:$M$22</c:f>
              <c:numCache>
                <c:formatCode>0%</c:formatCode>
                <c:ptCount val="10"/>
                <c:pt idx="0">
                  <c:v>0.28132371972755549</c:v>
                </c:pt>
                <c:pt idx="1">
                  <c:v>0.32548574626293503</c:v>
                </c:pt>
                <c:pt idx="2">
                  <c:v>0.44336115699385426</c:v>
                </c:pt>
                <c:pt idx="3">
                  <c:v>0.50753895155842532</c:v>
                </c:pt>
                <c:pt idx="4">
                  <c:v>0.51116054721783277</c:v>
                </c:pt>
                <c:pt idx="5">
                  <c:v>0.47935473832649739</c:v>
                </c:pt>
                <c:pt idx="6">
                  <c:v>0.43694463300068948</c:v>
                </c:pt>
                <c:pt idx="7">
                  <c:v>0.58634869219221786</c:v>
                </c:pt>
                <c:pt idx="8">
                  <c:v>0.62164915502645046</c:v>
                </c:pt>
                <c:pt idx="9">
                  <c:v>0.32124073811883025</c:v>
                </c:pt>
              </c:numCache>
            </c:numRef>
          </c:val>
          <c:extLst>
            <c:ext xmlns:c16="http://schemas.microsoft.com/office/drawing/2014/chart" uri="{C3380CC4-5D6E-409C-BE32-E72D297353CC}">
              <c16:uniqueId val="{00000001-0EEC-40C2-9A5A-E3B52D3E5C25}"/>
            </c:ext>
          </c:extLst>
        </c:ser>
        <c:ser>
          <c:idx val="2"/>
          <c:order val="2"/>
          <c:tx>
            <c:strRef>
              <c:f>m06_04!$N$12</c:f>
              <c:strCache>
                <c:ptCount val="1"/>
                <c:pt idx="0">
                  <c:v>Drīzāk nepiekrītu</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m06_04!$K$13:$K$22</c:f>
              <c:strCache>
                <c:ptCount val="10"/>
                <c:pt idx="0">
                  <c:v>Tradīcijas</c:v>
                </c:pt>
                <c:pt idx="1">
                  <c:v>Nevienlīdzīgs sieviešu un vīriešu stāvoklis sabiedrībā</c:v>
                </c:pt>
                <c:pt idx="2">
                  <c:v>Paša pieredzētā vardarbība ģimenē bērnībā</c:v>
                </c:pt>
                <c:pt idx="3">
                  <c:v>Atbalsta trūkums sabiedrībā attiecību problēmu risināšanā</c:v>
                </c:pt>
                <c:pt idx="4">
                  <c:v>Upura provocējoša uzvedība</c:v>
                </c:pt>
                <c:pt idx="5">
                  <c:v>Kultūras un izglītības  trūkums</c:v>
                </c:pt>
                <c:pt idx="6">
                  <c:v>Nabadzība</c:v>
                </c:pt>
                <c:pt idx="7">
                  <c:v>Cilvēku neprasme risināt konfliktus bez varmācības</c:v>
                </c:pt>
                <c:pt idx="8">
                  <c:v>Cilvēku neprasme veidot savstarpēji atbalstošas attiecības</c:v>
                </c:pt>
                <c:pt idx="9">
                  <c:v>Alkoholisms, narkomānija</c:v>
                </c:pt>
              </c:strCache>
            </c:strRef>
          </c:cat>
          <c:val>
            <c:numRef>
              <c:f>m06_04!$N$13:$N$22</c:f>
              <c:numCache>
                <c:formatCode>0%</c:formatCode>
                <c:ptCount val="10"/>
                <c:pt idx="0">
                  <c:v>0.31975887269023479</c:v>
                </c:pt>
                <c:pt idx="1">
                  <c:v>0.3431403910561015</c:v>
                </c:pt>
                <c:pt idx="2">
                  <c:v>0.1448490289973017</c:v>
                </c:pt>
                <c:pt idx="3">
                  <c:v>0.18788388819766663</c:v>
                </c:pt>
                <c:pt idx="4">
                  <c:v>0.16347043891079541</c:v>
                </c:pt>
                <c:pt idx="5">
                  <c:v>0.18045232751534657</c:v>
                </c:pt>
                <c:pt idx="6">
                  <c:v>0.15861515612363219</c:v>
                </c:pt>
                <c:pt idx="7">
                  <c:v>7.2965634970668172E-2</c:v>
                </c:pt>
                <c:pt idx="8">
                  <c:v>5.4119593264794742E-2</c:v>
                </c:pt>
                <c:pt idx="9">
                  <c:v>1.8398732157457107E-2</c:v>
                </c:pt>
              </c:numCache>
            </c:numRef>
          </c:val>
          <c:extLst>
            <c:ext xmlns:c16="http://schemas.microsoft.com/office/drawing/2014/chart" uri="{C3380CC4-5D6E-409C-BE32-E72D297353CC}">
              <c16:uniqueId val="{00000002-0EEC-40C2-9A5A-E3B52D3E5C25}"/>
            </c:ext>
          </c:extLst>
        </c:ser>
        <c:ser>
          <c:idx val="3"/>
          <c:order val="3"/>
          <c:tx>
            <c:strRef>
              <c:f>m06_04!$O$12</c:f>
              <c:strCache>
                <c:ptCount val="1"/>
                <c:pt idx="0">
                  <c:v>Pilnībā nepiekrītu</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m06_04!$K$13:$K$22</c:f>
              <c:strCache>
                <c:ptCount val="10"/>
                <c:pt idx="0">
                  <c:v>Tradīcijas</c:v>
                </c:pt>
                <c:pt idx="1">
                  <c:v>Nevienlīdzīgs sieviešu un vīriešu stāvoklis sabiedrībā</c:v>
                </c:pt>
                <c:pt idx="2">
                  <c:v>Paša pieredzētā vardarbība ģimenē bērnībā</c:v>
                </c:pt>
                <c:pt idx="3">
                  <c:v>Atbalsta trūkums sabiedrībā attiecību problēmu risināšanā</c:v>
                </c:pt>
                <c:pt idx="4">
                  <c:v>Upura provocējoša uzvedība</c:v>
                </c:pt>
                <c:pt idx="5">
                  <c:v>Kultūras un izglītības  trūkums</c:v>
                </c:pt>
                <c:pt idx="6">
                  <c:v>Nabadzība</c:v>
                </c:pt>
                <c:pt idx="7">
                  <c:v>Cilvēku neprasme risināt konfliktus bez varmācības</c:v>
                </c:pt>
                <c:pt idx="8">
                  <c:v>Cilvēku neprasme veidot savstarpēji atbalstošas attiecības</c:v>
                </c:pt>
                <c:pt idx="9">
                  <c:v>Alkoholisms, narkomānija</c:v>
                </c:pt>
              </c:strCache>
            </c:strRef>
          </c:cat>
          <c:val>
            <c:numRef>
              <c:f>m06_04!$O$13:$O$22</c:f>
              <c:numCache>
                <c:formatCode>0%</c:formatCode>
                <c:ptCount val="10"/>
                <c:pt idx="0">
                  <c:v>0.17293107360958918</c:v>
                </c:pt>
                <c:pt idx="1">
                  <c:v>0.12586131099251269</c:v>
                </c:pt>
                <c:pt idx="2">
                  <c:v>0.1231492195835876</c:v>
                </c:pt>
                <c:pt idx="3">
                  <c:v>3.6018304634893535E-2</c:v>
                </c:pt>
                <c:pt idx="4">
                  <c:v>5.3291391265327885E-2</c:v>
                </c:pt>
                <c:pt idx="5">
                  <c:v>3.6769848946841523E-2</c:v>
                </c:pt>
                <c:pt idx="6">
                  <c:v>3.9529417583237733E-2</c:v>
                </c:pt>
                <c:pt idx="7">
                  <c:v>1.0584229500389855E-2</c:v>
                </c:pt>
                <c:pt idx="8">
                  <c:v>1.3076168480697125E-2</c:v>
                </c:pt>
                <c:pt idx="9">
                  <c:v>7.8846353379892122E-3</c:v>
                </c:pt>
              </c:numCache>
            </c:numRef>
          </c:val>
          <c:extLst>
            <c:ext xmlns:c16="http://schemas.microsoft.com/office/drawing/2014/chart" uri="{C3380CC4-5D6E-409C-BE32-E72D297353CC}">
              <c16:uniqueId val="{00000003-0EEC-40C2-9A5A-E3B52D3E5C25}"/>
            </c:ext>
          </c:extLst>
        </c:ser>
        <c:ser>
          <c:idx val="4"/>
          <c:order val="4"/>
          <c:tx>
            <c:strRef>
              <c:f>m06_04!$P$12</c:f>
              <c:strCache>
                <c:ptCount val="1"/>
                <c:pt idx="0">
                  <c:v>Grūti pateikt/ NA</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m06_04!$K$13:$K$22</c:f>
              <c:strCache>
                <c:ptCount val="10"/>
                <c:pt idx="0">
                  <c:v>Tradīcijas</c:v>
                </c:pt>
                <c:pt idx="1">
                  <c:v>Nevienlīdzīgs sieviešu un vīriešu stāvoklis sabiedrībā</c:v>
                </c:pt>
                <c:pt idx="2">
                  <c:v>Paša pieredzētā vardarbība ģimenē bērnībā</c:v>
                </c:pt>
                <c:pt idx="3">
                  <c:v>Atbalsta trūkums sabiedrībā attiecību problēmu risināšanā</c:v>
                </c:pt>
                <c:pt idx="4">
                  <c:v>Upura provocējoša uzvedība</c:v>
                </c:pt>
                <c:pt idx="5">
                  <c:v>Kultūras un izglītības  trūkums</c:v>
                </c:pt>
                <c:pt idx="6">
                  <c:v>Nabadzība</c:v>
                </c:pt>
                <c:pt idx="7">
                  <c:v>Cilvēku neprasme risināt konfliktus bez varmācības</c:v>
                </c:pt>
                <c:pt idx="8">
                  <c:v>Cilvēku neprasme veidot savstarpēji atbalstošas attiecības</c:v>
                </c:pt>
                <c:pt idx="9">
                  <c:v>Alkoholisms, narkomānija</c:v>
                </c:pt>
              </c:strCache>
            </c:strRef>
          </c:cat>
          <c:val>
            <c:numRef>
              <c:f>m06_04!$P$13:$P$22</c:f>
              <c:numCache>
                <c:formatCode>0%</c:formatCode>
                <c:ptCount val="10"/>
                <c:pt idx="0">
                  <c:v>0.14402834289221103</c:v>
                </c:pt>
                <c:pt idx="1">
                  <c:v>0.11062806352134266</c:v>
                </c:pt>
                <c:pt idx="2">
                  <c:v>0.10599154037399842</c:v>
                </c:pt>
                <c:pt idx="3">
                  <c:v>0.11609790584201209</c:v>
                </c:pt>
                <c:pt idx="4">
                  <c:v>8.3339335323130287E-2</c:v>
                </c:pt>
                <c:pt idx="5">
                  <c:v>6.3961805831395283E-2</c:v>
                </c:pt>
                <c:pt idx="6">
                  <c:v>6.4271975156506733E-2</c:v>
                </c:pt>
                <c:pt idx="7">
                  <c:v>5.0004274397373247E-2</c:v>
                </c:pt>
                <c:pt idx="8">
                  <c:v>4.4942872436151492E-2</c:v>
                </c:pt>
                <c:pt idx="9">
                  <c:v>2.4613165033016044E-2</c:v>
                </c:pt>
              </c:numCache>
            </c:numRef>
          </c:val>
          <c:extLst>
            <c:ext xmlns:c16="http://schemas.microsoft.com/office/drawing/2014/chart" uri="{C3380CC4-5D6E-409C-BE32-E72D297353CC}">
              <c16:uniqueId val="{00000004-0EEC-40C2-9A5A-E3B52D3E5C25}"/>
            </c:ext>
          </c:extLst>
        </c:ser>
        <c:dLbls>
          <c:dLblPos val="ctr"/>
          <c:showLegendKey val="0"/>
          <c:showVal val="1"/>
          <c:showCatName val="0"/>
          <c:showSerName val="0"/>
          <c:showPercent val="0"/>
          <c:showBubbleSize val="0"/>
        </c:dLbls>
        <c:gapWidth val="50"/>
        <c:overlap val="100"/>
        <c:axId val="689839464"/>
        <c:axId val="689839072"/>
      </c:barChart>
      <c:catAx>
        <c:axId val="68983946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89839072"/>
        <c:crosses val="autoZero"/>
        <c:auto val="1"/>
        <c:lblAlgn val="ctr"/>
        <c:lblOffset val="100"/>
        <c:noMultiLvlLbl val="0"/>
      </c:catAx>
      <c:valAx>
        <c:axId val="689839072"/>
        <c:scaling>
          <c:orientation val="minMax"/>
        </c:scaling>
        <c:delete val="1"/>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689839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GB" sz="1800"/>
              <a:t>Es atbalstu bērnu pozitīvas audzināšanas/disciplinēšanas metodes (sarunas, skaidrošanu u.c., bet ne fizisku sodu)</a:t>
            </a:r>
            <a:r>
              <a:rPr lang="lv-LV" sz="1800"/>
              <a:t> (N=1017)</a:t>
            </a:r>
            <a:endParaRPr lang="en-GB" sz="18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autoTitleDeleted val="0"/>
    <c:plotArea>
      <c:layout/>
      <c:barChart>
        <c:barDir val="bar"/>
        <c:grouping val="stacked"/>
        <c:varyColors val="0"/>
        <c:ser>
          <c:idx val="0"/>
          <c:order val="0"/>
          <c:tx>
            <c:strRef>
              <c:f>m05_07!$N$6</c:f>
              <c:strCache>
                <c:ptCount val="1"/>
                <c:pt idx="0">
                  <c:v>Piekrīt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m05_07!$M$7:$M$15</c:f>
              <c:strCache>
                <c:ptCount val="9"/>
                <c:pt idx="0">
                  <c:v>64 - 75 gadi</c:v>
                </c:pt>
                <c:pt idx="1">
                  <c:v>55 - 63 gadi </c:v>
                </c:pt>
                <c:pt idx="2">
                  <c:v>45 - 54</c:v>
                </c:pt>
                <c:pt idx="3">
                  <c:v>35 - 44 gadi</c:v>
                </c:pt>
                <c:pt idx="4">
                  <c:v>25 - 34 gadi</c:v>
                </c:pt>
                <c:pt idx="5">
                  <c:v>18 - 24 gadi</c:v>
                </c:pt>
                <c:pt idx="6">
                  <c:v>Vīrieši</c:v>
                </c:pt>
                <c:pt idx="7">
                  <c:v>Sievietes</c:v>
                </c:pt>
                <c:pt idx="8">
                  <c:v>Visi</c:v>
                </c:pt>
              </c:strCache>
            </c:strRef>
          </c:cat>
          <c:val>
            <c:numRef>
              <c:f>m05_07!$N$7:$N$15</c:f>
              <c:numCache>
                <c:formatCode>0%</c:formatCode>
                <c:ptCount val="9"/>
                <c:pt idx="0">
                  <c:v>0.85443004119382504</c:v>
                </c:pt>
                <c:pt idx="1">
                  <c:v>0.89245172447561183</c:v>
                </c:pt>
                <c:pt idx="2">
                  <c:v>0.87552902109434305</c:v>
                </c:pt>
                <c:pt idx="3">
                  <c:v>0.87285912062767879</c:v>
                </c:pt>
                <c:pt idx="4">
                  <c:v>0.89330744882971769</c:v>
                </c:pt>
                <c:pt idx="5">
                  <c:v>0.89552449282597468</c:v>
                </c:pt>
                <c:pt idx="6">
                  <c:v>0.84924031113734422</c:v>
                </c:pt>
                <c:pt idx="7">
                  <c:v>0.90824007891582681</c:v>
                </c:pt>
                <c:pt idx="8">
                  <c:v>0.87987565312638072</c:v>
                </c:pt>
              </c:numCache>
            </c:numRef>
          </c:val>
          <c:extLst>
            <c:ext xmlns:c16="http://schemas.microsoft.com/office/drawing/2014/chart" uri="{C3380CC4-5D6E-409C-BE32-E72D297353CC}">
              <c16:uniqueId val="{00000000-2763-44FF-AE0B-1CE3281B248A}"/>
            </c:ext>
          </c:extLst>
        </c:ser>
        <c:ser>
          <c:idx val="1"/>
          <c:order val="1"/>
          <c:tx>
            <c:strRef>
              <c:f>m05_07!$O$6</c:f>
              <c:strCache>
                <c:ptCount val="1"/>
                <c:pt idx="0">
                  <c:v>Nepiekrīt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m05_07!$M$7:$M$15</c:f>
              <c:strCache>
                <c:ptCount val="9"/>
                <c:pt idx="0">
                  <c:v>64 - 75 gadi</c:v>
                </c:pt>
                <c:pt idx="1">
                  <c:v>55 - 63 gadi </c:v>
                </c:pt>
                <c:pt idx="2">
                  <c:v>45 - 54</c:v>
                </c:pt>
                <c:pt idx="3">
                  <c:v>35 - 44 gadi</c:v>
                </c:pt>
                <c:pt idx="4">
                  <c:v>25 - 34 gadi</c:v>
                </c:pt>
                <c:pt idx="5">
                  <c:v>18 - 24 gadi</c:v>
                </c:pt>
                <c:pt idx="6">
                  <c:v>Vīrieši</c:v>
                </c:pt>
                <c:pt idx="7">
                  <c:v>Sievietes</c:v>
                </c:pt>
                <c:pt idx="8">
                  <c:v>Visi</c:v>
                </c:pt>
              </c:strCache>
            </c:strRef>
          </c:cat>
          <c:val>
            <c:numRef>
              <c:f>m05_07!$O$7:$O$15</c:f>
              <c:numCache>
                <c:formatCode>0%</c:formatCode>
                <c:ptCount val="9"/>
                <c:pt idx="0">
                  <c:v>9.3069145976548709E-2</c:v>
                </c:pt>
                <c:pt idx="1">
                  <c:v>5.6416619032593665E-2</c:v>
                </c:pt>
                <c:pt idx="2">
                  <c:v>7.7576641920790473E-2</c:v>
                </c:pt>
                <c:pt idx="3">
                  <c:v>7.3605557579634731E-2</c:v>
                </c:pt>
                <c:pt idx="4">
                  <c:v>8.1406220414945732E-2</c:v>
                </c:pt>
                <c:pt idx="5">
                  <c:v>8.2566698839279334E-2</c:v>
                </c:pt>
                <c:pt idx="6">
                  <c:v>8.931743082948336E-2</c:v>
                </c:pt>
                <c:pt idx="7">
                  <c:v>6.5260585937031282E-2</c:v>
                </c:pt>
                <c:pt idx="8">
                  <c:v>7.6826031317121901E-2</c:v>
                </c:pt>
              </c:numCache>
            </c:numRef>
          </c:val>
          <c:extLst>
            <c:ext xmlns:c16="http://schemas.microsoft.com/office/drawing/2014/chart" uri="{C3380CC4-5D6E-409C-BE32-E72D297353CC}">
              <c16:uniqueId val="{00000001-2763-44FF-AE0B-1CE3281B248A}"/>
            </c:ext>
          </c:extLst>
        </c:ser>
        <c:ser>
          <c:idx val="2"/>
          <c:order val="2"/>
          <c:tx>
            <c:strRef>
              <c:f>m05_07!$P$6</c:f>
              <c:strCache>
                <c:ptCount val="1"/>
                <c:pt idx="0">
                  <c:v>Grūti pateikt</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m05_07!$M$7:$M$15</c:f>
              <c:strCache>
                <c:ptCount val="9"/>
                <c:pt idx="0">
                  <c:v>64 - 75 gadi</c:v>
                </c:pt>
                <c:pt idx="1">
                  <c:v>55 - 63 gadi </c:v>
                </c:pt>
                <c:pt idx="2">
                  <c:v>45 - 54</c:v>
                </c:pt>
                <c:pt idx="3">
                  <c:v>35 - 44 gadi</c:v>
                </c:pt>
                <c:pt idx="4">
                  <c:v>25 - 34 gadi</c:v>
                </c:pt>
                <c:pt idx="5">
                  <c:v>18 - 24 gadi</c:v>
                </c:pt>
                <c:pt idx="6">
                  <c:v>Vīrieši</c:v>
                </c:pt>
                <c:pt idx="7">
                  <c:v>Sievietes</c:v>
                </c:pt>
                <c:pt idx="8">
                  <c:v>Visi</c:v>
                </c:pt>
              </c:strCache>
            </c:strRef>
          </c:cat>
          <c:val>
            <c:numRef>
              <c:f>m05_07!$P$7:$P$15</c:f>
              <c:numCache>
                <c:formatCode>0%</c:formatCode>
                <c:ptCount val="9"/>
                <c:pt idx="0">
                  <c:v>5.250081282962573E-2</c:v>
                </c:pt>
                <c:pt idx="1">
                  <c:v>5.113165649179529E-2</c:v>
                </c:pt>
                <c:pt idx="2">
                  <c:v>4.6894336984867814E-2</c:v>
                </c:pt>
                <c:pt idx="3">
                  <c:v>5.3535321792686344E-2</c:v>
                </c:pt>
                <c:pt idx="4">
                  <c:v>2.5286330755337514E-2</c:v>
                </c:pt>
                <c:pt idx="5">
                  <c:v>2.1908808334745792E-2</c:v>
                </c:pt>
                <c:pt idx="6">
                  <c:v>6.1442258033171236E-2</c:v>
                </c:pt>
                <c:pt idx="7">
                  <c:v>2.649933514714229E-2</c:v>
                </c:pt>
                <c:pt idx="8">
                  <c:v>4.3298315556493099E-2</c:v>
                </c:pt>
              </c:numCache>
            </c:numRef>
          </c:val>
          <c:extLst>
            <c:ext xmlns:c16="http://schemas.microsoft.com/office/drawing/2014/chart" uri="{C3380CC4-5D6E-409C-BE32-E72D297353CC}">
              <c16:uniqueId val="{00000002-2763-44FF-AE0B-1CE3281B248A}"/>
            </c:ext>
          </c:extLst>
        </c:ser>
        <c:dLbls>
          <c:showLegendKey val="0"/>
          <c:showVal val="0"/>
          <c:showCatName val="0"/>
          <c:showSerName val="0"/>
          <c:showPercent val="0"/>
          <c:showBubbleSize val="0"/>
        </c:dLbls>
        <c:gapWidth val="150"/>
        <c:overlap val="100"/>
        <c:axId val="689845736"/>
        <c:axId val="689840640"/>
      </c:barChart>
      <c:catAx>
        <c:axId val="68984573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689840640"/>
        <c:crosses val="autoZero"/>
        <c:auto val="1"/>
        <c:lblAlgn val="ctr"/>
        <c:lblOffset val="100"/>
        <c:noMultiLvlLbl val="0"/>
      </c:catAx>
      <c:valAx>
        <c:axId val="689840640"/>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689845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GB" sz="1800"/>
              <a:t>Es pārzinu bērnu pozitīvas audzināšanas/disciplinēšanas metodes</a:t>
            </a:r>
            <a:r>
              <a:rPr lang="lv-LV" sz="1800"/>
              <a:t> (N=1017)</a:t>
            </a:r>
            <a:endParaRPr lang="en-GB" sz="18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autoTitleDeleted val="0"/>
    <c:plotArea>
      <c:layout/>
      <c:barChart>
        <c:barDir val="bar"/>
        <c:grouping val="stacked"/>
        <c:varyColors val="0"/>
        <c:ser>
          <c:idx val="0"/>
          <c:order val="0"/>
          <c:tx>
            <c:strRef>
              <c:f>m05_06!$N$5</c:f>
              <c:strCache>
                <c:ptCount val="1"/>
                <c:pt idx="0">
                  <c:v>Piekrīt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m05_06!$M$6:$M$14</c:f>
              <c:strCache>
                <c:ptCount val="9"/>
                <c:pt idx="0">
                  <c:v>64 - 75 gadi</c:v>
                </c:pt>
                <c:pt idx="1">
                  <c:v>55 - 63 gadi </c:v>
                </c:pt>
                <c:pt idx="2">
                  <c:v>45 - 54</c:v>
                </c:pt>
                <c:pt idx="3">
                  <c:v>35 - 44 gadi</c:v>
                </c:pt>
                <c:pt idx="4">
                  <c:v>25 - 34 gadi</c:v>
                </c:pt>
                <c:pt idx="5">
                  <c:v>18 - 24 gadi</c:v>
                </c:pt>
                <c:pt idx="6">
                  <c:v>Vīrieši</c:v>
                </c:pt>
                <c:pt idx="7">
                  <c:v>Sievietes</c:v>
                </c:pt>
                <c:pt idx="8">
                  <c:v>Kopā</c:v>
                </c:pt>
              </c:strCache>
            </c:strRef>
          </c:cat>
          <c:val>
            <c:numRef>
              <c:f>m05_06!$N$6:$N$14</c:f>
              <c:numCache>
                <c:formatCode>0%</c:formatCode>
                <c:ptCount val="9"/>
                <c:pt idx="0">
                  <c:v>0.69864772794120333</c:v>
                </c:pt>
                <c:pt idx="1">
                  <c:v>0.66144851329037613</c:v>
                </c:pt>
                <c:pt idx="2">
                  <c:v>0.62892545459610305</c:v>
                </c:pt>
                <c:pt idx="3">
                  <c:v>0.65399962898770947</c:v>
                </c:pt>
                <c:pt idx="4">
                  <c:v>0.55638946950568113</c:v>
                </c:pt>
                <c:pt idx="5">
                  <c:v>0.51279207468570664</c:v>
                </c:pt>
                <c:pt idx="6">
                  <c:v>0.53093514632862959</c:v>
                </c:pt>
                <c:pt idx="7">
                  <c:v>0.71383028313041996</c:v>
                </c:pt>
                <c:pt idx="8">
                  <c:v>0.62590255510033654</c:v>
                </c:pt>
              </c:numCache>
            </c:numRef>
          </c:val>
          <c:extLst>
            <c:ext xmlns:c16="http://schemas.microsoft.com/office/drawing/2014/chart" uri="{C3380CC4-5D6E-409C-BE32-E72D297353CC}">
              <c16:uniqueId val="{00000000-8138-422D-A7CC-EE92A7D3C7AE}"/>
            </c:ext>
          </c:extLst>
        </c:ser>
        <c:ser>
          <c:idx val="1"/>
          <c:order val="1"/>
          <c:tx>
            <c:strRef>
              <c:f>m05_06!$O$5</c:f>
              <c:strCache>
                <c:ptCount val="1"/>
                <c:pt idx="0">
                  <c:v>Nepiekrīt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m05_06!$M$6:$M$14</c:f>
              <c:strCache>
                <c:ptCount val="9"/>
                <c:pt idx="0">
                  <c:v>64 - 75 gadi</c:v>
                </c:pt>
                <c:pt idx="1">
                  <c:v>55 - 63 gadi </c:v>
                </c:pt>
                <c:pt idx="2">
                  <c:v>45 - 54</c:v>
                </c:pt>
                <c:pt idx="3">
                  <c:v>35 - 44 gadi</c:v>
                </c:pt>
                <c:pt idx="4">
                  <c:v>25 - 34 gadi</c:v>
                </c:pt>
                <c:pt idx="5">
                  <c:v>18 - 24 gadi</c:v>
                </c:pt>
                <c:pt idx="6">
                  <c:v>Vīrieši</c:v>
                </c:pt>
                <c:pt idx="7">
                  <c:v>Sievietes</c:v>
                </c:pt>
                <c:pt idx="8">
                  <c:v>Kopā</c:v>
                </c:pt>
              </c:strCache>
            </c:strRef>
          </c:cat>
          <c:val>
            <c:numRef>
              <c:f>m05_06!$O$6:$O$14</c:f>
              <c:numCache>
                <c:formatCode>0%</c:formatCode>
                <c:ptCount val="9"/>
                <c:pt idx="0">
                  <c:v>0.19025215858849751</c:v>
                </c:pt>
                <c:pt idx="1">
                  <c:v>0.22375458061707207</c:v>
                </c:pt>
                <c:pt idx="2">
                  <c:v>0.24217650469795579</c:v>
                </c:pt>
                <c:pt idx="3">
                  <c:v>0.24757249537862075</c:v>
                </c:pt>
                <c:pt idx="4">
                  <c:v>0.32522716592080547</c:v>
                </c:pt>
                <c:pt idx="5">
                  <c:v>0.33884054381343648</c:v>
                </c:pt>
                <c:pt idx="6">
                  <c:v>0.33220757739727902</c:v>
                </c:pt>
                <c:pt idx="7">
                  <c:v>0.18684561300391375</c:v>
                </c:pt>
                <c:pt idx="8">
                  <c:v>0.25672908554779822</c:v>
                </c:pt>
              </c:numCache>
            </c:numRef>
          </c:val>
          <c:extLst>
            <c:ext xmlns:c16="http://schemas.microsoft.com/office/drawing/2014/chart" uri="{C3380CC4-5D6E-409C-BE32-E72D297353CC}">
              <c16:uniqueId val="{00000001-8138-422D-A7CC-EE92A7D3C7AE}"/>
            </c:ext>
          </c:extLst>
        </c:ser>
        <c:ser>
          <c:idx val="2"/>
          <c:order val="2"/>
          <c:tx>
            <c:strRef>
              <c:f>m05_06!$P$5</c:f>
              <c:strCache>
                <c:ptCount val="1"/>
                <c:pt idx="0">
                  <c:v>Grūti pateikt</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m05_06!$M$6:$M$14</c:f>
              <c:strCache>
                <c:ptCount val="9"/>
                <c:pt idx="0">
                  <c:v>64 - 75 gadi</c:v>
                </c:pt>
                <c:pt idx="1">
                  <c:v>55 - 63 gadi </c:v>
                </c:pt>
                <c:pt idx="2">
                  <c:v>45 - 54</c:v>
                </c:pt>
                <c:pt idx="3">
                  <c:v>35 - 44 gadi</c:v>
                </c:pt>
                <c:pt idx="4">
                  <c:v>25 - 34 gadi</c:v>
                </c:pt>
                <c:pt idx="5">
                  <c:v>18 - 24 gadi</c:v>
                </c:pt>
                <c:pt idx="6">
                  <c:v>Vīrieši</c:v>
                </c:pt>
                <c:pt idx="7">
                  <c:v>Sievietes</c:v>
                </c:pt>
                <c:pt idx="8">
                  <c:v>Kopā</c:v>
                </c:pt>
              </c:strCache>
            </c:strRef>
          </c:cat>
          <c:val>
            <c:numRef>
              <c:f>m05_06!$P$6:$P$14</c:f>
              <c:numCache>
                <c:formatCode>0%</c:formatCode>
                <c:ptCount val="9"/>
                <c:pt idx="0">
                  <c:v>0.11110011347029891</c:v>
                </c:pt>
                <c:pt idx="1">
                  <c:v>0.11479690609255284</c:v>
                </c:pt>
                <c:pt idx="2">
                  <c:v>0.12889804070594255</c:v>
                </c:pt>
                <c:pt idx="3">
                  <c:v>9.8427875633669656E-2</c:v>
                </c:pt>
                <c:pt idx="4">
                  <c:v>0.11838336457351453</c:v>
                </c:pt>
                <c:pt idx="5">
                  <c:v>0.14836738150085668</c:v>
                </c:pt>
                <c:pt idx="6">
                  <c:v>0.13685727627409031</c:v>
                </c:pt>
                <c:pt idx="7">
                  <c:v>9.9324103865667007E-2</c:v>
                </c:pt>
                <c:pt idx="8">
                  <c:v>0.11736835935186084</c:v>
                </c:pt>
              </c:numCache>
            </c:numRef>
          </c:val>
          <c:extLst>
            <c:ext xmlns:c16="http://schemas.microsoft.com/office/drawing/2014/chart" uri="{C3380CC4-5D6E-409C-BE32-E72D297353CC}">
              <c16:uniqueId val="{00000002-8138-422D-A7CC-EE92A7D3C7AE}"/>
            </c:ext>
          </c:extLst>
        </c:ser>
        <c:dLbls>
          <c:showLegendKey val="0"/>
          <c:showVal val="0"/>
          <c:showCatName val="0"/>
          <c:showSerName val="0"/>
          <c:showPercent val="0"/>
          <c:showBubbleSize val="0"/>
        </c:dLbls>
        <c:gapWidth val="150"/>
        <c:overlap val="100"/>
        <c:axId val="689842600"/>
        <c:axId val="689838680"/>
      </c:barChart>
      <c:catAx>
        <c:axId val="68984260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689838680"/>
        <c:crosses val="autoZero"/>
        <c:auto val="1"/>
        <c:lblAlgn val="ctr"/>
        <c:lblOffset val="100"/>
        <c:noMultiLvlLbl val="0"/>
      </c:catAx>
      <c:valAx>
        <c:axId val="689838680"/>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689842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GB" sz="1800" cap="none"/>
              <a:t>Es atbalstu bērnu pārmācīšanu (arī fizisku) audzināšanas nolūkos</a:t>
            </a:r>
            <a:r>
              <a:rPr lang="lv-LV" sz="1800" cap="none"/>
              <a:t> (N=1017)</a:t>
            </a:r>
            <a:endParaRPr lang="en-GB" sz="1800" cap="none"/>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m05_08!$N$3</c:f>
              <c:strCache>
                <c:ptCount val="1"/>
                <c:pt idx="0">
                  <c:v>Pilnībā piekrītu</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m05_08!$M$4:$M$11</c:f>
              <c:strCache>
                <c:ptCount val="8"/>
                <c:pt idx="0">
                  <c:v>Cita</c:v>
                </c:pt>
                <c:pt idx="1">
                  <c:v>Sarunvaloda ģimenē: latviešu</c:v>
                </c:pt>
                <c:pt idx="2">
                  <c:v>Pamatizglītība</c:v>
                </c:pt>
                <c:pt idx="3">
                  <c:v>Vidējā, vidējā profesionālā izglītība</c:v>
                </c:pt>
                <c:pt idx="4">
                  <c:v>Augstākā izglītība</c:v>
                </c:pt>
                <c:pt idx="5">
                  <c:v>Vīrietis</c:v>
                </c:pt>
                <c:pt idx="6">
                  <c:v>Sieviete</c:v>
                </c:pt>
                <c:pt idx="7">
                  <c:v>KOPĀ</c:v>
                </c:pt>
              </c:strCache>
            </c:strRef>
          </c:cat>
          <c:val>
            <c:numRef>
              <c:f>m05_08!$N$4:$N$11</c:f>
              <c:numCache>
                <c:formatCode>0%</c:formatCode>
                <c:ptCount val="8"/>
                <c:pt idx="0">
                  <c:v>3.7315230222706115E-2</c:v>
                </c:pt>
                <c:pt idx="1">
                  <c:v>1.2429967759040933E-2</c:v>
                </c:pt>
                <c:pt idx="2">
                  <c:v>1.9184241407023381E-2</c:v>
                </c:pt>
                <c:pt idx="3">
                  <c:v>2.8111009641851478E-2</c:v>
                </c:pt>
                <c:pt idx="4">
                  <c:v>8.3120301442485087E-3</c:v>
                </c:pt>
                <c:pt idx="5">
                  <c:v>1.4335712807232377E-2</c:v>
                </c:pt>
                <c:pt idx="6">
                  <c:v>2.9275608039792882E-2</c:v>
                </c:pt>
                <c:pt idx="7">
                  <c:v>2.2093180623857126E-2</c:v>
                </c:pt>
              </c:numCache>
            </c:numRef>
          </c:val>
          <c:extLst>
            <c:ext xmlns:c16="http://schemas.microsoft.com/office/drawing/2014/chart" uri="{C3380CC4-5D6E-409C-BE32-E72D297353CC}">
              <c16:uniqueId val="{00000000-1DB3-4992-88A4-9515E0D914ED}"/>
            </c:ext>
          </c:extLst>
        </c:ser>
        <c:ser>
          <c:idx val="1"/>
          <c:order val="1"/>
          <c:tx>
            <c:strRef>
              <c:f>m05_08!$O$3</c:f>
              <c:strCache>
                <c:ptCount val="1"/>
                <c:pt idx="0">
                  <c:v>Drīzāk piekrītu</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m05_08!$M$4:$M$11</c:f>
              <c:strCache>
                <c:ptCount val="8"/>
                <c:pt idx="0">
                  <c:v>Cita</c:v>
                </c:pt>
                <c:pt idx="1">
                  <c:v>Sarunvaloda ģimenē: latviešu</c:v>
                </c:pt>
                <c:pt idx="2">
                  <c:v>Pamatizglītība</c:v>
                </c:pt>
                <c:pt idx="3">
                  <c:v>Vidējā, vidējā profesionālā izglītība</c:v>
                </c:pt>
                <c:pt idx="4">
                  <c:v>Augstākā izglītība</c:v>
                </c:pt>
                <c:pt idx="5">
                  <c:v>Vīrietis</c:v>
                </c:pt>
                <c:pt idx="6">
                  <c:v>Sieviete</c:v>
                </c:pt>
                <c:pt idx="7">
                  <c:v>KOPĀ</c:v>
                </c:pt>
              </c:strCache>
            </c:strRef>
          </c:cat>
          <c:val>
            <c:numRef>
              <c:f>m05_08!$O$4:$O$11</c:f>
              <c:numCache>
                <c:formatCode>0%</c:formatCode>
                <c:ptCount val="8"/>
                <c:pt idx="0">
                  <c:v>0.18406966520809345</c:v>
                </c:pt>
                <c:pt idx="1">
                  <c:v>0.11555025278595496</c:v>
                </c:pt>
                <c:pt idx="2">
                  <c:v>0.16741162041558538</c:v>
                </c:pt>
                <c:pt idx="3">
                  <c:v>0.14458543484734196</c:v>
                </c:pt>
                <c:pt idx="4">
                  <c:v>0.12585454724826917</c:v>
                </c:pt>
                <c:pt idx="5">
                  <c:v>0.16390321960159476</c:v>
                </c:pt>
                <c:pt idx="6">
                  <c:v>0.12202290740718831</c:v>
                </c:pt>
                <c:pt idx="7">
                  <c:v>0.14215707152351104</c:v>
                </c:pt>
              </c:numCache>
            </c:numRef>
          </c:val>
          <c:extLst>
            <c:ext xmlns:c16="http://schemas.microsoft.com/office/drawing/2014/chart" uri="{C3380CC4-5D6E-409C-BE32-E72D297353CC}">
              <c16:uniqueId val="{00000001-1DB3-4992-88A4-9515E0D914ED}"/>
            </c:ext>
          </c:extLst>
        </c:ser>
        <c:ser>
          <c:idx val="2"/>
          <c:order val="2"/>
          <c:tx>
            <c:strRef>
              <c:f>m05_08!$P$3</c:f>
              <c:strCache>
                <c:ptCount val="1"/>
                <c:pt idx="0">
                  <c:v>Drīzāk nepiekrītu</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m05_08!$M$4:$M$11</c:f>
              <c:strCache>
                <c:ptCount val="8"/>
                <c:pt idx="0">
                  <c:v>Cita</c:v>
                </c:pt>
                <c:pt idx="1">
                  <c:v>Sarunvaloda ģimenē: latviešu</c:v>
                </c:pt>
                <c:pt idx="2">
                  <c:v>Pamatizglītība</c:v>
                </c:pt>
                <c:pt idx="3">
                  <c:v>Vidējā, vidējā profesionālā izglītība</c:v>
                </c:pt>
                <c:pt idx="4">
                  <c:v>Augstākā izglītība</c:v>
                </c:pt>
                <c:pt idx="5">
                  <c:v>Vīrietis</c:v>
                </c:pt>
                <c:pt idx="6">
                  <c:v>Sieviete</c:v>
                </c:pt>
                <c:pt idx="7">
                  <c:v>KOPĀ</c:v>
                </c:pt>
              </c:strCache>
            </c:strRef>
          </c:cat>
          <c:val>
            <c:numRef>
              <c:f>m05_08!$P$4:$P$11</c:f>
              <c:numCache>
                <c:formatCode>0%</c:formatCode>
                <c:ptCount val="8"/>
                <c:pt idx="0">
                  <c:v>0.32688211726531102</c:v>
                </c:pt>
                <c:pt idx="1">
                  <c:v>0.33906202606557423</c:v>
                </c:pt>
                <c:pt idx="2">
                  <c:v>0.33170780031278502</c:v>
                </c:pt>
                <c:pt idx="3">
                  <c:v>0.3337612131528031</c:v>
                </c:pt>
                <c:pt idx="4">
                  <c:v>0.33681954448618262</c:v>
                </c:pt>
                <c:pt idx="5">
                  <c:v>0.38069759806788483</c:v>
                </c:pt>
                <c:pt idx="6">
                  <c:v>0.29140420274022644</c:v>
                </c:pt>
                <c:pt idx="7">
                  <c:v>0.33433243755579362</c:v>
                </c:pt>
              </c:numCache>
            </c:numRef>
          </c:val>
          <c:extLst>
            <c:ext xmlns:c16="http://schemas.microsoft.com/office/drawing/2014/chart" uri="{C3380CC4-5D6E-409C-BE32-E72D297353CC}">
              <c16:uniqueId val="{00000002-1DB3-4992-88A4-9515E0D914ED}"/>
            </c:ext>
          </c:extLst>
        </c:ser>
        <c:ser>
          <c:idx val="3"/>
          <c:order val="3"/>
          <c:tx>
            <c:strRef>
              <c:f>m05_08!$Q$3</c:f>
              <c:strCache>
                <c:ptCount val="1"/>
                <c:pt idx="0">
                  <c:v>Pilnībā nepiekrītu</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m05_08!$M$4:$M$11</c:f>
              <c:strCache>
                <c:ptCount val="8"/>
                <c:pt idx="0">
                  <c:v>Cita</c:v>
                </c:pt>
                <c:pt idx="1">
                  <c:v>Sarunvaloda ģimenē: latviešu</c:v>
                </c:pt>
                <c:pt idx="2">
                  <c:v>Pamatizglītība</c:v>
                </c:pt>
                <c:pt idx="3">
                  <c:v>Vidējā, vidējā profesionālā izglītība</c:v>
                </c:pt>
                <c:pt idx="4">
                  <c:v>Augstākā izglītība</c:v>
                </c:pt>
                <c:pt idx="5">
                  <c:v>Vīrietis</c:v>
                </c:pt>
                <c:pt idx="6">
                  <c:v>Sieviete</c:v>
                </c:pt>
                <c:pt idx="7">
                  <c:v>KOPĀ</c:v>
                </c:pt>
              </c:strCache>
            </c:strRef>
          </c:cat>
          <c:val>
            <c:numRef>
              <c:f>m05_08!$Q$4:$Q$11</c:f>
              <c:numCache>
                <c:formatCode>0%</c:formatCode>
                <c:ptCount val="8"/>
                <c:pt idx="0">
                  <c:v>0.39136023501209422</c:v>
                </c:pt>
                <c:pt idx="1">
                  <c:v>0.49030975295083101</c:v>
                </c:pt>
                <c:pt idx="2">
                  <c:v>0.41539346269795147</c:v>
                </c:pt>
                <c:pt idx="3">
                  <c:v>0.44037889035593203</c:v>
                </c:pt>
                <c:pt idx="4">
                  <c:v>0.49533285634816215</c:v>
                </c:pt>
                <c:pt idx="5">
                  <c:v>0.38451077250550758</c:v>
                </c:pt>
                <c:pt idx="6">
                  <c:v>0.51426803640346419</c:v>
                </c:pt>
                <c:pt idx="7">
                  <c:v>0.45188659964436684</c:v>
                </c:pt>
              </c:numCache>
            </c:numRef>
          </c:val>
          <c:extLst>
            <c:ext xmlns:c16="http://schemas.microsoft.com/office/drawing/2014/chart" uri="{C3380CC4-5D6E-409C-BE32-E72D297353CC}">
              <c16:uniqueId val="{00000003-1DB3-4992-88A4-9515E0D914ED}"/>
            </c:ext>
          </c:extLst>
        </c:ser>
        <c:ser>
          <c:idx val="4"/>
          <c:order val="4"/>
          <c:tx>
            <c:strRef>
              <c:f>m05_08!$R$3</c:f>
              <c:strCache>
                <c:ptCount val="1"/>
                <c:pt idx="0">
                  <c:v>Grūti pateikt/ NA</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m05_08!$M$4:$M$11</c:f>
              <c:strCache>
                <c:ptCount val="8"/>
                <c:pt idx="0">
                  <c:v>Cita</c:v>
                </c:pt>
                <c:pt idx="1">
                  <c:v>Sarunvaloda ģimenē: latviešu</c:v>
                </c:pt>
                <c:pt idx="2">
                  <c:v>Pamatizglītība</c:v>
                </c:pt>
                <c:pt idx="3">
                  <c:v>Vidējā, vidējā profesionālā izglītība</c:v>
                </c:pt>
                <c:pt idx="4">
                  <c:v>Augstākā izglītība</c:v>
                </c:pt>
                <c:pt idx="5">
                  <c:v>Vīrietis</c:v>
                </c:pt>
                <c:pt idx="6">
                  <c:v>Sieviete</c:v>
                </c:pt>
                <c:pt idx="7">
                  <c:v>KOPĀ</c:v>
                </c:pt>
              </c:strCache>
            </c:strRef>
          </c:cat>
          <c:val>
            <c:numRef>
              <c:f>m05_08!$R$4:$R$11</c:f>
              <c:numCache>
                <c:formatCode>0%</c:formatCode>
                <c:ptCount val="8"/>
                <c:pt idx="0">
                  <c:v>6.0372752291795229E-2</c:v>
                </c:pt>
                <c:pt idx="1">
                  <c:v>4.2648000438596866E-2</c:v>
                </c:pt>
                <c:pt idx="2">
                  <c:v>6.6302875166655076E-2</c:v>
                </c:pt>
                <c:pt idx="3">
                  <c:v>5.3163452002069046E-2</c:v>
                </c:pt>
                <c:pt idx="4">
                  <c:v>3.3681021773138309E-2</c:v>
                </c:pt>
                <c:pt idx="5">
                  <c:v>5.6552697017779333E-2</c:v>
                </c:pt>
                <c:pt idx="6">
                  <c:v>4.3029245409328974E-2</c:v>
                </c:pt>
                <c:pt idx="7">
                  <c:v>4.9530710652466628E-2</c:v>
                </c:pt>
              </c:numCache>
            </c:numRef>
          </c:val>
          <c:extLst>
            <c:ext xmlns:c16="http://schemas.microsoft.com/office/drawing/2014/chart" uri="{C3380CC4-5D6E-409C-BE32-E72D297353CC}">
              <c16:uniqueId val="{00000004-1DB3-4992-88A4-9515E0D914ED}"/>
            </c:ext>
          </c:extLst>
        </c:ser>
        <c:dLbls>
          <c:showLegendKey val="0"/>
          <c:showVal val="0"/>
          <c:showCatName val="0"/>
          <c:showSerName val="0"/>
          <c:showPercent val="0"/>
          <c:showBubbleSize val="0"/>
        </c:dLbls>
        <c:gapWidth val="50"/>
        <c:overlap val="100"/>
        <c:axId val="689841032"/>
        <c:axId val="689841424"/>
      </c:barChart>
      <c:catAx>
        <c:axId val="68984103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9841424"/>
        <c:crosses val="autoZero"/>
        <c:auto val="1"/>
        <c:lblAlgn val="ctr"/>
        <c:lblOffset val="100"/>
        <c:noMultiLvlLbl val="0"/>
      </c:catAx>
      <c:valAx>
        <c:axId val="689841424"/>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41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b="1" dirty="0" err="1"/>
              <a:t>Ja</a:t>
            </a:r>
            <a:r>
              <a:rPr lang="en-GB" sz="1800" b="1" dirty="0"/>
              <a:t> </a:t>
            </a:r>
            <a:r>
              <a:rPr lang="en-GB" sz="1800" b="1" dirty="0" err="1"/>
              <a:t>Jūs</a:t>
            </a:r>
            <a:r>
              <a:rPr lang="en-GB" sz="1800" b="1" dirty="0"/>
              <a:t> </a:t>
            </a:r>
            <a:r>
              <a:rPr lang="lv-LV" sz="1800" b="1" dirty="0"/>
              <a:t>jebkad</a:t>
            </a:r>
            <a:r>
              <a:rPr lang="en-GB" sz="1800" b="1" dirty="0"/>
              <a:t> </a:t>
            </a:r>
            <a:r>
              <a:rPr lang="en-GB" sz="1800" b="1" dirty="0" err="1"/>
              <a:t>esat</a:t>
            </a:r>
            <a:r>
              <a:rPr lang="en-GB" sz="1800" b="1" dirty="0"/>
              <a:t> </a:t>
            </a:r>
            <a:r>
              <a:rPr lang="en-GB" sz="1800" b="1" dirty="0" err="1"/>
              <a:t>cietis</a:t>
            </a:r>
            <a:r>
              <a:rPr lang="en-GB" sz="1800" b="1" dirty="0"/>
              <a:t> no </a:t>
            </a:r>
            <a:r>
              <a:rPr lang="en-GB" sz="1800" b="1" dirty="0" err="1"/>
              <a:t>kādas</a:t>
            </a:r>
            <a:r>
              <a:rPr lang="en-GB" sz="1800" b="1" dirty="0"/>
              <a:t> </a:t>
            </a:r>
            <a:r>
              <a:rPr lang="en-GB" sz="1800" b="1" dirty="0" err="1"/>
              <a:t>vardarbības</a:t>
            </a:r>
            <a:r>
              <a:rPr lang="en-GB" sz="1800" b="1" dirty="0"/>
              <a:t> </a:t>
            </a:r>
            <a:r>
              <a:rPr lang="en-GB" sz="1800" b="1" dirty="0" err="1"/>
              <a:t>izpausmes</a:t>
            </a:r>
            <a:r>
              <a:rPr lang="en-GB" sz="1800" b="1" dirty="0"/>
              <a:t>, </a:t>
            </a:r>
            <a:r>
              <a:rPr lang="en-GB" sz="1800" b="1" dirty="0" err="1"/>
              <a:t>lūdzu</a:t>
            </a:r>
            <a:r>
              <a:rPr lang="en-GB" sz="1800" b="1" dirty="0"/>
              <a:t>, </a:t>
            </a:r>
            <a:r>
              <a:rPr lang="en-GB" sz="1800" b="1" dirty="0" err="1"/>
              <a:t>raksturojiet</a:t>
            </a:r>
            <a:r>
              <a:rPr lang="en-GB" sz="1800" b="1" dirty="0"/>
              <a:t>, no </a:t>
            </a:r>
            <a:r>
              <a:rPr lang="en-GB" sz="1800" b="1" dirty="0" err="1"/>
              <a:t>kādas</a:t>
            </a:r>
            <a:r>
              <a:rPr lang="en-GB" sz="1800" b="1" dirty="0"/>
              <a:t> </a:t>
            </a:r>
            <a:r>
              <a:rPr lang="en-GB" sz="1800" b="1" dirty="0" err="1"/>
              <a:t>vardarbības</a:t>
            </a:r>
            <a:r>
              <a:rPr lang="en-GB" sz="1800" b="1" dirty="0"/>
              <a:t> </a:t>
            </a:r>
            <a:r>
              <a:rPr lang="en-GB" sz="1800" b="1" dirty="0" err="1"/>
              <a:t>Jūs</a:t>
            </a:r>
            <a:r>
              <a:rPr lang="en-GB" sz="1800" b="1" dirty="0"/>
              <a:t> </a:t>
            </a:r>
            <a:r>
              <a:rPr lang="en-GB" sz="1800" b="1" dirty="0" err="1"/>
              <a:t>cietāt</a:t>
            </a:r>
            <a:r>
              <a:rPr lang="en-GB" sz="1800" b="1" dirty="0"/>
              <a:t>!</a:t>
            </a:r>
            <a:r>
              <a:rPr lang="lv-LV" sz="1800" b="1" dirty="0"/>
              <a:t> (n-1017)</a:t>
            </a:r>
            <a:endParaRPr lang="en-GB" sz="1800" b="1"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097894230528548E-2"/>
          <c:y val="0.1069417885264342"/>
          <c:w val="0.89765704648360789"/>
          <c:h val="0.5825642107236596"/>
        </c:manualLayout>
      </c:layout>
      <c:barChart>
        <c:barDir val="bar"/>
        <c:grouping val="stacked"/>
        <c:varyColors val="0"/>
        <c:ser>
          <c:idx val="0"/>
          <c:order val="0"/>
          <c:tx>
            <c:strRef>
              <c:f>'$m01'!$Y$2</c:f>
              <c:strCache>
                <c:ptCount val="1"/>
                <c:pt idx="0">
                  <c:v>Nevienas no nosauktajām</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'$m01'!$X$3:$X$9</c:f>
              <c:strCache>
                <c:ptCount val="7"/>
                <c:pt idx="0">
                  <c:v>64 - 75</c:v>
                </c:pt>
                <c:pt idx="1">
                  <c:v>55 - 63</c:v>
                </c:pt>
                <c:pt idx="2">
                  <c:v>45 - 54</c:v>
                </c:pt>
                <c:pt idx="3">
                  <c:v>35 - 44</c:v>
                </c:pt>
                <c:pt idx="4">
                  <c:v>25 - 34</c:v>
                </c:pt>
                <c:pt idx="5">
                  <c:v>18 - 24</c:v>
                </c:pt>
                <c:pt idx="6">
                  <c:v>KOPĀ</c:v>
                </c:pt>
              </c:strCache>
            </c:strRef>
          </c:cat>
          <c:val>
            <c:numRef>
              <c:f>'$m01'!$Y$3:$Y$9</c:f>
              <c:numCache>
                <c:formatCode>0%</c:formatCode>
                <c:ptCount val="7"/>
                <c:pt idx="0">
                  <c:v>0.61774903936023073</c:v>
                </c:pt>
                <c:pt idx="1">
                  <c:v>0.61951720812121214</c:v>
                </c:pt>
                <c:pt idx="2">
                  <c:v>0.56220984175243693</c:v>
                </c:pt>
                <c:pt idx="3">
                  <c:v>0.44616257737465054</c:v>
                </c:pt>
                <c:pt idx="4">
                  <c:v>0.50876912894398674</c:v>
                </c:pt>
                <c:pt idx="5">
                  <c:v>0.55737225926768408</c:v>
                </c:pt>
                <c:pt idx="6">
                  <c:v>0.54773323509952032</c:v>
                </c:pt>
              </c:numCache>
            </c:numRef>
          </c:val>
          <c:extLst>
            <c:ext xmlns:c16="http://schemas.microsoft.com/office/drawing/2014/chart" uri="{C3380CC4-5D6E-409C-BE32-E72D297353CC}">
              <c16:uniqueId val="{00000000-9124-4CB7-9C59-0994F694FBEC}"/>
            </c:ext>
          </c:extLst>
        </c:ser>
        <c:ser>
          <c:idx val="1"/>
          <c:order val="1"/>
          <c:tx>
            <c:strRef>
              <c:f>'$m01'!$Z$2</c:f>
              <c:strCache>
                <c:ptCount val="1"/>
                <c:pt idx="0">
                  <c:v>Internetā</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'$m01'!$X$3:$X$9</c:f>
              <c:strCache>
                <c:ptCount val="7"/>
                <c:pt idx="0">
                  <c:v>64 - 75</c:v>
                </c:pt>
                <c:pt idx="1">
                  <c:v>55 - 63</c:v>
                </c:pt>
                <c:pt idx="2">
                  <c:v>45 - 54</c:v>
                </c:pt>
                <c:pt idx="3">
                  <c:v>35 - 44</c:v>
                </c:pt>
                <c:pt idx="4">
                  <c:v>25 - 34</c:v>
                </c:pt>
                <c:pt idx="5">
                  <c:v>18 - 24</c:v>
                </c:pt>
                <c:pt idx="6">
                  <c:v>KOPĀ</c:v>
                </c:pt>
              </c:strCache>
            </c:strRef>
          </c:cat>
          <c:val>
            <c:numRef>
              <c:f>'$m01'!$Z$3:$Z$9</c:f>
              <c:numCache>
                <c:formatCode>0%</c:formatCode>
                <c:ptCount val="7"/>
                <c:pt idx="0">
                  <c:v>0</c:v>
                </c:pt>
                <c:pt idx="1">
                  <c:v>1.2995968586872677E-2</c:v>
                </c:pt>
                <c:pt idx="2">
                  <c:v>1.0328148138324217E-2</c:v>
                </c:pt>
                <c:pt idx="3">
                  <c:v>2.9455346615058827E-2</c:v>
                </c:pt>
                <c:pt idx="4">
                  <c:v>2.0805004703435635E-2</c:v>
                </c:pt>
                <c:pt idx="5">
                  <c:v>6.5128693329695619E-2</c:v>
                </c:pt>
                <c:pt idx="6">
                  <c:v>1.9625621132420192E-2</c:v>
                </c:pt>
              </c:numCache>
            </c:numRef>
          </c:val>
          <c:extLst>
            <c:ext xmlns:c16="http://schemas.microsoft.com/office/drawing/2014/chart" uri="{C3380CC4-5D6E-409C-BE32-E72D297353CC}">
              <c16:uniqueId val="{00000001-9124-4CB7-9C59-0994F694FBEC}"/>
            </c:ext>
          </c:extLst>
        </c:ser>
        <c:ser>
          <c:idx val="2"/>
          <c:order val="2"/>
          <c:tx>
            <c:strRef>
              <c:f>'$m01'!$AA$2</c:f>
              <c:strCache>
                <c:ptCount val="1"/>
                <c:pt idx="0">
                  <c:v>Ģimenē</c:v>
                </c:pt>
              </c:strCache>
            </c:strRef>
          </c:tx>
          <c:spPr>
            <a:solidFill>
              <a:srgbClr val="FCFF93"/>
            </a:solidFill>
            <a:ln>
              <a:noFill/>
            </a:ln>
            <a:effectLst/>
          </c:spPr>
          <c:invertIfNegative val="0"/>
          <c:dLbls>
            <c:dLbl>
              <c:idx val="0"/>
              <c:layout>
                <c:manualLayout>
                  <c:x val="1.937984496124031E-3"/>
                  <c:y val="6.03621730382293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24-4CB7-9C59-0994F694FBE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'$m01'!$X$3:$X$9</c:f>
              <c:strCache>
                <c:ptCount val="7"/>
                <c:pt idx="0">
                  <c:v>64 - 75</c:v>
                </c:pt>
                <c:pt idx="1">
                  <c:v>55 - 63</c:v>
                </c:pt>
                <c:pt idx="2">
                  <c:v>45 - 54</c:v>
                </c:pt>
                <c:pt idx="3">
                  <c:v>35 - 44</c:v>
                </c:pt>
                <c:pt idx="4">
                  <c:v>25 - 34</c:v>
                </c:pt>
                <c:pt idx="5">
                  <c:v>18 - 24</c:v>
                </c:pt>
                <c:pt idx="6">
                  <c:v>KOPĀ</c:v>
                </c:pt>
              </c:strCache>
            </c:strRef>
          </c:cat>
          <c:val>
            <c:numRef>
              <c:f>'$m01'!$AA$3:$AA$9</c:f>
              <c:numCache>
                <c:formatCode>0%</c:formatCode>
                <c:ptCount val="7"/>
                <c:pt idx="0">
                  <c:v>0.11085624132992616</c:v>
                </c:pt>
                <c:pt idx="1">
                  <c:v>0.12418029518825012</c:v>
                </c:pt>
                <c:pt idx="2">
                  <c:v>0.11883681602785756</c:v>
                </c:pt>
                <c:pt idx="3">
                  <c:v>0.17438616614633051</c:v>
                </c:pt>
                <c:pt idx="4">
                  <c:v>0.15894179806438324</c:v>
                </c:pt>
                <c:pt idx="5">
                  <c:v>8.7518922824497511E-2</c:v>
                </c:pt>
                <c:pt idx="6">
                  <c:v>0.13442855219444852</c:v>
                </c:pt>
              </c:numCache>
            </c:numRef>
          </c:val>
          <c:extLst>
            <c:ext xmlns:c16="http://schemas.microsoft.com/office/drawing/2014/chart" uri="{C3380CC4-5D6E-409C-BE32-E72D297353CC}">
              <c16:uniqueId val="{00000003-9124-4CB7-9C59-0994F694FBEC}"/>
            </c:ext>
          </c:extLst>
        </c:ser>
        <c:ser>
          <c:idx val="3"/>
          <c:order val="3"/>
          <c:tx>
            <c:strRef>
              <c:f>'$m01'!$AB$2</c:f>
              <c:strCache>
                <c:ptCount val="1"/>
                <c:pt idx="0">
                  <c:v>Darbavietā</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'$m01'!$X$3:$X$9</c:f>
              <c:strCache>
                <c:ptCount val="7"/>
                <c:pt idx="0">
                  <c:v>64 - 75</c:v>
                </c:pt>
                <c:pt idx="1">
                  <c:v>55 - 63</c:v>
                </c:pt>
                <c:pt idx="2">
                  <c:v>45 - 54</c:v>
                </c:pt>
                <c:pt idx="3">
                  <c:v>35 - 44</c:v>
                </c:pt>
                <c:pt idx="4">
                  <c:v>25 - 34</c:v>
                </c:pt>
                <c:pt idx="5">
                  <c:v>18 - 24</c:v>
                </c:pt>
                <c:pt idx="6">
                  <c:v>KOPĀ</c:v>
                </c:pt>
              </c:strCache>
            </c:strRef>
          </c:cat>
          <c:val>
            <c:numRef>
              <c:f>'$m01'!$AB$3:$AB$9</c:f>
              <c:numCache>
                <c:formatCode>0%</c:formatCode>
                <c:ptCount val="7"/>
                <c:pt idx="0">
                  <c:v>4.571201063002503E-2</c:v>
                </c:pt>
                <c:pt idx="1">
                  <c:v>8.0114888473050136E-2</c:v>
                </c:pt>
                <c:pt idx="2">
                  <c:v>5.7084857447452036E-2</c:v>
                </c:pt>
                <c:pt idx="3">
                  <c:v>6.0254455616529742E-2</c:v>
                </c:pt>
                <c:pt idx="4">
                  <c:v>7.6215911395902877E-2</c:v>
                </c:pt>
                <c:pt idx="5">
                  <c:v>7.2723358386046974E-2</c:v>
                </c:pt>
                <c:pt idx="6">
                  <c:v>6.5053309626757955E-2</c:v>
                </c:pt>
              </c:numCache>
            </c:numRef>
          </c:val>
          <c:extLst>
            <c:ext xmlns:c16="http://schemas.microsoft.com/office/drawing/2014/chart" uri="{C3380CC4-5D6E-409C-BE32-E72D297353CC}">
              <c16:uniqueId val="{00000004-9124-4CB7-9C59-0994F694FBEC}"/>
            </c:ext>
          </c:extLst>
        </c:ser>
        <c:ser>
          <c:idx val="4"/>
          <c:order val="4"/>
          <c:tx>
            <c:strRef>
              <c:f>'$m01'!$AC$2</c:f>
              <c:strCache>
                <c:ptCount val="1"/>
                <c:pt idx="0">
                  <c:v>Izglītības iestādē</c:v>
                </c:pt>
              </c:strCache>
            </c:strRef>
          </c:tx>
          <c:spPr>
            <a:solidFill>
              <a:srgbClr val="C7F7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'$m01'!$X$3:$X$9</c:f>
              <c:strCache>
                <c:ptCount val="7"/>
                <c:pt idx="0">
                  <c:v>64 - 75</c:v>
                </c:pt>
                <c:pt idx="1">
                  <c:v>55 - 63</c:v>
                </c:pt>
                <c:pt idx="2">
                  <c:v>45 - 54</c:v>
                </c:pt>
                <c:pt idx="3">
                  <c:v>35 - 44</c:v>
                </c:pt>
                <c:pt idx="4">
                  <c:v>25 - 34</c:v>
                </c:pt>
                <c:pt idx="5">
                  <c:v>18 - 24</c:v>
                </c:pt>
                <c:pt idx="6">
                  <c:v>KOPĀ</c:v>
                </c:pt>
              </c:strCache>
            </c:strRef>
          </c:cat>
          <c:val>
            <c:numRef>
              <c:f>'$m01'!$AC$3:$AC$9</c:f>
              <c:numCache>
                <c:formatCode>0%</c:formatCode>
                <c:ptCount val="7"/>
                <c:pt idx="0">
                  <c:v>4.0494944410418593E-2</c:v>
                </c:pt>
                <c:pt idx="1">
                  <c:v>8.6607275842541936E-2</c:v>
                </c:pt>
                <c:pt idx="2">
                  <c:v>0.10763492858805482</c:v>
                </c:pt>
                <c:pt idx="3">
                  <c:v>0.12511883983155433</c:v>
                </c:pt>
                <c:pt idx="4">
                  <c:v>0.13471319369572729</c:v>
                </c:pt>
                <c:pt idx="5">
                  <c:v>0.22012927197164917</c:v>
                </c:pt>
                <c:pt idx="6">
                  <c:v>0.11174897879088917</c:v>
                </c:pt>
              </c:numCache>
            </c:numRef>
          </c:val>
          <c:extLst>
            <c:ext xmlns:c16="http://schemas.microsoft.com/office/drawing/2014/chart" uri="{C3380CC4-5D6E-409C-BE32-E72D297353CC}">
              <c16:uniqueId val="{00000005-9124-4CB7-9C59-0994F694FBEC}"/>
            </c:ext>
          </c:extLst>
        </c:ser>
        <c:ser>
          <c:idx val="5"/>
          <c:order val="5"/>
          <c:tx>
            <c:strRef>
              <c:f>'$m01'!$AD$2</c:f>
              <c:strCache>
                <c:ptCount val="1"/>
                <c:pt idx="0">
                  <c:v>Publiskā telpā (uz ielas, sabiedriskajā transportā, veikalā) un institūcijās (slimnīcā, valsts iestādēs u.c.)</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'$m01'!$X$3:$X$9</c:f>
              <c:strCache>
                <c:ptCount val="7"/>
                <c:pt idx="0">
                  <c:v>64 - 75</c:v>
                </c:pt>
                <c:pt idx="1">
                  <c:v>55 - 63</c:v>
                </c:pt>
                <c:pt idx="2">
                  <c:v>45 - 54</c:v>
                </c:pt>
                <c:pt idx="3">
                  <c:v>35 - 44</c:v>
                </c:pt>
                <c:pt idx="4">
                  <c:v>25 - 34</c:v>
                </c:pt>
                <c:pt idx="5">
                  <c:v>18 - 24</c:v>
                </c:pt>
                <c:pt idx="6">
                  <c:v>KOPĀ</c:v>
                </c:pt>
              </c:strCache>
            </c:strRef>
          </c:cat>
          <c:val>
            <c:numRef>
              <c:f>'$m01'!$AD$3:$AD$9</c:f>
              <c:numCache>
                <c:formatCode>0%</c:formatCode>
                <c:ptCount val="7"/>
                <c:pt idx="0">
                  <c:v>0.13455115971301976</c:v>
                </c:pt>
                <c:pt idx="1">
                  <c:v>8.7061296051372195E-2</c:v>
                </c:pt>
                <c:pt idx="2">
                  <c:v>0.10667438896569757</c:v>
                </c:pt>
                <c:pt idx="3">
                  <c:v>0.15490629793398117</c:v>
                </c:pt>
                <c:pt idx="4">
                  <c:v>0.14296352729523987</c:v>
                </c:pt>
                <c:pt idx="5">
                  <c:v>0.15925694886543698</c:v>
                </c:pt>
                <c:pt idx="6">
                  <c:v>0.1287549265648617</c:v>
                </c:pt>
              </c:numCache>
            </c:numRef>
          </c:val>
          <c:extLst>
            <c:ext xmlns:c16="http://schemas.microsoft.com/office/drawing/2014/chart" uri="{C3380CC4-5D6E-409C-BE32-E72D297353CC}">
              <c16:uniqueId val="{00000006-9124-4CB7-9C59-0994F694FBEC}"/>
            </c:ext>
          </c:extLst>
        </c:ser>
        <c:ser>
          <c:idx val="6"/>
          <c:order val="6"/>
          <c:tx>
            <c:strRef>
              <c:f>'$m01'!$AE$2</c:f>
              <c:strCache>
                <c:ptCount val="1"/>
                <c:pt idx="0">
                  <c:v>Grūti pateikt</c:v>
                </c:pt>
              </c:strCache>
            </c:strRef>
          </c:tx>
          <c:spPr>
            <a:solidFill>
              <a:schemeClr val="accent1">
                <a:lumMod val="60000"/>
              </a:schemeClr>
            </a:solidFill>
            <a:ln>
              <a:noFill/>
            </a:ln>
            <a:effectLst/>
          </c:spPr>
          <c:invertIfNegative val="0"/>
          <c:cat>
            <c:strRef>
              <c:f>'$m01'!$X$3:$X$9</c:f>
              <c:strCache>
                <c:ptCount val="7"/>
                <c:pt idx="0">
                  <c:v>64 - 75</c:v>
                </c:pt>
                <c:pt idx="1">
                  <c:v>55 - 63</c:v>
                </c:pt>
                <c:pt idx="2">
                  <c:v>45 - 54</c:v>
                </c:pt>
                <c:pt idx="3">
                  <c:v>35 - 44</c:v>
                </c:pt>
                <c:pt idx="4">
                  <c:v>25 - 34</c:v>
                </c:pt>
                <c:pt idx="5">
                  <c:v>18 - 24</c:v>
                </c:pt>
                <c:pt idx="6">
                  <c:v>KOPĀ</c:v>
                </c:pt>
              </c:strCache>
            </c:strRef>
          </c:cat>
          <c:val>
            <c:numRef>
              <c:f>'$m01'!$AE$3:$AE$9</c:f>
              <c:numCache>
                <c:formatCode>0%</c:formatCode>
                <c:ptCount val="7"/>
                <c:pt idx="0">
                  <c:v>2.2736606496975426E-2</c:v>
                </c:pt>
                <c:pt idx="1">
                  <c:v>1.2580321716029932E-2</c:v>
                </c:pt>
                <c:pt idx="2">
                  <c:v>4.1016062085327654E-2</c:v>
                </c:pt>
                <c:pt idx="3">
                  <c:v>4.5356528456890283E-2</c:v>
                </c:pt>
                <c:pt idx="4">
                  <c:v>9.8045681753423895E-3</c:v>
                </c:pt>
                <c:pt idx="5">
                  <c:v>9.9098764717684643E-3</c:v>
                </c:pt>
                <c:pt idx="6">
                  <c:v>2.5046253628341949E-2</c:v>
                </c:pt>
              </c:numCache>
            </c:numRef>
          </c:val>
          <c:extLst>
            <c:ext xmlns:c16="http://schemas.microsoft.com/office/drawing/2014/chart" uri="{C3380CC4-5D6E-409C-BE32-E72D297353CC}">
              <c16:uniqueId val="{00000007-9124-4CB7-9C59-0994F694FBEC}"/>
            </c:ext>
          </c:extLst>
        </c:ser>
        <c:dLbls>
          <c:showLegendKey val="0"/>
          <c:showVal val="0"/>
          <c:showCatName val="0"/>
          <c:showSerName val="0"/>
          <c:showPercent val="0"/>
          <c:showBubbleSize val="0"/>
        </c:dLbls>
        <c:gapWidth val="150"/>
        <c:overlap val="100"/>
        <c:axId val="677896944"/>
        <c:axId val="677897600"/>
      </c:barChart>
      <c:catAx>
        <c:axId val="677896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77897600"/>
        <c:crosses val="autoZero"/>
        <c:auto val="1"/>
        <c:lblAlgn val="ctr"/>
        <c:lblOffset val="100"/>
        <c:noMultiLvlLbl val="0"/>
      </c:catAx>
      <c:valAx>
        <c:axId val="67789760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77896944"/>
        <c:crosses val="autoZero"/>
        <c:crossBetween val="between"/>
      </c:valAx>
      <c:spPr>
        <a:noFill/>
        <a:ln>
          <a:noFill/>
        </a:ln>
        <a:effectLst/>
      </c:spPr>
    </c:plotArea>
    <c:legend>
      <c:legendPos val="b"/>
      <c:layout>
        <c:manualLayout>
          <c:xMode val="edge"/>
          <c:yMode val="edge"/>
          <c:x val="7.4606736657917755E-2"/>
          <c:y val="0.68501176150351173"/>
          <c:w val="0.85078630796150478"/>
          <c:h val="0.295120657747287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b="1"/>
              <a:t>Ja Jūs </a:t>
            </a:r>
            <a:r>
              <a:rPr lang="lv-LV" sz="1800" b="1"/>
              <a:t>jebkad</a:t>
            </a:r>
            <a:r>
              <a:rPr lang="en-GB" sz="1800" b="1"/>
              <a:t> esat cietis no kādas vardarbības izpausmes, lūdzu, raksturojiet, no kādas vardarbības Jūs cietāt!</a:t>
            </a:r>
            <a:r>
              <a:rPr lang="lv-LV" sz="1800" b="1"/>
              <a:t> (n=1017)</a:t>
            </a:r>
            <a:endParaRPr lang="en-GB" sz="1800" b="1"/>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'$m01'!$C$62</c:f>
              <c:strCache>
                <c:ptCount val="1"/>
                <c:pt idx="0">
                  <c:v>Fiziskas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'$m01'!$C$63:$C$68</c:f>
              <c:numCache>
                <c:formatCode>0%</c:formatCode>
                <c:ptCount val="6"/>
                <c:pt idx="0">
                  <c:v>0.28609877862886668</c:v>
                </c:pt>
                <c:pt idx="1">
                  <c:v>0.17365939529937402</c:v>
                </c:pt>
                <c:pt idx="2">
                  <c:v>0.16719873367175292</c:v>
                </c:pt>
                <c:pt idx="3">
                  <c:v>0.19601910278467774</c:v>
                </c:pt>
                <c:pt idx="4">
                  <c:v>0.37989688113112913</c:v>
                </c:pt>
                <c:pt idx="5">
                  <c:v>0.22510202157503578</c:v>
                </c:pt>
              </c:numCache>
            </c:numRef>
          </c:val>
          <c:extLst>
            <c:ext xmlns:c16="http://schemas.microsoft.com/office/drawing/2014/chart" uri="{C3380CC4-5D6E-409C-BE32-E72D297353CC}">
              <c16:uniqueId val="{00000000-A6DE-4FF6-B8E1-967022DFA0E5}"/>
            </c:ext>
          </c:extLst>
        </c:ser>
        <c:ser>
          <c:idx val="1"/>
          <c:order val="1"/>
          <c:tx>
            <c:strRef>
              <c:f>'$m01'!$D$62</c:f>
              <c:strCache>
                <c:ptCount val="1"/>
                <c:pt idx="0">
                  <c:v>Emocionālas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'$m01'!$D$63:$D$68</c:f>
              <c:numCache>
                <c:formatCode>0%</c:formatCode>
                <c:ptCount val="6"/>
                <c:pt idx="0">
                  <c:v>0.3041125226035038</c:v>
                </c:pt>
                <c:pt idx="1">
                  <c:v>0.2523978426335442</c:v>
                </c:pt>
                <c:pt idx="2">
                  <c:v>0.20992215337252065</c:v>
                </c:pt>
                <c:pt idx="3">
                  <c:v>0.2653048119994264</c:v>
                </c:pt>
                <c:pt idx="4">
                  <c:v>0.29037691548668554</c:v>
                </c:pt>
                <c:pt idx="5">
                  <c:v>0.21042790782256532</c:v>
                </c:pt>
              </c:numCache>
            </c:numRef>
          </c:val>
          <c:extLst>
            <c:ext xmlns:c16="http://schemas.microsoft.com/office/drawing/2014/chart" uri="{C3380CC4-5D6E-409C-BE32-E72D297353CC}">
              <c16:uniqueId val="{00000001-A6DE-4FF6-B8E1-967022DFA0E5}"/>
            </c:ext>
          </c:extLst>
        </c:ser>
        <c:ser>
          <c:idx val="2"/>
          <c:order val="2"/>
          <c:tx>
            <c:strRef>
              <c:f>'$m01'!$E$62</c:f>
              <c:strCache>
                <c:ptCount val="1"/>
                <c:pt idx="0">
                  <c:v>Seksuālas</c:v>
                </c:pt>
              </c:strCache>
            </c:strRef>
          </c:tx>
          <c:spPr>
            <a:solidFill>
              <a:srgbClr val="E296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'$m01'!$E$63:$E$68</c:f>
              <c:numCache>
                <c:formatCode>0%</c:formatCode>
                <c:ptCount val="6"/>
                <c:pt idx="0">
                  <c:v>4.2605450709506013E-2</c:v>
                </c:pt>
                <c:pt idx="1">
                  <c:v>4.9343141493435648E-3</c:v>
                </c:pt>
                <c:pt idx="2">
                  <c:v>1.9826977943622041E-2</c:v>
                </c:pt>
                <c:pt idx="3">
                  <c:v>0</c:v>
                </c:pt>
                <c:pt idx="4">
                  <c:v>3.1648204935020144E-2</c:v>
                </c:pt>
                <c:pt idx="5">
                  <c:v>2.2930070595204976E-2</c:v>
                </c:pt>
              </c:numCache>
            </c:numRef>
          </c:val>
          <c:extLst>
            <c:ext xmlns:c16="http://schemas.microsoft.com/office/drawing/2014/chart" uri="{C3380CC4-5D6E-409C-BE32-E72D297353CC}">
              <c16:uniqueId val="{00000002-A6DE-4FF6-B8E1-967022DFA0E5}"/>
            </c:ext>
          </c:extLst>
        </c:ser>
        <c:ser>
          <c:idx val="3"/>
          <c:order val="3"/>
          <c:tx>
            <c:strRef>
              <c:f>'$m01'!$F$62</c:f>
              <c:strCache>
                <c:ptCount val="1"/>
                <c:pt idx="0">
                  <c:v>Ekonomiskas (līdzekļu kontrole, ierobežošana u.c.)</c:v>
                </c:pt>
              </c:strCache>
            </c:strRef>
          </c:tx>
          <c:spPr>
            <a:solidFill>
              <a:schemeClr val="accent1">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'$m01'!$F$63:$F$68</c:f>
              <c:numCache>
                <c:formatCode>0%</c:formatCode>
                <c:ptCount val="6"/>
                <c:pt idx="0">
                  <c:v>9.2760479914173008E-2</c:v>
                </c:pt>
                <c:pt idx="1">
                  <c:v>4.7428366636296328E-2</c:v>
                </c:pt>
                <c:pt idx="2">
                  <c:v>3.8440228357338319E-2</c:v>
                </c:pt>
                <c:pt idx="3">
                  <c:v>0.10447517800059471</c:v>
                </c:pt>
                <c:pt idx="4">
                  <c:v>0.12864043335771982</c:v>
                </c:pt>
                <c:pt idx="5">
                  <c:v>5.1614685614660448E-2</c:v>
                </c:pt>
              </c:numCache>
            </c:numRef>
          </c:val>
          <c:extLst>
            <c:ext xmlns:c16="http://schemas.microsoft.com/office/drawing/2014/chart" uri="{C3380CC4-5D6E-409C-BE32-E72D297353CC}">
              <c16:uniqueId val="{00000003-A6DE-4FF6-B8E1-967022DFA0E5}"/>
            </c:ext>
          </c:extLst>
        </c:ser>
        <c:ser>
          <c:idx val="4"/>
          <c:order val="4"/>
          <c:tx>
            <c:strRef>
              <c:f>'$m01'!$G$62</c:f>
              <c:strCache>
                <c:ptCount val="1"/>
                <c:pt idx="0">
                  <c:v>Internetā</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'$m01'!$G$63:$G$68</c:f>
              <c:numCache>
                <c:formatCode>0%</c:formatCode>
                <c:ptCount val="6"/>
                <c:pt idx="0">
                  <c:v>3.8553754345675442E-2</c:v>
                </c:pt>
                <c:pt idx="1">
                  <c:v>1.0213312421936221E-2</c:v>
                </c:pt>
                <c:pt idx="2">
                  <c:v>0</c:v>
                </c:pt>
                <c:pt idx="3">
                  <c:v>0</c:v>
                </c:pt>
                <c:pt idx="4">
                  <c:v>4.0943616394012949E-2</c:v>
                </c:pt>
                <c:pt idx="5">
                  <c:v>0</c:v>
                </c:pt>
              </c:numCache>
            </c:numRef>
          </c:val>
          <c:extLst>
            <c:ext xmlns:c16="http://schemas.microsoft.com/office/drawing/2014/chart" uri="{C3380CC4-5D6E-409C-BE32-E72D297353CC}">
              <c16:uniqueId val="{00000004-A6DE-4FF6-B8E1-967022DFA0E5}"/>
            </c:ext>
          </c:extLst>
        </c:ser>
        <c:ser>
          <c:idx val="5"/>
          <c:order val="5"/>
          <c:tx>
            <c:strRef>
              <c:f>'$m01'!$H$62</c:f>
              <c:strCache>
                <c:ptCount val="1"/>
                <c:pt idx="0">
                  <c:v>Ģimenē</c:v>
                </c:pt>
              </c:strCache>
            </c:strRef>
          </c:tx>
          <c:spPr>
            <a:solidFill>
              <a:srgbClr val="FCFF93"/>
            </a:solidFill>
            <a:ln>
              <a:solidFill>
                <a:srgbClr val="FCFF93"/>
              </a:solidFill>
            </a:ln>
            <a:effectLst/>
          </c:spPr>
          <c:invertIfNegative val="0"/>
          <c:dLbls>
            <c:spPr>
              <a:solidFill>
                <a:srgbClr val="FCFF93"/>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'$m01'!$H$63:$H$68</c:f>
              <c:numCache>
                <c:formatCode>0%</c:formatCode>
                <c:ptCount val="6"/>
                <c:pt idx="0">
                  <c:v>0.12662151381342429</c:v>
                </c:pt>
                <c:pt idx="1">
                  <c:v>9.924486529113706E-2</c:v>
                </c:pt>
                <c:pt idx="2">
                  <c:v>0.10875624087702138</c:v>
                </c:pt>
                <c:pt idx="3">
                  <c:v>9.9151771203469574E-2</c:v>
                </c:pt>
                <c:pt idx="4">
                  <c:v>0.20425582863500175</c:v>
                </c:pt>
                <c:pt idx="5">
                  <c:v>0.1905653135197497</c:v>
                </c:pt>
              </c:numCache>
            </c:numRef>
          </c:val>
          <c:extLst>
            <c:ext xmlns:c16="http://schemas.microsoft.com/office/drawing/2014/chart" uri="{C3380CC4-5D6E-409C-BE32-E72D297353CC}">
              <c16:uniqueId val="{00000005-A6DE-4FF6-B8E1-967022DFA0E5}"/>
            </c:ext>
          </c:extLst>
        </c:ser>
        <c:ser>
          <c:idx val="6"/>
          <c:order val="6"/>
          <c:tx>
            <c:strRef>
              <c:f>'$m01'!$I$62</c:f>
              <c:strCache>
                <c:ptCount val="1"/>
                <c:pt idx="0">
                  <c:v>Darbavietā</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'$m01'!$I$63:$I$68</c:f>
              <c:numCache>
                <c:formatCode>0%</c:formatCode>
                <c:ptCount val="6"/>
                <c:pt idx="0">
                  <c:v>8.4610132679403149E-2</c:v>
                </c:pt>
                <c:pt idx="1">
                  <c:v>5.7037639094493331E-2</c:v>
                </c:pt>
                <c:pt idx="2">
                  <c:v>2.9172076260710559E-2</c:v>
                </c:pt>
                <c:pt idx="3">
                  <c:v>8.9761403500143416E-2</c:v>
                </c:pt>
                <c:pt idx="4">
                  <c:v>4.8362948031279079E-2</c:v>
                </c:pt>
                <c:pt idx="5">
                  <c:v>4.5767518369163589E-2</c:v>
                </c:pt>
              </c:numCache>
            </c:numRef>
          </c:val>
          <c:extLst>
            <c:ext xmlns:c16="http://schemas.microsoft.com/office/drawing/2014/chart" uri="{C3380CC4-5D6E-409C-BE32-E72D297353CC}">
              <c16:uniqueId val="{00000006-A6DE-4FF6-B8E1-967022DFA0E5}"/>
            </c:ext>
          </c:extLst>
        </c:ser>
        <c:ser>
          <c:idx val="7"/>
          <c:order val="7"/>
          <c:tx>
            <c:strRef>
              <c:f>'$m01'!$J$62</c:f>
              <c:strCache>
                <c:ptCount val="1"/>
                <c:pt idx="0">
                  <c:v>Izglītības iestādē</c:v>
                </c:pt>
              </c:strCache>
            </c:strRef>
          </c:tx>
          <c:spPr>
            <a:solidFill>
              <a:srgbClr val="C7F7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'$m01'!$J$63:$J$68</c:f>
              <c:numCache>
                <c:formatCode>0%</c:formatCode>
                <c:ptCount val="6"/>
                <c:pt idx="0">
                  <c:v>0.15560788527141095</c:v>
                </c:pt>
                <c:pt idx="1">
                  <c:v>9.4306537099751259E-2</c:v>
                </c:pt>
                <c:pt idx="2">
                  <c:v>6.1098628035000747E-2</c:v>
                </c:pt>
                <c:pt idx="3">
                  <c:v>8.6779037867176931E-2</c:v>
                </c:pt>
                <c:pt idx="4">
                  <c:v>0.10051230418420509</c:v>
                </c:pt>
                <c:pt idx="5">
                  <c:v>9.7016304891706207E-2</c:v>
                </c:pt>
              </c:numCache>
            </c:numRef>
          </c:val>
          <c:extLst>
            <c:ext xmlns:c16="http://schemas.microsoft.com/office/drawing/2014/chart" uri="{C3380CC4-5D6E-409C-BE32-E72D297353CC}">
              <c16:uniqueId val="{00000007-A6DE-4FF6-B8E1-967022DFA0E5}"/>
            </c:ext>
          </c:extLst>
        </c:ser>
        <c:ser>
          <c:idx val="8"/>
          <c:order val="8"/>
          <c:tx>
            <c:strRef>
              <c:f>'$m01'!$K$62</c:f>
              <c:strCache>
                <c:ptCount val="1"/>
                <c:pt idx="0">
                  <c:v>Publiskā telpā (uz ielas, sabiedriskajā transportā, veikalā) un institūcijās (slimnīcā, valsts iestādēs u.c.)</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'$m01'!$B$63:$B$68</c:f>
              <c:strCache>
                <c:ptCount val="6"/>
                <c:pt idx="0">
                  <c:v>Rīga</c:v>
                </c:pt>
                <c:pt idx="1">
                  <c:v>Pierīga</c:v>
                </c:pt>
                <c:pt idx="2">
                  <c:v>Vidzeme</c:v>
                </c:pt>
                <c:pt idx="3">
                  <c:v>Kurzeme</c:v>
                </c:pt>
                <c:pt idx="4">
                  <c:v>Zemgale</c:v>
                </c:pt>
                <c:pt idx="5">
                  <c:v>Latgale</c:v>
                </c:pt>
              </c:strCache>
            </c:strRef>
          </c:cat>
          <c:val>
            <c:numRef>
              <c:f>'$m01'!$K$63:$K$68</c:f>
              <c:numCache>
                <c:formatCode>0%</c:formatCode>
                <c:ptCount val="6"/>
                <c:pt idx="0">
                  <c:v>0.19752133768741051</c:v>
                </c:pt>
                <c:pt idx="1">
                  <c:v>0.12556589308923774</c:v>
                </c:pt>
                <c:pt idx="2">
                  <c:v>3.8894651779034943E-2</c:v>
                </c:pt>
                <c:pt idx="3">
                  <c:v>0.10370067616852242</c:v>
                </c:pt>
                <c:pt idx="4">
                  <c:v>9.5384973880635451E-2</c:v>
                </c:pt>
                <c:pt idx="5">
                  <c:v>8.1128077512637287E-2</c:v>
                </c:pt>
              </c:numCache>
            </c:numRef>
          </c:val>
          <c:extLst>
            <c:ext xmlns:c16="http://schemas.microsoft.com/office/drawing/2014/chart" uri="{C3380CC4-5D6E-409C-BE32-E72D297353CC}">
              <c16:uniqueId val="{00000008-A6DE-4FF6-B8E1-967022DFA0E5}"/>
            </c:ext>
          </c:extLst>
        </c:ser>
        <c:dLbls>
          <c:showLegendKey val="0"/>
          <c:showVal val="0"/>
          <c:showCatName val="0"/>
          <c:showSerName val="0"/>
          <c:showPercent val="0"/>
          <c:showBubbleSize val="0"/>
        </c:dLbls>
        <c:gapWidth val="150"/>
        <c:overlap val="100"/>
        <c:axId val="589022504"/>
        <c:axId val="589021848"/>
      </c:barChart>
      <c:catAx>
        <c:axId val="589022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9021848"/>
        <c:crosses val="autoZero"/>
        <c:auto val="1"/>
        <c:lblAlgn val="ctr"/>
        <c:lblOffset val="100"/>
        <c:noMultiLvlLbl val="0"/>
      </c:catAx>
      <c:valAx>
        <c:axId val="58902184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89022504"/>
        <c:crosses val="autoZero"/>
        <c:crossBetween val="between"/>
      </c:valAx>
      <c:spPr>
        <a:noFill/>
        <a:ln>
          <a:noFill/>
        </a:ln>
        <a:effectLst/>
      </c:spPr>
    </c:plotArea>
    <c:legend>
      <c:legendPos val="b"/>
      <c:layout>
        <c:manualLayout>
          <c:xMode val="edge"/>
          <c:yMode val="edge"/>
          <c:x val="0"/>
          <c:y val="0.66921769322579483"/>
          <c:w val="1"/>
          <c:h val="0.3307823067742052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b="1"/>
              <a:t>Ja Jūs pēdējo 12 mēnešu laikā esat cietis no kādas vardarbības izpausmes, lūdzu, raksturojiet, no kādas vardarbības Jūs cietāt!</a:t>
            </a:r>
            <a:r>
              <a:rPr lang="lv-LV" sz="1600" b="1"/>
              <a:t> (n=1017)</a:t>
            </a:r>
            <a:endParaRPr lang="en-GB" sz="1600" b="1"/>
          </a:p>
        </c:rich>
      </c:tx>
      <c:layout>
        <c:manualLayout>
          <c:xMode val="edge"/>
          <c:yMode val="edge"/>
          <c:x val="0.12160830615597511"/>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285642486178582E-2"/>
          <c:y val="0.13945945945945945"/>
          <c:w val="0.89154950577986258"/>
          <c:h val="0.4480995595889497"/>
        </c:manualLayout>
      </c:layout>
      <c:barChart>
        <c:barDir val="bar"/>
        <c:grouping val="stacked"/>
        <c:varyColors val="0"/>
        <c:ser>
          <c:idx val="0"/>
          <c:order val="0"/>
          <c:tx>
            <c:strRef>
              <c:f>'$m02'!$Q$1:$Q$2</c:f>
              <c:strCache>
                <c:ptCount val="2"/>
                <c:pt idx="1">
                  <c:v>Nevienas no nosauktajām</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'$m02'!$Q$3:$Q$9</c:f>
              <c:numCache>
                <c:formatCode>0%</c:formatCode>
                <c:ptCount val="7"/>
                <c:pt idx="0">
                  <c:v>0.84835542162784439</c:v>
                </c:pt>
                <c:pt idx="1">
                  <c:v>0.92412087526756803</c:v>
                </c:pt>
                <c:pt idx="2">
                  <c:v>0.88055881356880716</c:v>
                </c:pt>
                <c:pt idx="3">
                  <c:v>0.85459600303445382</c:v>
                </c:pt>
                <c:pt idx="4">
                  <c:v>0.79243768930400182</c:v>
                </c:pt>
                <c:pt idx="5">
                  <c:v>0.84245425544123409</c:v>
                </c:pt>
                <c:pt idx="6">
                  <c:v>0.76716382164977104</c:v>
                </c:pt>
              </c:numCache>
            </c:numRef>
          </c:val>
          <c:extLst>
            <c:ext xmlns:c16="http://schemas.microsoft.com/office/drawing/2014/chart" uri="{C3380CC4-5D6E-409C-BE32-E72D297353CC}">
              <c16:uniqueId val="{00000000-7CE7-42DC-9C0D-B9945BD3F12C}"/>
            </c:ext>
          </c:extLst>
        </c:ser>
        <c:ser>
          <c:idx val="1"/>
          <c:order val="1"/>
          <c:tx>
            <c:strRef>
              <c:f>'$m02'!$R$1:$R$2</c:f>
              <c:strCache>
                <c:ptCount val="2"/>
                <c:pt idx="1">
                  <c:v>Fiziskas</c:v>
                </c:pt>
              </c:strCache>
            </c:strRef>
          </c:tx>
          <c:spPr>
            <a:solidFill>
              <a:schemeClr val="accent5">
                <a:shade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'$m02'!$R$3:$R$9</c:f>
              <c:numCache>
                <c:formatCode>0%</c:formatCode>
                <c:ptCount val="7"/>
                <c:pt idx="0">
                  <c:v>2.5323077302948124E-2</c:v>
                </c:pt>
                <c:pt idx="1">
                  <c:v>5.6139342510579879E-3</c:v>
                </c:pt>
                <c:pt idx="2">
                  <c:v>1.3122988684867198E-2</c:v>
                </c:pt>
                <c:pt idx="3">
                  <c:v>1.9911341226804179E-2</c:v>
                </c:pt>
                <c:pt idx="4">
                  <c:v>3.4217005017519439E-2</c:v>
                </c:pt>
                <c:pt idx="5">
                  <c:v>3.5807226493926675E-2</c:v>
                </c:pt>
                <c:pt idx="6">
                  <c:v>5.4107294926083835E-2</c:v>
                </c:pt>
              </c:numCache>
            </c:numRef>
          </c:val>
          <c:extLst>
            <c:ext xmlns:c16="http://schemas.microsoft.com/office/drawing/2014/chart" uri="{C3380CC4-5D6E-409C-BE32-E72D297353CC}">
              <c16:uniqueId val="{00000001-7CE7-42DC-9C0D-B9945BD3F12C}"/>
            </c:ext>
          </c:extLst>
        </c:ser>
        <c:ser>
          <c:idx val="2"/>
          <c:order val="2"/>
          <c:tx>
            <c:strRef>
              <c:f>'$m02'!$S$1:$S$2</c:f>
              <c:strCache>
                <c:ptCount val="2"/>
                <c:pt idx="1">
                  <c:v>Emocionālas</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'$m02'!$S$3:$S$9</c:f>
              <c:numCache>
                <c:formatCode>0%</c:formatCode>
                <c:ptCount val="7"/>
                <c:pt idx="0">
                  <c:v>7.481237675796279E-2</c:v>
                </c:pt>
                <c:pt idx="1">
                  <c:v>2.3629783284568981E-2</c:v>
                </c:pt>
                <c:pt idx="2">
                  <c:v>5.105347948944338E-2</c:v>
                </c:pt>
                <c:pt idx="3">
                  <c:v>6.4567306881619824E-2</c:v>
                </c:pt>
                <c:pt idx="4">
                  <c:v>8.9004283122663216E-2</c:v>
                </c:pt>
                <c:pt idx="5">
                  <c:v>0.10101791012342018</c:v>
                </c:pt>
                <c:pt idx="6">
                  <c:v>0.14736765519552533</c:v>
                </c:pt>
              </c:numCache>
            </c:numRef>
          </c:val>
          <c:extLst>
            <c:ext xmlns:c16="http://schemas.microsoft.com/office/drawing/2014/chart" uri="{C3380CC4-5D6E-409C-BE32-E72D297353CC}">
              <c16:uniqueId val="{00000002-7CE7-42DC-9C0D-B9945BD3F12C}"/>
            </c:ext>
          </c:extLst>
        </c:ser>
        <c:ser>
          <c:idx val="3"/>
          <c:order val="3"/>
          <c:tx>
            <c:strRef>
              <c:f>'$m02'!$T$1:$T$2</c:f>
              <c:strCache>
                <c:ptCount val="2"/>
                <c:pt idx="1">
                  <c:v>Seksuālas</c:v>
                </c:pt>
              </c:strCache>
            </c:strRef>
          </c:tx>
          <c:spPr>
            <a:solidFill>
              <a:schemeClr val="accent5">
                <a:shade val="80000"/>
              </a:schemeClr>
            </a:solidFill>
            <a:ln>
              <a:noFill/>
            </a:ln>
            <a:effectLst/>
          </c:spPr>
          <c:invertIfNegative val="0"/>
          <c:cat>
            <c:strRef>
              <c:f>'$m02'!$P$3:$P$9</c:f>
              <c:strCache>
                <c:ptCount val="7"/>
                <c:pt idx="0">
                  <c:v>Kopā</c:v>
                </c:pt>
                <c:pt idx="1">
                  <c:v>64 - 75</c:v>
                </c:pt>
                <c:pt idx="2">
                  <c:v>55 - 63</c:v>
                </c:pt>
                <c:pt idx="3">
                  <c:v>45 - 54</c:v>
                </c:pt>
                <c:pt idx="4">
                  <c:v>35 - 44</c:v>
                </c:pt>
                <c:pt idx="5">
                  <c:v>25 - 34</c:v>
                </c:pt>
                <c:pt idx="6">
                  <c:v>18 - 24</c:v>
                </c:pt>
              </c:strCache>
            </c:strRef>
          </c:cat>
          <c:val>
            <c:numRef>
              <c:f>'$m02'!$T$3:$T$9</c:f>
              <c:numCache>
                <c:formatCode>0%</c:formatCode>
                <c:ptCount val="7"/>
                <c:pt idx="0">
                  <c:v>2.0141589483987938E-3</c:v>
                </c:pt>
                <c:pt idx="1">
                  <c:v>0</c:v>
                </c:pt>
                <c:pt idx="2">
                  <c:v>6.4979842934363386E-3</c:v>
                </c:pt>
                <c:pt idx="3">
                  <c:v>0</c:v>
                </c:pt>
                <c:pt idx="4">
                  <c:v>4.6532492464965262E-3</c:v>
                </c:pt>
                <c:pt idx="5">
                  <c:v>0</c:v>
                </c:pt>
                <c:pt idx="6">
                  <c:v>0</c:v>
                </c:pt>
              </c:numCache>
            </c:numRef>
          </c:val>
          <c:extLst>
            <c:ext xmlns:c16="http://schemas.microsoft.com/office/drawing/2014/chart" uri="{C3380CC4-5D6E-409C-BE32-E72D297353CC}">
              <c16:uniqueId val="{00000003-7CE7-42DC-9C0D-B9945BD3F12C}"/>
            </c:ext>
          </c:extLst>
        </c:ser>
        <c:ser>
          <c:idx val="4"/>
          <c:order val="4"/>
          <c:tx>
            <c:strRef>
              <c:f>'$m02'!$U$1:$U$2</c:f>
              <c:strCache>
                <c:ptCount val="2"/>
                <c:pt idx="1">
                  <c:v>Ekonomiskas (līdzekļu kontrole, ierobežošana u.c.)</c:v>
                </c:pt>
              </c:strCache>
            </c:strRef>
          </c:tx>
          <c:spPr>
            <a:solidFill>
              <a:schemeClr val="accent5">
                <a:shade val="93000"/>
              </a:schemeClr>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E7-42DC-9C0D-B9945BD3F12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'$m02'!$U$3:$U$9</c:f>
              <c:numCache>
                <c:formatCode>0%</c:formatCode>
                <c:ptCount val="7"/>
                <c:pt idx="0">
                  <c:v>1.9216572768399807E-2</c:v>
                </c:pt>
                <c:pt idx="1">
                  <c:v>0</c:v>
                </c:pt>
                <c:pt idx="2">
                  <c:v>6.2230006452987201E-3</c:v>
                </c:pt>
                <c:pt idx="3">
                  <c:v>1.9916425640863003E-2</c:v>
                </c:pt>
                <c:pt idx="4">
                  <c:v>3.9826941978063933E-2</c:v>
                </c:pt>
                <c:pt idx="5">
                  <c:v>2.0353167837318272E-2</c:v>
                </c:pt>
                <c:pt idx="6">
                  <c:v>3.1132935459608567E-2</c:v>
                </c:pt>
              </c:numCache>
            </c:numRef>
          </c:val>
          <c:extLst>
            <c:ext xmlns:c16="http://schemas.microsoft.com/office/drawing/2014/chart" uri="{C3380CC4-5D6E-409C-BE32-E72D297353CC}">
              <c16:uniqueId val="{00000005-7CE7-42DC-9C0D-B9945BD3F12C}"/>
            </c:ext>
          </c:extLst>
        </c:ser>
        <c:ser>
          <c:idx val="5"/>
          <c:order val="5"/>
          <c:tx>
            <c:strRef>
              <c:f>'$m02'!$V$1:$V$2</c:f>
              <c:strCache>
                <c:ptCount val="2"/>
                <c:pt idx="1">
                  <c:v>Internetā</c:v>
                </c:pt>
              </c:strCache>
            </c:strRef>
          </c:tx>
          <c:spPr>
            <a:solidFill>
              <a:schemeClr val="accent5">
                <a:tint val="94000"/>
              </a:schemeClr>
            </a:solidFill>
            <a:ln>
              <a:noFill/>
            </a:ln>
            <a:effectLst/>
          </c:spPr>
          <c:invertIfNegative val="0"/>
          <c:cat>
            <c:strRef>
              <c:f>'$m02'!$P$3:$P$9</c:f>
              <c:strCache>
                <c:ptCount val="7"/>
                <c:pt idx="0">
                  <c:v>Kopā</c:v>
                </c:pt>
                <c:pt idx="1">
                  <c:v>64 - 75</c:v>
                </c:pt>
                <c:pt idx="2">
                  <c:v>55 - 63</c:v>
                </c:pt>
                <c:pt idx="3">
                  <c:v>45 - 54</c:v>
                </c:pt>
                <c:pt idx="4">
                  <c:v>35 - 44</c:v>
                </c:pt>
                <c:pt idx="5">
                  <c:v>25 - 34</c:v>
                </c:pt>
                <c:pt idx="6">
                  <c:v>18 - 24</c:v>
                </c:pt>
              </c:strCache>
            </c:strRef>
          </c:cat>
          <c:val>
            <c:numRef>
              <c:f>'$m02'!$V$3:$V$9</c:f>
              <c:numCache>
                <c:formatCode>0%</c:formatCode>
                <c:ptCount val="7"/>
                <c:pt idx="0">
                  <c:v>8.7846043993068321E-3</c:v>
                </c:pt>
                <c:pt idx="1">
                  <c:v>0</c:v>
                </c:pt>
                <c:pt idx="2">
                  <c:v>0</c:v>
                </c:pt>
                <c:pt idx="3">
                  <c:v>1.0328148138324217E-2</c:v>
                </c:pt>
                <c:pt idx="4">
                  <c:v>1.9827812509528368E-2</c:v>
                </c:pt>
                <c:pt idx="5">
                  <c:v>1.0441304172140502E-2</c:v>
                </c:pt>
                <c:pt idx="6">
                  <c:v>1.1038698318501083E-2</c:v>
                </c:pt>
              </c:numCache>
            </c:numRef>
          </c:val>
          <c:extLst>
            <c:ext xmlns:c16="http://schemas.microsoft.com/office/drawing/2014/chart" uri="{C3380CC4-5D6E-409C-BE32-E72D297353CC}">
              <c16:uniqueId val="{00000006-7CE7-42DC-9C0D-B9945BD3F12C}"/>
            </c:ext>
          </c:extLst>
        </c:ser>
        <c:ser>
          <c:idx val="6"/>
          <c:order val="6"/>
          <c:tx>
            <c:strRef>
              <c:f>'$m02'!$W$1:$W$2</c:f>
              <c:strCache>
                <c:ptCount val="2"/>
                <c:pt idx="1">
                  <c:v>Ģimenē</c:v>
                </c:pt>
              </c:strCache>
            </c:strRef>
          </c:tx>
          <c:spPr>
            <a:solidFill>
              <a:srgbClr val="FCFF93"/>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E7-42DC-9C0D-B9945BD3F12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'$m02'!$W$3:$W$9</c:f>
              <c:numCache>
                <c:formatCode>0%</c:formatCode>
                <c:ptCount val="7"/>
                <c:pt idx="0">
                  <c:v>1.4703347289561968E-2</c:v>
                </c:pt>
                <c:pt idx="1">
                  <c:v>1.2121045289709536E-2</c:v>
                </c:pt>
                <c:pt idx="2">
                  <c:v>1.2367225807175334E-2</c:v>
                </c:pt>
                <c:pt idx="3">
                  <c:v>0</c:v>
                </c:pt>
                <c:pt idx="4">
                  <c:v>1.5146651841789167E-2</c:v>
                </c:pt>
                <c:pt idx="5">
                  <c:v>1.9901640268200682E-2</c:v>
                </c:pt>
                <c:pt idx="6">
                  <c:v>4.3299635066205634E-2</c:v>
                </c:pt>
              </c:numCache>
            </c:numRef>
          </c:val>
          <c:extLst>
            <c:ext xmlns:c16="http://schemas.microsoft.com/office/drawing/2014/chart" uri="{C3380CC4-5D6E-409C-BE32-E72D297353CC}">
              <c16:uniqueId val="{00000008-7CE7-42DC-9C0D-B9945BD3F12C}"/>
            </c:ext>
          </c:extLst>
        </c:ser>
        <c:ser>
          <c:idx val="7"/>
          <c:order val="7"/>
          <c:tx>
            <c:strRef>
              <c:f>'$m02'!$X$1:$X$2</c:f>
              <c:strCache>
                <c:ptCount val="2"/>
                <c:pt idx="1">
                  <c:v>Darbavietā</c:v>
                </c:pt>
              </c:strCache>
            </c:strRef>
          </c:tx>
          <c:spPr>
            <a:solidFill>
              <a:schemeClr val="tx2">
                <a:lumMod val="40000"/>
                <a:lumOff val="60000"/>
              </a:schemeClr>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E7-42DC-9C0D-B9945BD3F1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'$m02'!$X$3:$X$9</c:f>
              <c:numCache>
                <c:formatCode>0%</c:formatCode>
                <c:ptCount val="7"/>
                <c:pt idx="0">
                  <c:v>1.5525583918769247E-2</c:v>
                </c:pt>
                <c:pt idx="1">
                  <c:v>0</c:v>
                </c:pt>
                <c:pt idx="2">
                  <c:v>1.2292075763729085E-2</c:v>
                </c:pt>
                <c:pt idx="3">
                  <c:v>1.0025304746136141E-2</c:v>
                </c:pt>
                <c:pt idx="4">
                  <c:v>1.4934841930189529E-2</c:v>
                </c:pt>
                <c:pt idx="5">
                  <c:v>2.5313367764836534E-2</c:v>
                </c:pt>
                <c:pt idx="6">
                  <c:v>4.1342718696475239E-2</c:v>
                </c:pt>
              </c:numCache>
            </c:numRef>
          </c:val>
          <c:extLst>
            <c:ext xmlns:c16="http://schemas.microsoft.com/office/drawing/2014/chart" uri="{C3380CC4-5D6E-409C-BE32-E72D297353CC}">
              <c16:uniqueId val="{0000000A-7CE7-42DC-9C0D-B9945BD3F12C}"/>
            </c:ext>
          </c:extLst>
        </c:ser>
        <c:ser>
          <c:idx val="8"/>
          <c:order val="8"/>
          <c:tx>
            <c:strRef>
              <c:f>'$m02'!$Y$1:$Y$2</c:f>
              <c:strCache>
                <c:ptCount val="2"/>
                <c:pt idx="1">
                  <c:v>Izglītības iestādē</c:v>
                </c:pt>
              </c:strCache>
            </c:strRef>
          </c:tx>
          <c:spPr>
            <a:solidFill>
              <a:srgbClr val="C7F781"/>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CE7-42DC-9C0D-B9945BD3F12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'$m02'!$Y$3:$Y$9</c:f>
              <c:numCache>
                <c:formatCode>0%</c:formatCode>
                <c:ptCount val="7"/>
                <c:pt idx="0">
                  <c:v>2.660885349931562E-3</c:v>
                </c:pt>
                <c:pt idx="1">
                  <c:v>0</c:v>
                </c:pt>
                <c:pt idx="2">
                  <c:v>0</c:v>
                </c:pt>
                <c:pt idx="3">
                  <c:v>0</c:v>
                </c:pt>
                <c:pt idx="4">
                  <c:v>0</c:v>
                </c:pt>
                <c:pt idx="5">
                  <c:v>0</c:v>
                </c:pt>
                <c:pt idx="6">
                  <c:v>3.0805233284295283E-2</c:v>
                </c:pt>
              </c:numCache>
            </c:numRef>
          </c:val>
          <c:extLst>
            <c:ext xmlns:c16="http://schemas.microsoft.com/office/drawing/2014/chart" uri="{C3380CC4-5D6E-409C-BE32-E72D297353CC}">
              <c16:uniqueId val="{0000000C-7CE7-42DC-9C0D-B9945BD3F12C}"/>
            </c:ext>
          </c:extLst>
        </c:ser>
        <c:ser>
          <c:idx val="9"/>
          <c:order val="9"/>
          <c:tx>
            <c:strRef>
              <c:f>'$m02'!$Z$1:$Z$2</c:f>
              <c:strCache>
                <c:ptCount val="2"/>
                <c:pt idx="1">
                  <c:v>Publiskā telpā (uz ielas, sabiedriskajā transportā, veikalā) un institūcijās (slimnīcā, valsts iestādēs u.c.)</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'$m02'!$P$3:$P$9</c:f>
              <c:strCache>
                <c:ptCount val="7"/>
                <c:pt idx="0">
                  <c:v>Kopā</c:v>
                </c:pt>
                <c:pt idx="1">
                  <c:v>64 - 75</c:v>
                </c:pt>
                <c:pt idx="2">
                  <c:v>55 - 63</c:v>
                </c:pt>
                <c:pt idx="3">
                  <c:v>45 - 54</c:v>
                </c:pt>
                <c:pt idx="4">
                  <c:v>35 - 44</c:v>
                </c:pt>
                <c:pt idx="5">
                  <c:v>25 - 34</c:v>
                </c:pt>
                <c:pt idx="6">
                  <c:v>18 - 24</c:v>
                </c:pt>
              </c:strCache>
            </c:strRef>
          </c:cat>
          <c:val>
            <c:numRef>
              <c:f>'$m02'!$Z$3:$Z$9</c:f>
              <c:numCache>
                <c:formatCode>0%</c:formatCode>
                <c:ptCount val="7"/>
                <c:pt idx="0">
                  <c:v>4.3436233123460122E-2</c:v>
                </c:pt>
                <c:pt idx="1">
                  <c:v>4.0740603453003406E-2</c:v>
                </c:pt>
                <c:pt idx="2">
                  <c:v>3.0532487693336795E-2</c:v>
                </c:pt>
                <c:pt idx="3">
                  <c:v>3.5687358541699125E-2</c:v>
                </c:pt>
                <c:pt idx="4">
                  <c:v>3.9370605117678092E-2</c:v>
                </c:pt>
                <c:pt idx="5">
                  <c:v>4.5900892839735918E-2</c:v>
                </c:pt>
                <c:pt idx="6">
                  <c:v>9.4533573065667009E-2</c:v>
                </c:pt>
              </c:numCache>
            </c:numRef>
          </c:val>
          <c:extLst>
            <c:ext xmlns:c16="http://schemas.microsoft.com/office/drawing/2014/chart" uri="{C3380CC4-5D6E-409C-BE32-E72D297353CC}">
              <c16:uniqueId val="{0000000D-7CE7-42DC-9C0D-B9945BD3F12C}"/>
            </c:ext>
          </c:extLst>
        </c:ser>
        <c:dLbls>
          <c:showLegendKey val="0"/>
          <c:showVal val="0"/>
          <c:showCatName val="0"/>
          <c:showSerName val="0"/>
          <c:showPercent val="0"/>
          <c:showBubbleSize val="0"/>
        </c:dLbls>
        <c:gapWidth val="150"/>
        <c:overlap val="100"/>
        <c:axId val="484933608"/>
        <c:axId val="484938856"/>
      </c:barChart>
      <c:catAx>
        <c:axId val="484933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4938856"/>
        <c:crosses val="autoZero"/>
        <c:auto val="1"/>
        <c:lblAlgn val="ctr"/>
        <c:lblOffset val="100"/>
        <c:noMultiLvlLbl val="0"/>
      </c:catAx>
      <c:valAx>
        <c:axId val="48493885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84933608"/>
        <c:crosses val="autoZero"/>
        <c:crossBetween val="between"/>
      </c:valAx>
      <c:spPr>
        <a:noFill/>
        <a:ln>
          <a:noFill/>
        </a:ln>
        <a:effectLst/>
      </c:spPr>
    </c:plotArea>
    <c:legend>
      <c:legendPos val="b"/>
      <c:layout>
        <c:manualLayout>
          <c:xMode val="edge"/>
          <c:yMode val="edge"/>
          <c:x val="0"/>
          <c:y val="0.61439240971904252"/>
          <c:w val="0.97963562951969496"/>
          <c:h val="0.3188773710245227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b="1"/>
              <a:t>Ja Jūs pats jebkad pret kādu esat bijis vardarbīgs, tad kādos veidos?</a:t>
            </a:r>
            <a:r>
              <a:rPr lang="lv-LV" sz="1800" b="1"/>
              <a:t> (n=1017)</a:t>
            </a:r>
            <a:endParaRPr lang="en-GB" sz="1800" b="1"/>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966043821324836E-2"/>
          <c:y val="0.12977245508982035"/>
          <c:w val="0.89347600358732593"/>
          <c:h val="0.48831269743976624"/>
        </c:manualLayout>
      </c:layout>
      <c:barChart>
        <c:barDir val="bar"/>
        <c:grouping val="stacked"/>
        <c:varyColors val="0"/>
        <c:ser>
          <c:idx val="0"/>
          <c:order val="0"/>
          <c:tx>
            <c:strRef>
              <c:f>'$m03'!$Q$2:$Q$3</c:f>
              <c:strCache>
                <c:ptCount val="2"/>
                <c:pt idx="1">
                  <c:v>Neesmu</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'$m03'!$P$4:$P$10</c:f>
              <c:strCache>
                <c:ptCount val="7"/>
                <c:pt idx="0">
                  <c:v>Kopā</c:v>
                </c:pt>
                <c:pt idx="1">
                  <c:v>64 - 75</c:v>
                </c:pt>
                <c:pt idx="2">
                  <c:v>55 - 63</c:v>
                </c:pt>
                <c:pt idx="3">
                  <c:v>45 - 54</c:v>
                </c:pt>
                <c:pt idx="4">
                  <c:v>35 - 44</c:v>
                </c:pt>
                <c:pt idx="5">
                  <c:v>25 - 34</c:v>
                </c:pt>
                <c:pt idx="6">
                  <c:v>18 - 24</c:v>
                </c:pt>
              </c:strCache>
            </c:strRef>
          </c:cat>
          <c:val>
            <c:numRef>
              <c:f>'$m03'!$Q$4:$Q$10</c:f>
              <c:numCache>
                <c:formatCode>0%</c:formatCode>
                <c:ptCount val="7"/>
                <c:pt idx="0">
                  <c:v>0.76697316237404312</c:v>
                </c:pt>
                <c:pt idx="1">
                  <c:v>0.84080630503190878</c:v>
                </c:pt>
                <c:pt idx="2">
                  <c:v>0.80675380102581729</c:v>
                </c:pt>
                <c:pt idx="3">
                  <c:v>0.74579604406384459</c:v>
                </c:pt>
                <c:pt idx="4">
                  <c:v>0.70971501630642719</c:v>
                </c:pt>
                <c:pt idx="5">
                  <c:v>0.77049380054158445</c:v>
                </c:pt>
                <c:pt idx="6">
                  <c:v>0.71524558199560162</c:v>
                </c:pt>
              </c:numCache>
            </c:numRef>
          </c:val>
          <c:extLst>
            <c:ext xmlns:c16="http://schemas.microsoft.com/office/drawing/2014/chart" uri="{C3380CC4-5D6E-409C-BE32-E72D297353CC}">
              <c16:uniqueId val="{00000000-E541-45C0-AA5C-CE6B5AD2E36E}"/>
            </c:ext>
          </c:extLst>
        </c:ser>
        <c:ser>
          <c:idx val="1"/>
          <c:order val="1"/>
          <c:tx>
            <c:strRef>
              <c:f>'$m03'!$R$2:$R$3</c:f>
              <c:strCache>
                <c:ptCount val="2"/>
                <c:pt idx="1">
                  <c:v>Fiziski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'$m03'!$P$4:$P$10</c:f>
              <c:strCache>
                <c:ptCount val="7"/>
                <c:pt idx="0">
                  <c:v>Kopā</c:v>
                </c:pt>
                <c:pt idx="1">
                  <c:v>64 - 75</c:v>
                </c:pt>
                <c:pt idx="2">
                  <c:v>55 - 63</c:v>
                </c:pt>
                <c:pt idx="3">
                  <c:v>45 - 54</c:v>
                </c:pt>
                <c:pt idx="4">
                  <c:v>35 - 44</c:v>
                </c:pt>
                <c:pt idx="5">
                  <c:v>25 - 34</c:v>
                </c:pt>
                <c:pt idx="6">
                  <c:v>18 - 24</c:v>
                </c:pt>
              </c:strCache>
            </c:strRef>
          </c:cat>
          <c:val>
            <c:numRef>
              <c:f>'$m03'!$R$4:$R$10</c:f>
              <c:numCache>
                <c:formatCode>0%</c:formatCode>
                <c:ptCount val="7"/>
                <c:pt idx="0">
                  <c:v>9.8245552000378961E-2</c:v>
                </c:pt>
                <c:pt idx="1">
                  <c:v>7.1186283015331503E-2</c:v>
                </c:pt>
                <c:pt idx="2">
                  <c:v>8.1002320204934669E-2</c:v>
                </c:pt>
                <c:pt idx="3">
                  <c:v>9.2402183448108063E-2</c:v>
                </c:pt>
                <c:pt idx="4">
                  <c:v>0.14931144058994508</c:v>
                </c:pt>
                <c:pt idx="5">
                  <c:v>9.2784310121207594E-2</c:v>
                </c:pt>
                <c:pt idx="6">
                  <c:v>9.5565797696797503E-2</c:v>
                </c:pt>
              </c:numCache>
            </c:numRef>
          </c:val>
          <c:extLst>
            <c:ext xmlns:c16="http://schemas.microsoft.com/office/drawing/2014/chart" uri="{C3380CC4-5D6E-409C-BE32-E72D297353CC}">
              <c16:uniqueId val="{00000001-E541-45C0-AA5C-CE6B5AD2E36E}"/>
            </c:ext>
          </c:extLst>
        </c:ser>
        <c:ser>
          <c:idx val="2"/>
          <c:order val="2"/>
          <c:tx>
            <c:strRef>
              <c:f>'$m03'!$S$2:$S$3</c:f>
              <c:strCache>
                <c:ptCount val="2"/>
                <c:pt idx="1">
                  <c:v>Emocionāli</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'$m03'!$P$4:$P$10</c:f>
              <c:strCache>
                <c:ptCount val="7"/>
                <c:pt idx="0">
                  <c:v>Kopā</c:v>
                </c:pt>
                <c:pt idx="1">
                  <c:v>64 - 75</c:v>
                </c:pt>
                <c:pt idx="2">
                  <c:v>55 - 63</c:v>
                </c:pt>
                <c:pt idx="3">
                  <c:v>45 - 54</c:v>
                </c:pt>
                <c:pt idx="4">
                  <c:v>35 - 44</c:v>
                </c:pt>
                <c:pt idx="5">
                  <c:v>25 - 34</c:v>
                </c:pt>
                <c:pt idx="6">
                  <c:v>18 - 24</c:v>
                </c:pt>
              </c:strCache>
            </c:strRef>
          </c:cat>
          <c:val>
            <c:numRef>
              <c:f>'$m03'!$S$4:$S$10</c:f>
              <c:numCache>
                <c:formatCode>0%</c:formatCode>
                <c:ptCount val="7"/>
                <c:pt idx="0">
                  <c:v>0.12196719201631862</c:v>
                </c:pt>
                <c:pt idx="1">
                  <c:v>6.9787972649358834E-2</c:v>
                </c:pt>
                <c:pt idx="2">
                  <c:v>8.5945445014733113E-2</c:v>
                </c:pt>
                <c:pt idx="3">
                  <c:v>0.1357511017916577</c:v>
                </c:pt>
                <c:pt idx="4">
                  <c:v>0.16198718444611651</c:v>
                </c:pt>
                <c:pt idx="5">
                  <c:v>0.12782930730485101</c:v>
                </c:pt>
                <c:pt idx="6">
                  <c:v>0.15856904751360446</c:v>
                </c:pt>
              </c:numCache>
            </c:numRef>
          </c:val>
          <c:extLst>
            <c:ext xmlns:c16="http://schemas.microsoft.com/office/drawing/2014/chart" uri="{C3380CC4-5D6E-409C-BE32-E72D297353CC}">
              <c16:uniqueId val="{00000002-E541-45C0-AA5C-CE6B5AD2E36E}"/>
            </c:ext>
          </c:extLst>
        </c:ser>
        <c:ser>
          <c:idx val="3"/>
          <c:order val="3"/>
          <c:tx>
            <c:strRef>
              <c:f>'$m03'!$T$2:$T$3</c:f>
              <c:strCache>
                <c:ptCount val="2"/>
                <c:pt idx="1">
                  <c:v>Seksuāli</c:v>
                </c:pt>
              </c:strCache>
            </c:strRef>
          </c:tx>
          <c:spPr>
            <a:solidFill>
              <a:srgbClr val="E2966C"/>
            </a:solidFill>
            <a:ln>
              <a:noFill/>
            </a:ln>
            <a:effectLst/>
          </c:spPr>
          <c:invertIfNegative val="0"/>
          <c:cat>
            <c:strRef>
              <c:f>'$m03'!$P$4:$P$10</c:f>
              <c:strCache>
                <c:ptCount val="7"/>
                <c:pt idx="0">
                  <c:v>Kopā</c:v>
                </c:pt>
                <c:pt idx="1">
                  <c:v>64 - 75</c:v>
                </c:pt>
                <c:pt idx="2">
                  <c:v>55 - 63</c:v>
                </c:pt>
                <c:pt idx="3">
                  <c:v>45 - 54</c:v>
                </c:pt>
                <c:pt idx="4">
                  <c:v>35 - 44</c:v>
                </c:pt>
                <c:pt idx="5">
                  <c:v>25 - 34</c:v>
                </c:pt>
                <c:pt idx="6">
                  <c:v>18 - 24</c:v>
                </c:pt>
              </c:strCache>
            </c:strRef>
          </c:cat>
          <c:val>
            <c:numRef>
              <c:f>'$m03'!$T$4:$T$10</c:f>
              <c:numCache>
                <c:formatCode>0%</c:formatCode>
                <c:ptCount val="7"/>
                <c:pt idx="0">
                  <c:v>2.0166002990370233E-3</c:v>
                </c:pt>
                <c:pt idx="1">
                  <c:v>6.0515218972546168E-3</c:v>
                </c:pt>
                <c:pt idx="2">
                  <c:v>0</c:v>
                </c:pt>
                <c:pt idx="3">
                  <c:v>0</c:v>
                </c:pt>
                <c:pt idx="4">
                  <c:v>5.5012979510525653E-3</c:v>
                </c:pt>
                <c:pt idx="5">
                  <c:v>0</c:v>
                </c:pt>
                <c:pt idx="6">
                  <c:v>0</c:v>
                </c:pt>
              </c:numCache>
            </c:numRef>
          </c:val>
          <c:extLst>
            <c:ext xmlns:c16="http://schemas.microsoft.com/office/drawing/2014/chart" uri="{C3380CC4-5D6E-409C-BE32-E72D297353CC}">
              <c16:uniqueId val="{00000003-E541-45C0-AA5C-CE6B5AD2E36E}"/>
            </c:ext>
          </c:extLst>
        </c:ser>
        <c:ser>
          <c:idx val="4"/>
          <c:order val="4"/>
          <c:tx>
            <c:strRef>
              <c:f>'$m03'!$U$2:$U$3</c:f>
              <c:strCache>
                <c:ptCount val="2"/>
                <c:pt idx="1">
                  <c:v>Ekonomiski (līdzekļu kontrole, ierobežošana u.c.)</c:v>
                </c:pt>
              </c:strCache>
            </c:strRef>
          </c:tx>
          <c:spPr>
            <a:solidFill>
              <a:schemeClr val="accent5"/>
            </a:solidFill>
            <a:ln>
              <a:noFill/>
            </a:ln>
            <a:effectLst/>
          </c:spPr>
          <c:invertIfNegative val="0"/>
          <c:cat>
            <c:strRef>
              <c:f>'$m03'!$P$4:$P$10</c:f>
              <c:strCache>
                <c:ptCount val="7"/>
                <c:pt idx="0">
                  <c:v>Kopā</c:v>
                </c:pt>
                <c:pt idx="1">
                  <c:v>64 - 75</c:v>
                </c:pt>
                <c:pt idx="2">
                  <c:v>55 - 63</c:v>
                </c:pt>
                <c:pt idx="3">
                  <c:v>45 - 54</c:v>
                </c:pt>
                <c:pt idx="4">
                  <c:v>35 - 44</c:v>
                </c:pt>
                <c:pt idx="5">
                  <c:v>25 - 34</c:v>
                </c:pt>
                <c:pt idx="6">
                  <c:v>18 - 24</c:v>
                </c:pt>
              </c:strCache>
            </c:strRef>
          </c:cat>
          <c:val>
            <c:numRef>
              <c:f>'$m03'!$U$4:$U$10</c:f>
              <c:numCache>
                <c:formatCode>0%</c:formatCode>
                <c:ptCount val="7"/>
                <c:pt idx="0">
                  <c:v>1.8195023001370027E-2</c:v>
                </c:pt>
                <c:pt idx="1">
                  <c:v>2.4012729793564645E-2</c:v>
                </c:pt>
                <c:pt idx="2">
                  <c:v>6.4712318460961073E-3</c:v>
                </c:pt>
                <c:pt idx="3">
                  <c:v>2.5262253415229714E-2</c:v>
                </c:pt>
                <c:pt idx="4">
                  <c:v>2.9879372550160113E-2</c:v>
                </c:pt>
                <c:pt idx="5">
                  <c:v>4.8064216661693471E-3</c:v>
                </c:pt>
                <c:pt idx="6">
                  <c:v>2.077489052827346E-2</c:v>
                </c:pt>
              </c:numCache>
            </c:numRef>
          </c:val>
          <c:extLst>
            <c:ext xmlns:c16="http://schemas.microsoft.com/office/drawing/2014/chart" uri="{C3380CC4-5D6E-409C-BE32-E72D297353CC}">
              <c16:uniqueId val="{00000004-E541-45C0-AA5C-CE6B5AD2E36E}"/>
            </c:ext>
          </c:extLst>
        </c:ser>
        <c:ser>
          <c:idx val="5"/>
          <c:order val="5"/>
          <c:tx>
            <c:strRef>
              <c:f>'$m03'!$V$2:$V$3</c:f>
              <c:strCache>
                <c:ptCount val="2"/>
                <c:pt idx="1">
                  <c:v>Internetā</c:v>
                </c:pt>
              </c:strCache>
            </c:strRef>
          </c:tx>
          <c:spPr>
            <a:solidFill>
              <a:schemeClr val="accent6"/>
            </a:solidFill>
            <a:ln>
              <a:noFill/>
            </a:ln>
            <a:effectLst/>
          </c:spPr>
          <c:invertIfNegative val="0"/>
          <c:cat>
            <c:strRef>
              <c:f>'$m03'!$P$4:$P$10</c:f>
              <c:strCache>
                <c:ptCount val="7"/>
                <c:pt idx="0">
                  <c:v>Kopā</c:v>
                </c:pt>
                <c:pt idx="1">
                  <c:v>64 - 75</c:v>
                </c:pt>
                <c:pt idx="2">
                  <c:v>55 - 63</c:v>
                </c:pt>
                <c:pt idx="3">
                  <c:v>45 - 54</c:v>
                </c:pt>
                <c:pt idx="4">
                  <c:v>35 - 44</c:v>
                </c:pt>
                <c:pt idx="5">
                  <c:v>25 - 34</c:v>
                </c:pt>
                <c:pt idx="6">
                  <c:v>18 - 24</c:v>
                </c:pt>
              </c:strCache>
            </c:strRef>
          </c:cat>
          <c:val>
            <c:numRef>
              <c:f>'$m03'!$V$4:$V$10</c:f>
              <c:numCache>
                <c:formatCode>0%</c:formatCode>
                <c:ptCount val="7"/>
                <c:pt idx="0">
                  <c:v>1.2533702550550847E-2</c:v>
                </c:pt>
                <c:pt idx="1">
                  <c:v>0</c:v>
                </c:pt>
                <c:pt idx="2">
                  <c:v>6.4979842934363386E-3</c:v>
                </c:pt>
                <c:pt idx="3">
                  <c:v>5.0073968624003264E-3</c:v>
                </c:pt>
                <c:pt idx="4">
                  <c:v>9.9377642450680283E-3</c:v>
                </c:pt>
                <c:pt idx="5">
                  <c:v>2.0458259817705868E-2</c:v>
                </c:pt>
                <c:pt idx="6">
                  <c:v>5.1631857647281676E-2</c:v>
                </c:pt>
              </c:numCache>
            </c:numRef>
          </c:val>
          <c:extLst>
            <c:ext xmlns:c16="http://schemas.microsoft.com/office/drawing/2014/chart" uri="{C3380CC4-5D6E-409C-BE32-E72D297353CC}">
              <c16:uniqueId val="{00000005-E541-45C0-AA5C-CE6B5AD2E36E}"/>
            </c:ext>
          </c:extLst>
        </c:ser>
        <c:ser>
          <c:idx val="6"/>
          <c:order val="6"/>
          <c:tx>
            <c:strRef>
              <c:f>'$m03'!$W$2:$W$3</c:f>
              <c:strCache>
                <c:ptCount val="2"/>
                <c:pt idx="1">
                  <c:v>Ģimenē</c:v>
                </c:pt>
              </c:strCache>
            </c:strRef>
          </c:tx>
          <c:spPr>
            <a:solidFill>
              <a:srgbClr val="FCFF9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'$m03'!$P$4:$P$10</c:f>
              <c:strCache>
                <c:ptCount val="7"/>
                <c:pt idx="0">
                  <c:v>Kopā</c:v>
                </c:pt>
                <c:pt idx="1">
                  <c:v>64 - 75</c:v>
                </c:pt>
                <c:pt idx="2">
                  <c:v>55 - 63</c:v>
                </c:pt>
                <c:pt idx="3">
                  <c:v>45 - 54</c:v>
                </c:pt>
                <c:pt idx="4">
                  <c:v>35 - 44</c:v>
                </c:pt>
                <c:pt idx="5">
                  <c:v>25 - 34</c:v>
                </c:pt>
                <c:pt idx="6">
                  <c:v>18 - 24</c:v>
                </c:pt>
              </c:strCache>
            </c:strRef>
          </c:cat>
          <c:val>
            <c:numRef>
              <c:f>'$m03'!$W$4:$W$10</c:f>
              <c:numCache>
                <c:formatCode>0%</c:formatCode>
                <c:ptCount val="7"/>
                <c:pt idx="0">
                  <c:v>4.8815874408712573E-2</c:v>
                </c:pt>
                <c:pt idx="1">
                  <c:v>3.5257813330922157E-2</c:v>
                </c:pt>
                <c:pt idx="2">
                  <c:v>3.6352844004779228E-2</c:v>
                </c:pt>
                <c:pt idx="3">
                  <c:v>6.0781711472934291E-2</c:v>
                </c:pt>
                <c:pt idx="4">
                  <c:v>8.9968670690382349E-2</c:v>
                </c:pt>
                <c:pt idx="5">
                  <c:v>4.0980341666433107E-2</c:v>
                </c:pt>
                <c:pt idx="6">
                  <c:v>0</c:v>
                </c:pt>
              </c:numCache>
            </c:numRef>
          </c:val>
          <c:extLst>
            <c:ext xmlns:c16="http://schemas.microsoft.com/office/drawing/2014/chart" uri="{C3380CC4-5D6E-409C-BE32-E72D297353CC}">
              <c16:uniqueId val="{00000006-E541-45C0-AA5C-CE6B5AD2E36E}"/>
            </c:ext>
          </c:extLst>
        </c:ser>
        <c:ser>
          <c:idx val="7"/>
          <c:order val="7"/>
          <c:tx>
            <c:strRef>
              <c:f>'$m03'!$X$2:$X$3</c:f>
              <c:strCache>
                <c:ptCount val="2"/>
                <c:pt idx="1">
                  <c:v>Darbavietā</c:v>
                </c:pt>
              </c:strCache>
            </c:strRef>
          </c:tx>
          <c:spPr>
            <a:solidFill>
              <a:schemeClr val="bg1">
                <a:lumMod val="75000"/>
              </a:schemeClr>
            </a:solidFill>
            <a:ln>
              <a:noFill/>
            </a:ln>
            <a:effectLst/>
          </c:spPr>
          <c:invertIfNegative val="0"/>
          <c:cat>
            <c:strRef>
              <c:f>'$m03'!$P$4:$P$10</c:f>
              <c:strCache>
                <c:ptCount val="7"/>
                <c:pt idx="0">
                  <c:v>Kopā</c:v>
                </c:pt>
                <c:pt idx="1">
                  <c:v>64 - 75</c:v>
                </c:pt>
                <c:pt idx="2">
                  <c:v>55 - 63</c:v>
                </c:pt>
                <c:pt idx="3">
                  <c:v>45 - 54</c:v>
                </c:pt>
                <c:pt idx="4">
                  <c:v>35 - 44</c:v>
                </c:pt>
                <c:pt idx="5">
                  <c:v>25 - 34</c:v>
                </c:pt>
                <c:pt idx="6">
                  <c:v>18 - 24</c:v>
                </c:pt>
              </c:strCache>
            </c:strRef>
          </c:cat>
          <c:val>
            <c:numRef>
              <c:f>'$m03'!$X$4:$X$10</c:f>
              <c:numCache>
                <c:formatCode>0%</c:formatCode>
                <c:ptCount val="7"/>
                <c:pt idx="0">
                  <c:v>1.503795748731877E-2</c:v>
                </c:pt>
                <c:pt idx="1">
                  <c:v>5.6893475654510063E-3</c:v>
                </c:pt>
                <c:pt idx="2">
                  <c:v>0</c:v>
                </c:pt>
                <c:pt idx="3">
                  <c:v>1.6137759309575839E-2</c:v>
                </c:pt>
                <c:pt idx="4">
                  <c:v>1.5258107751076081E-2</c:v>
                </c:pt>
                <c:pt idx="5">
                  <c:v>2.7049338482513813E-2</c:v>
                </c:pt>
                <c:pt idx="6">
                  <c:v>3.1712401507689482E-2</c:v>
                </c:pt>
              </c:numCache>
            </c:numRef>
          </c:val>
          <c:extLst>
            <c:ext xmlns:c16="http://schemas.microsoft.com/office/drawing/2014/chart" uri="{C3380CC4-5D6E-409C-BE32-E72D297353CC}">
              <c16:uniqueId val="{00000007-E541-45C0-AA5C-CE6B5AD2E36E}"/>
            </c:ext>
          </c:extLst>
        </c:ser>
        <c:ser>
          <c:idx val="8"/>
          <c:order val="8"/>
          <c:tx>
            <c:strRef>
              <c:f>'$m03'!$Y$2:$Y$3</c:f>
              <c:strCache>
                <c:ptCount val="2"/>
                <c:pt idx="1">
                  <c:v>Izglītības iestādē</c:v>
                </c:pt>
              </c:strCache>
            </c:strRef>
          </c:tx>
          <c:spPr>
            <a:solidFill>
              <a:srgbClr val="C7F7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'$m03'!$P$4:$P$10</c:f>
              <c:strCache>
                <c:ptCount val="7"/>
                <c:pt idx="0">
                  <c:v>Kopā</c:v>
                </c:pt>
                <c:pt idx="1">
                  <c:v>64 - 75</c:v>
                </c:pt>
                <c:pt idx="2">
                  <c:v>55 - 63</c:v>
                </c:pt>
                <c:pt idx="3">
                  <c:v>45 - 54</c:v>
                </c:pt>
                <c:pt idx="4">
                  <c:v>35 - 44</c:v>
                </c:pt>
                <c:pt idx="5">
                  <c:v>25 - 34</c:v>
                </c:pt>
                <c:pt idx="6">
                  <c:v>18 - 24</c:v>
                </c:pt>
              </c:strCache>
            </c:strRef>
          </c:cat>
          <c:val>
            <c:numRef>
              <c:f>'$m03'!$Y$4:$Y$10</c:f>
              <c:numCache>
                <c:formatCode>0%</c:formatCode>
                <c:ptCount val="7"/>
                <c:pt idx="0">
                  <c:v>2.5869877797053589E-2</c:v>
                </c:pt>
                <c:pt idx="1">
                  <c:v>2.9599923516257808E-2</c:v>
                </c:pt>
                <c:pt idx="2">
                  <c:v>1.1922274877860271E-2</c:v>
                </c:pt>
                <c:pt idx="3">
                  <c:v>2.5609712842053479E-2</c:v>
                </c:pt>
                <c:pt idx="4">
                  <c:v>2.5761990539439391E-2</c:v>
                </c:pt>
                <c:pt idx="5">
                  <c:v>1.522043753478558E-2</c:v>
                </c:pt>
                <c:pt idx="6">
                  <c:v>7.2500711953326247E-2</c:v>
                </c:pt>
              </c:numCache>
            </c:numRef>
          </c:val>
          <c:extLst>
            <c:ext xmlns:c16="http://schemas.microsoft.com/office/drawing/2014/chart" uri="{C3380CC4-5D6E-409C-BE32-E72D297353CC}">
              <c16:uniqueId val="{00000008-E541-45C0-AA5C-CE6B5AD2E36E}"/>
            </c:ext>
          </c:extLst>
        </c:ser>
        <c:ser>
          <c:idx val="9"/>
          <c:order val="9"/>
          <c:tx>
            <c:strRef>
              <c:f>'$m03'!$Z$2:$Z$3</c:f>
              <c:strCache>
                <c:ptCount val="2"/>
                <c:pt idx="1">
                  <c:v>Publiskā telpā (uz ielas, sabiedriskajā transportā, veikalā) un institūcijās (slimnīcā, valsts iestādēs u.c.)</c:v>
                </c:pt>
              </c:strCache>
            </c:strRef>
          </c:tx>
          <c:spPr>
            <a:solidFill>
              <a:schemeClr val="accent5">
                <a:lumMod val="60000"/>
                <a:lumOff val="40000"/>
              </a:schemeClr>
            </a:solidFill>
            <a:ln>
              <a:noFill/>
            </a:ln>
            <a:effectLst/>
          </c:spPr>
          <c:invertIfNegative val="0"/>
          <c:cat>
            <c:strRef>
              <c:f>'$m03'!$P$4:$P$10</c:f>
              <c:strCache>
                <c:ptCount val="7"/>
                <c:pt idx="0">
                  <c:v>Kopā</c:v>
                </c:pt>
                <c:pt idx="1">
                  <c:v>64 - 75</c:v>
                </c:pt>
                <c:pt idx="2">
                  <c:v>55 - 63</c:v>
                </c:pt>
                <c:pt idx="3">
                  <c:v>45 - 54</c:v>
                </c:pt>
                <c:pt idx="4">
                  <c:v>35 - 44</c:v>
                </c:pt>
                <c:pt idx="5">
                  <c:v>25 - 34</c:v>
                </c:pt>
                <c:pt idx="6">
                  <c:v>18 - 24</c:v>
                </c:pt>
              </c:strCache>
            </c:strRef>
          </c:cat>
          <c:val>
            <c:numRef>
              <c:f>'$m03'!$Z$4:$Z$10</c:f>
              <c:numCache>
                <c:formatCode>0%</c:formatCode>
                <c:ptCount val="7"/>
                <c:pt idx="0">
                  <c:v>3.2927688110138076E-2</c:v>
                </c:pt>
                <c:pt idx="1">
                  <c:v>3.5126693108066806E-2</c:v>
                </c:pt>
                <c:pt idx="2">
                  <c:v>1.8188069724808312E-2</c:v>
                </c:pt>
                <c:pt idx="3">
                  <c:v>3.1190715678869722E-2</c:v>
                </c:pt>
                <c:pt idx="4">
                  <c:v>4.4608191060725541E-2</c:v>
                </c:pt>
                <c:pt idx="5">
                  <c:v>3.5453958466134028E-2</c:v>
                </c:pt>
                <c:pt idx="6">
                  <c:v>3.0567879500939251E-2</c:v>
                </c:pt>
              </c:numCache>
            </c:numRef>
          </c:val>
          <c:extLst>
            <c:ext xmlns:c16="http://schemas.microsoft.com/office/drawing/2014/chart" uri="{C3380CC4-5D6E-409C-BE32-E72D297353CC}">
              <c16:uniqueId val="{00000009-E541-45C0-AA5C-CE6B5AD2E36E}"/>
            </c:ext>
          </c:extLst>
        </c:ser>
        <c:dLbls>
          <c:showLegendKey val="0"/>
          <c:showVal val="0"/>
          <c:showCatName val="0"/>
          <c:showSerName val="0"/>
          <c:showPercent val="0"/>
          <c:showBubbleSize val="0"/>
        </c:dLbls>
        <c:gapWidth val="150"/>
        <c:overlap val="100"/>
        <c:axId val="59779872"/>
        <c:axId val="59780528"/>
      </c:barChart>
      <c:catAx>
        <c:axId val="59779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9780528"/>
        <c:crosses val="autoZero"/>
        <c:auto val="1"/>
        <c:lblAlgn val="ctr"/>
        <c:lblOffset val="100"/>
        <c:noMultiLvlLbl val="0"/>
      </c:catAx>
      <c:valAx>
        <c:axId val="5978052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9779872"/>
        <c:crosses val="autoZero"/>
        <c:crossBetween val="between"/>
      </c:valAx>
      <c:spPr>
        <a:noFill/>
        <a:ln>
          <a:noFill/>
        </a:ln>
        <a:effectLst/>
      </c:spPr>
    </c:plotArea>
    <c:legend>
      <c:legendPos val="b"/>
      <c:layout>
        <c:manualLayout>
          <c:xMode val="edge"/>
          <c:yMode val="edge"/>
          <c:x val="8.9541793169270772E-2"/>
          <c:y val="0.6257456740063182"/>
          <c:w val="0.87734258139362675"/>
          <c:h val="0.3598830685086519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Ja Jūs pats jebkad pret kādu esat bijis vardarbīgs, tad kādos veidos?</a:t>
            </a:r>
            <a:r>
              <a:rPr lang="lv-LV" b="1"/>
              <a:t> (n=</a:t>
            </a:r>
            <a:r>
              <a:rPr lang="lv-LV" b="1" baseline="0"/>
              <a:t> 1017)</a:t>
            </a:r>
            <a:endParaRPr lang="en-GB"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'$m03'!$C$61</c:f>
              <c:strCache>
                <c:ptCount val="1"/>
                <c:pt idx="0">
                  <c:v>Fiziski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'$m03'!$C$62:$C$67</c:f>
              <c:numCache>
                <c:formatCode>0%</c:formatCode>
                <c:ptCount val="6"/>
                <c:pt idx="0">
                  <c:v>0.11393385740891976</c:v>
                </c:pt>
                <c:pt idx="1">
                  <c:v>7.2446486598199425E-2</c:v>
                </c:pt>
                <c:pt idx="2">
                  <c:v>7.1385223935877123E-2</c:v>
                </c:pt>
                <c:pt idx="3">
                  <c:v>5.980558077441489E-2</c:v>
                </c:pt>
                <c:pt idx="4">
                  <c:v>0.15067241122079991</c:v>
                </c:pt>
                <c:pt idx="5">
                  <c:v>0.10388857465705767</c:v>
                </c:pt>
              </c:numCache>
            </c:numRef>
          </c:val>
          <c:extLst>
            <c:ext xmlns:c16="http://schemas.microsoft.com/office/drawing/2014/chart" uri="{C3380CC4-5D6E-409C-BE32-E72D297353CC}">
              <c16:uniqueId val="{00000000-0A8E-453E-B445-9FAA91C04913}"/>
            </c:ext>
          </c:extLst>
        </c:ser>
        <c:ser>
          <c:idx val="1"/>
          <c:order val="1"/>
          <c:tx>
            <c:strRef>
              <c:f>'$m03'!$D$61</c:f>
              <c:strCache>
                <c:ptCount val="1"/>
                <c:pt idx="0">
                  <c:v>Emocionāli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'$m03'!$D$62:$D$67</c:f>
              <c:numCache>
                <c:formatCode>0%</c:formatCode>
                <c:ptCount val="6"/>
                <c:pt idx="0">
                  <c:v>0.14574176090181923</c:v>
                </c:pt>
                <c:pt idx="1">
                  <c:v>0.11916391349404659</c:v>
                </c:pt>
                <c:pt idx="2">
                  <c:v>4.9369296959023305E-2</c:v>
                </c:pt>
                <c:pt idx="3">
                  <c:v>0.13930210694462106</c:v>
                </c:pt>
                <c:pt idx="4">
                  <c:v>0.14705620836772973</c:v>
                </c:pt>
                <c:pt idx="5">
                  <c:v>8.2122981762392439E-2</c:v>
                </c:pt>
              </c:numCache>
            </c:numRef>
          </c:val>
          <c:extLst>
            <c:ext xmlns:c16="http://schemas.microsoft.com/office/drawing/2014/chart" uri="{C3380CC4-5D6E-409C-BE32-E72D297353CC}">
              <c16:uniqueId val="{00000001-0A8E-453E-B445-9FAA91C04913}"/>
            </c:ext>
          </c:extLst>
        </c:ser>
        <c:ser>
          <c:idx val="2"/>
          <c:order val="2"/>
          <c:tx>
            <c:strRef>
              <c:f>'$m03'!$E$61</c:f>
              <c:strCache>
                <c:ptCount val="1"/>
                <c:pt idx="0">
                  <c:v>Seksuāli</c:v>
                </c:pt>
              </c:strCache>
            </c:strRef>
          </c:tx>
          <c:spPr>
            <a:solidFill>
              <a:srgbClr val="E296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'$m03'!$E$62:$E$67</c:f>
              <c:numCache>
                <c:formatCode>0%</c:formatCode>
                <c:ptCount val="6"/>
                <c:pt idx="0">
                  <c:v>2.8955343580940431E-3</c:v>
                </c:pt>
                <c:pt idx="1">
                  <c:v>0</c:v>
                </c:pt>
                <c:pt idx="2">
                  <c:v>0</c:v>
                </c:pt>
                <c:pt idx="3">
                  <c:v>0</c:v>
                </c:pt>
                <c:pt idx="4">
                  <c:v>0</c:v>
                </c:pt>
                <c:pt idx="5">
                  <c:v>7.5319263853801865E-3</c:v>
                </c:pt>
              </c:numCache>
            </c:numRef>
          </c:val>
          <c:extLst>
            <c:ext xmlns:c16="http://schemas.microsoft.com/office/drawing/2014/chart" uri="{C3380CC4-5D6E-409C-BE32-E72D297353CC}">
              <c16:uniqueId val="{00000002-0A8E-453E-B445-9FAA91C04913}"/>
            </c:ext>
          </c:extLst>
        </c:ser>
        <c:ser>
          <c:idx val="3"/>
          <c:order val="3"/>
          <c:tx>
            <c:strRef>
              <c:f>'$m03'!$F$61</c:f>
              <c:strCache>
                <c:ptCount val="1"/>
                <c:pt idx="0">
                  <c:v>Ekonomiski (līdzekļu kontrole, ierobežošana u.c.)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'$m03'!$F$62:$F$67</c:f>
              <c:numCache>
                <c:formatCode>0%</c:formatCode>
                <c:ptCount val="6"/>
                <c:pt idx="0">
                  <c:v>1.4674088362391001E-2</c:v>
                </c:pt>
                <c:pt idx="1">
                  <c:v>3.0596730970646253E-2</c:v>
                </c:pt>
                <c:pt idx="2">
                  <c:v>9.2199364374113343E-3</c:v>
                </c:pt>
                <c:pt idx="3">
                  <c:v>1.4458598850283213E-2</c:v>
                </c:pt>
                <c:pt idx="4">
                  <c:v>3.2326703133873841E-2</c:v>
                </c:pt>
                <c:pt idx="5">
                  <c:v>7.5319263853801865E-3</c:v>
                </c:pt>
              </c:numCache>
            </c:numRef>
          </c:val>
          <c:extLst>
            <c:ext xmlns:c16="http://schemas.microsoft.com/office/drawing/2014/chart" uri="{C3380CC4-5D6E-409C-BE32-E72D297353CC}">
              <c16:uniqueId val="{00000003-0A8E-453E-B445-9FAA91C04913}"/>
            </c:ext>
          </c:extLst>
        </c:ser>
        <c:ser>
          <c:idx val="4"/>
          <c:order val="4"/>
          <c:tx>
            <c:strRef>
              <c:f>'$m03'!$G$61</c:f>
              <c:strCache>
                <c:ptCount val="1"/>
                <c:pt idx="0">
                  <c:v>Internetā</c:v>
                </c:pt>
              </c:strCache>
            </c:strRef>
          </c:tx>
          <c:spPr>
            <a:solidFill>
              <a:schemeClr val="accent5"/>
            </a:solidFill>
            <a:ln>
              <a:noFill/>
            </a:ln>
            <a:effectLst/>
          </c:spPr>
          <c:invertIfNegative val="0"/>
          <c:cat>
            <c:strRef>
              <c:f>'$m03'!$B$62:$B$67</c:f>
              <c:strCache>
                <c:ptCount val="6"/>
                <c:pt idx="0">
                  <c:v>Rīga</c:v>
                </c:pt>
                <c:pt idx="1">
                  <c:v>Pierīga</c:v>
                </c:pt>
                <c:pt idx="2">
                  <c:v>Vidzeme</c:v>
                </c:pt>
                <c:pt idx="3">
                  <c:v>Kurzeme</c:v>
                </c:pt>
                <c:pt idx="4">
                  <c:v>Zemgale</c:v>
                </c:pt>
                <c:pt idx="5">
                  <c:v>Latgale</c:v>
                </c:pt>
              </c:strCache>
            </c:strRef>
          </c:cat>
          <c:val>
            <c:numRef>
              <c:f>'$m03'!$G$62:$G$67</c:f>
              <c:numCache>
                <c:formatCode>0%</c:formatCode>
                <c:ptCount val="6"/>
                <c:pt idx="0">
                  <c:v>2.0750840602625394E-2</c:v>
                </c:pt>
                <c:pt idx="1">
                  <c:v>4.7373921300917438E-3</c:v>
                </c:pt>
                <c:pt idx="2">
                  <c:v>9.5026789077759764E-3</c:v>
                </c:pt>
                <c:pt idx="3">
                  <c:v>6.7395931494225311E-3</c:v>
                </c:pt>
                <c:pt idx="4">
                  <c:v>2.5047608110790206E-2</c:v>
                </c:pt>
                <c:pt idx="5">
                  <c:v>0</c:v>
                </c:pt>
              </c:numCache>
            </c:numRef>
          </c:val>
          <c:extLst>
            <c:ext xmlns:c16="http://schemas.microsoft.com/office/drawing/2014/chart" uri="{C3380CC4-5D6E-409C-BE32-E72D297353CC}">
              <c16:uniqueId val="{00000004-0A8E-453E-B445-9FAA91C04913}"/>
            </c:ext>
          </c:extLst>
        </c:ser>
        <c:ser>
          <c:idx val="5"/>
          <c:order val="5"/>
          <c:tx>
            <c:strRef>
              <c:f>'$m03'!$H$61</c:f>
              <c:strCache>
                <c:ptCount val="1"/>
                <c:pt idx="0">
                  <c:v>Ģimenē</c:v>
                </c:pt>
              </c:strCache>
            </c:strRef>
          </c:tx>
          <c:spPr>
            <a:solidFill>
              <a:srgbClr val="FCFF9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'$m03'!$H$62:$H$67</c:f>
              <c:numCache>
                <c:formatCode>0%</c:formatCode>
                <c:ptCount val="6"/>
                <c:pt idx="0">
                  <c:v>5.8362492813332827E-2</c:v>
                </c:pt>
                <c:pt idx="1">
                  <c:v>7.2297799882615574E-2</c:v>
                </c:pt>
                <c:pt idx="2">
                  <c:v>1.0563371914762603E-2</c:v>
                </c:pt>
                <c:pt idx="3">
                  <c:v>1.5062329191922829E-2</c:v>
                </c:pt>
                <c:pt idx="4">
                  <c:v>4.7530902264077107E-2</c:v>
                </c:pt>
                <c:pt idx="5">
                  <c:v>5.2162924999298345E-2</c:v>
                </c:pt>
              </c:numCache>
            </c:numRef>
          </c:val>
          <c:extLst>
            <c:ext xmlns:c16="http://schemas.microsoft.com/office/drawing/2014/chart" uri="{C3380CC4-5D6E-409C-BE32-E72D297353CC}">
              <c16:uniqueId val="{00000005-0A8E-453E-B445-9FAA91C04913}"/>
            </c:ext>
          </c:extLst>
        </c:ser>
        <c:ser>
          <c:idx val="6"/>
          <c:order val="6"/>
          <c:tx>
            <c:strRef>
              <c:f>'$m03'!$I$61</c:f>
              <c:strCache>
                <c:ptCount val="1"/>
                <c:pt idx="0">
                  <c:v>Darbavietā</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'$m03'!$I$62:$I$67</c:f>
              <c:numCache>
                <c:formatCode>0%</c:formatCode>
                <c:ptCount val="6"/>
                <c:pt idx="0">
                  <c:v>6.0501890003232814E-3</c:v>
                </c:pt>
                <c:pt idx="1">
                  <c:v>3.18803773048289E-2</c:v>
                </c:pt>
                <c:pt idx="2">
                  <c:v>0</c:v>
                </c:pt>
                <c:pt idx="3">
                  <c:v>1.4244322487026239E-2</c:v>
                </c:pt>
                <c:pt idx="4">
                  <c:v>1.6703855173028567E-2</c:v>
                </c:pt>
                <c:pt idx="5">
                  <c:v>2.3627382193734309E-2</c:v>
                </c:pt>
              </c:numCache>
            </c:numRef>
          </c:val>
          <c:extLst>
            <c:ext xmlns:c16="http://schemas.microsoft.com/office/drawing/2014/chart" uri="{C3380CC4-5D6E-409C-BE32-E72D297353CC}">
              <c16:uniqueId val="{00000006-0A8E-453E-B445-9FAA91C04913}"/>
            </c:ext>
          </c:extLst>
        </c:ser>
        <c:ser>
          <c:idx val="7"/>
          <c:order val="7"/>
          <c:tx>
            <c:strRef>
              <c:f>'$m03'!$J$61</c:f>
              <c:strCache>
                <c:ptCount val="1"/>
                <c:pt idx="0">
                  <c:v>Izglītības iestādē</c:v>
                </c:pt>
              </c:strCache>
            </c:strRef>
          </c:tx>
          <c:spPr>
            <a:solidFill>
              <a:srgbClr val="C7F7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'$m03'!$J$62:$J$67</c:f>
              <c:numCache>
                <c:formatCode>0%</c:formatCode>
                <c:ptCount val="6"/>
                <c:pt idx="0">
                  <c:v>3.4528471358889222E-2</c:v>
                </c:pt>
                <c:pt idx="1">
                  <c:v>1.9887424370595007E-2</c:v>
                </c:pt>
                <c:pt idx="2">
                  <c:v>2.1447001094790519E-2</c:v>
                </c:pt>
                <c:pt idx="3">
                  <c:v>1.3479186298845062E-2</c:v>
                </c:pt>
                <c:pt idx="4">
                  <c:v>3.2376838416738912E-2</c:v>
                </c:pt>
                <c:pt idx="5">
                  <c:v>2.1809334253311038E-2</c:v>
                </c:pt>
              </c:numCache>
            </c:numRef>
          </c:val>
          <c:extLst>
            <c:ext xmlns:c16="http://schemas.microsoft.com/office/drawing/2014/chart" uri="{C3380CC4-5D6E-409C-BE32-E72D297353CC}">
              <c16:uniqueId val="{00000007-0A8E-453E-B445-9FAA91C04913}"/>
            </c:ext>
          </c:extLst>
        </c:ser>
        <c:ser>
          <c:idx val="8"/>
          <c:order val="8"/>
          <c:tx>
            <c:strRef>
              <c:f>'$m03'!$K$61</c:f>
              <c:strCache>
                <c:ptCount val="1"/>
                <c:pt idx="0">
                  <c:v>Publiskā telpā (uz ielas, sabiedriskajā transportā, veikalā) un institūcijās (slimnīcā, valsts iestādēs u.c.)</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'$m03'!$B$62:$B$67</c:f>
              <c:strCache>
                <c:ptCount val="6"/>
                <c:pt idx="0">
                  <c:v>Rīga</c:v>
                </c:pt>
                <c:pt idx="1">
                  <c:v>Pierīga</c:v>
                </c:pt>
                <c:pt idx="2">
                  <c:v>Vidzeme</c:v>
                </c:pt>
                <c:pt idx="3">
                  <c:v>Kurzeme</c:v>
                </c:pt>
                <c:pt idx="4">
                  <c:v>Zemgale</c:v>
                </c:pt>
                <c:pt idx="5">
                  <c:v>Latgale</c:v>
                </c:pt>
              </c:strCache>
            </c:strRef>
          </c:cat>
          <c:val>
            <c:numRef>
              <c:f>'$m03'!$K$62:$K$67</c:f>
              <c:numCache>
                <c:formatCode>0%</c:formatCode>
                <c:ptCount val="6"/>
                <c:pt idx="0">
                  <c:v>4.0637881122044854E-2</c:v>
                </c:pt>
                <c:pt idx="1">
                  <c:v>3.1864741346012221E-2</c:v>
                </c:pt>
                <c:pt idx="2">
                  <c:v>3.0840112385181296E-2</c:v>
                </c:pt>
                <c:pt idx="3">
                  <c:v>2.9274027854600981E-2</c:v>
                </c:pt>
                <c:pt idx="4">
                  <c:v>3.1941775201307719E-2</c:v>
                </c:pt>
                <c:pt idx="5">
                  <c:v>2.1436636367882983E-2</c:v>
                </c:pt>
              </c:numCache>
            </c:numRef>
          </c:val>
          <c:extLst>
            <c:ext xmlns:c16="http://schemas.microsoft.com/office/drawing/2014/chart" uri="{C3380CC4-5D6E-409C-BE32-E72D297353CC}">
              <c16:uniqueId val="{00000008-0A8E-453E-B445-9FAA91C04913}"/>
            </c:ext>
          </c:extLst>
        </c:ser>
        <c:dLbls>
          <c:showLegendKey val="0"/>
          <c:showVal val="0"/>
          <c:showCatName val="0"/>
          <c:showSerName val="0"/>
          <c:showPercent val="0"/>
          <c:showBubbleSize val="0"/>
        </c:dLbls>
        <c:gapWidth val="182"/>
        <c:axId val="570464480"/>
        <c:axId val="570457264"/>
      </c:barChart>
      <c:catAx>
        <c:axId val="570464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70457264"/>
        <c:crosses val="autoZero"/>
        <c:auto val="1"/>
        <c:lblAlgn val="ctr"/>
        <c:lblOffset val="100"/>
        <c:noMultiLvlLbl val="0"/>
      </c:catAx>
      <c:valAx>
        <c:axId val="57045726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70464480"/>
        <c:crosses val="autoZero"/>
        <c:crossBetween val="between"/>
      </c:valAx>
      <c:spPr>
        <a:noFill/>
        <a:ln>
          <a:noFill/>
        </a:ln>
        <a:effectLst/>
      </c:spPr>
    </c:plotArea>
    <c:legend>
      <c:legendPos val="b"/>
      <c:layout>
        <c:manualLayout>
          <c:xMode val="edge"/>
          <c:yMode val="edge"/>
          <c:x val="0"/>
          <c:y val="0.66185993950947519"/>
          <c:w val="1"/>
          <c:h val="0.326394028206200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GB" sz="2000"/>
              <a:t>Es neesmu vardarbīga persona</a:t>
            </a:r>
            <a:r>
              <a:rPr lang="lv-LV" sz="2000"/>
              <a:t> (N= 1017)</a:t>
            </a:r>
          </a:p>
          <a:p>
            <a:pPr>
              <a:defRPr sz="2000"/>
            </a:pPr>
            <a:endParaRPr lang="en-GB" sz="200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0482829225696698E-2"/>
          <c:y val="0.13059859154929576"/>
          <c:w val="0.90951717077430327"/>
          <c:h val="0.7426408450704225"/>
        </c:manualLayout>
      </c:layout>
      <c:barChart>
        <c:barDir val="bar"/>
        <c:grouping val="stacked"/>
        <c:varyColors val="0"/>
        <c:ser>
          <c:idx val="0"/>
          <c:order val="0"/>
          <c:tx>
            <c:strRef>
              <c:f>m05_11!$L$2</c:f>
              <c:strCache>
                <c:ptCount val="1"/>
                <c:pt idx="0">
                  <c:v>Pilnībā piekrītu</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m05_11!$J$3:$K$11</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m05_11!$L$3:$L$11</c:f>
              <c:numCache>
                <c:formatCode>0%</c:formatCode>
                <c:ptCount val="9"/>
                <c:pt idx="0">
                  <c:v>0.65014823847094416</c:v>
                </c:pt>
                <c:pt idx="1">
                  <c:v>0.56804472082863244</c:v>
                </c:pt>
                <c:pt idx="2">
                  <c:v>0.72519808964777444</c:v>
                </c:pt>
                <c:pt idx="3">
                  <c:v>0.51991372655827317</c:v>
                </c:pt>
                <c:pt idx="4">
                  <c:v>0.49113610688639753</c:v>
                </c:pt>
                <c:pt idx="5">
                  <c:v>0.73327231499523893</c:v>
                </c:pt>
                <c:pt idx="6">
                  <c:v>0.5342109131404742</c:v>
                </c:pt>
                <c:pt idx="7">
                  <c:v>0.69658073879014737</c:v>
                </c:pt>
                <c:pt idx="8">
                  <c:v>0.61852065408987145</c:v>
                </c:pt>
              </c:numCache>
            </c:numRef>
          </c:val>
          <c:extLst>
            <c:ext xmlns:c16="http://schemas.microsoft.com/office/drawing/2014/chart" uri="{C3380CC4-5D6E-409C-BE32-E72D297353CC}">
              <c16:uniqueId val="{00000000-D5D3-4A44-983D-125021D718C8}"/>
            </c:ext>
          </c:extLst>
        </c:ser>
        <c:ser>
          <c:idx val="1"/>
          <c:order val="1"/>
          <c:tx>
            <c:strRef>
              <c:f>m05_11!$M$2</c:f>
              <c:strCache>
                <c:ptCount val="1"/>
                <c:pt idx="0">
                  <c:v>Drīzāk piekrītu</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m05_11!$J$3:$K$11</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m05_11!$M$3:$M$11</c:f>
              <c:numCache>
                <c:formatCode>0%</c:formatCode>
                <c:ptCount val="9"/>
                <c:pt idx="0">
                  <c:v>0.25193557106070796</c:v>
                </c:pt>
                <c:pt idx="1">
                  <c:v>0.34196401063365661</c:v>
                </c:pt>
                <c:pt idx="2">
                  <c:v>0.21800746243918884</c:v>
                </c:pt>
                <c:pt idx="3">
                  <c:v>0.3572324813688349</c:v>
                </c:pt>
                <c:pt idx="4">
                  <c:v>0.39074682123875148</c:v>
                </c:pt>
                <c:pt idx="5">
                  <c:v>0.22718068274892375</c:v>
                </c:pt>
                <c:pt idx="6">
                  <c:v>0.35942144182023211</c:v>
                </c:pt>
                <c:pt idx="7">
                  <c:v>0.2288825101141812</c:v>
                </c:pt>
                <c:pt idx="8">
                  <c:v>0.29163973748007782</c:v>
                </c:pt>
              </c:numCache>
            </c:numRef>
          </c:val>
          <c:extLst>
            <c:ext xmlns:c16="http://schemas.microsoft.com/office/drawing/2014/chart" uri="{C3380CC4-5D6E-409C-BE32-E72D297353CC}">
              <c16:uniqueId val="{00000001-D5D3-4A44-983D-125021D718C8}"/>
            </c:ext>
          </c:extLst>
        </c:ser>
        <c:ser>
          <c:idx val="2"/>
          <c:order val="2"/>
          <c:tx>
            <c:strRef>
              <c:f>m05_11!$N$2</c:f>
              <c:strCache>
                <c:ptCount val="1"/>
                <c:pt idx="0">
                  <c:v>Drīzāk nepiekrītu</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solidFill>
                <a:schemeClr val="accent5">
                  <a:lumMod val="40000"/>
                  <a:lumOff val="60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m05_11!$J$3:$K$11</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m05_11!$N$3:$N$11</c:f>
              <c:numCache>
                <c:formatCode>0%</c:formatCode>
                <c:ptCount val="9"/>
                <c:pt idx="0">
                  <c:v>3.8046089281474377E-2</c:v>
                </c:pt>
                <c:pt idx="1">
                  <c:v>4.1972858046899673E-2</c:v>
                </c:pt>
                <c:pt idx="2">
                  <c:v>3.8582397036692938E-2</c:v>
                </c:pt>
                <c:pt idx="3">
                  <c:v>6.241131091911712E-2</c:v>
                </c:pt>
                <c:pt idx="4">
                  <c:v>3.3027354107518732E-2</c:v>
                </c:pt>
                <c:pt idx="5">
                  <c:v>7.5319263853801865E-3</c:v>
                </c:pt>
                <c:pt idx="6">
                  <c:v>4.8508449837613224E-2</c:v>
                </c:pt>
                <c:pt idx="7">
                  <c:v>2.640475780229623E-2</c:v>
                </c:pt>
                <c:pt idx="8">
                  <c:v>3.7031215431119126E-2</c:v>
                </c:pt>
              </c:numCache>
            </c:numRef>
          </c:val>
          <c:extLst>
            <c:ext xmlns:c16="http://schemas.microsoft.com/office/drawing/2014/chart" uri="{C3380CC4-5D6E-409C-BE32-E72D297353CC}">
              <c16:uniqueId val="{00000002-D5D3-4A44-983D-125021D718C8}"/>
            </c:ext>
          </c:extLst>
        </c:ser>
        <c:ser>
          <c:idx val="3"/>
          <c:order val="3"/>
          <c:tx>
            <c:strRef>
              <c:f>m05_11!$O$2</c:f>
              <c:strCache>
                <c:ptCount val="1"/>
                <c:pt idx="0">
                  <c:v>Pilnībā nepiekrītu</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Lbls>
            <c:spPr>
              <a:solidFill>
                <a:srgbClr val="CCFFCC"/>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m05_11!$J$3:$K$11</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m05_11!$O$3:$O$11</c:f>
              <c:numCache>
                <c:formatCode>0%</c:formatCode>
                <c:ptCount val="9"/>
                <c:pt idx="0">
                  <c:v>1.8240312162755748E-2</c:v>
                </c:pt>
                <c:pt idx="1">
                  <c:v>1.6168575215080951E-2</c:v>
                </c:pt>
                <c:pt idx="2">
                  <c:v>1.8212050876343967E-2</c:v>
                </c:pt>
                <c:pt idx="3">
                  <c:v>2.2989895484322141E-2</c:v>
                </c:pt>
                <c:pt idx="4">
                  <c:v>5.1061535927731702E-2</c:v>
                </c:pt>
                <c:pt idx="5">
                  <c:v>0</c:v>
                </c:pt>
                <c:pt idx="6">
                  <c:v>1.8949773098045693E-2</c:v>
                </c:pt>
                <c:pt idx="7">
                  <c:v>2.0548001847356865E-2</c:v>
                </c:pt>
                <c:pt idx="8">
                  <c:v>1.9779645590013623E-2</c:v>
                </c:pt>
              </c:numCache>
            </c:numRef>
          </c:val>
          <c:extLst>
            <c:ext xmlns:c16="http://schemas.microsoft.com/office/drawing/2014/chart" uri="{C3380CC4-5D6E-409C-BE32-E72D297353CC}">
              <c16:uniqueId val="{00000003-D5D3-4A44-983D-125021D718C8}"/>
            </c:ext>
          </c:extLst>
        </c:ser>
        <c:ser>
          <c:idx val="4"/>
          <c:order val="4"/>
          <c:tx>
            <c:strRef>
              <c:f>m05_11!$P$2</c:f>
              <c:strCache>
                <c:ptCount val="1"/>
                <c:pt idx="0">
                  <c:v>Grūti pateikt/ NA</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invertIfNegative val="0"/>
          <c:dLbls>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m05_11!$J$3:$K$11</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m05_11!$P$3:$P$11</c:f>
              <c:numCache>
                <c:formatCode>0%</c:formatCode>
                <c:ptCount val="9"/>
                <c:pt idx="0">
                  <c:v>4.162978902411895E-2</c:v>
                </c:pt>
                <c:pt idx="1">
                  <c:v>3.1849835275731347E-2</c:v>
                </c:pt>
                <c:pt idx="2">
                  <c:v>0</c:v>
                </c:pt>
                <c:pt idx="3">
                  <c:v>3.7452585669452608E-2</c:v>
                </c:pt>
                <c:pt idx="4">
                  <c:v>3.4028181839601296E-2</c:v>
                </c:pt>
                <c:pt idx="5">
                  <c:v>3.2015075870456731E-2</c:v>
                </c:pt>
                <c:pt idx="6">
                  <c:v>3.8909422103633941E-2</c:v>
                </c:pt>
                <c:pt idx="7">
                  <c:v>2.7583991446018658E-2</c:v>
                </c:pt>
                <c:pt idx="8">
                  <c:v>3.3028747408915128E-2</c:v>
                </c:pt>
              </c:numCache>
            </c:numRef>
          </c:val>
          <c:extLst>
            <c:ext xmlns:c16="http://schemas.microsoft.com/office/drawing/2014/chart" uri="{C3380CC4-5D6E-409C-BE32-E72D297353CC}">
              <c16:uniqueId val="{00000004-D5D3-4A44-983D-125021D718C8}"/>
            </c:ext>
          </c:extLst>
        </c:ser>
        <c:dLbls>
          <c:showLegendKey val="0"/>
          <c:showVal val="0"/>
          <c:showCatName val="0"/>
          <c:showSerName val="0"/>
          <c:showPercent val="0"/>
          <c:showBubbleSize val="0"/>
        </c:dLbls>
        <c:gapWidth val="150"/>
        <c:overlap val="100"/>
        <c:axId val="440020208"/>
        <c:axId val="440013544"/>
      </c:barChart>
      <c:catAx>
        <c:axId val="44002020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440013544"/>
        <c:crosses val="autoZero"/>
        <c:auto val="1"/>
        <c:lblAlgn val="ctr"/>
        <c:lblOffset val="100"/>
        <c:noMultiLvlLbl val="0"/>
      </c:catAx>
      <c:valAx>
        <c:axId val="440013544"/>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44002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1" i="0" baseline="0">
                <a:effectLst/>
              </a:rPr>
              <a:t>Latvijā katrs iedzīvotājs ir labi pasargāts no vardarbības (</a:t>
            </a:r>
            <a:r>
              <a:rPr lang="lv-LV" sz="2000" b="1" i="0" baseline="0">
                <a:effectLst/>
              </a:rPr>
              <a:t>N</a:t>
            </a:r>
            <a:r>
              <a:rPr lang="en-GB" sz="2000" b="1" i="0" baseline="0">
                <a:effectLst/>
              </a:rPr>
              <a:t>=1017)</a:t>
            </a:r>
            <a:endParaRPr lang="en-GB" sz="2000" b="1">
              <a:effectLst/>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06173435103982"/>
          <c:y val="0.21437386569872957"/>
          <c:w val="0.89693826564896018"/>
          <c:h val="0.66266744787573062"/>
        </c:manualLayout>
      </c:layout>
      <c:barChart>
        <c:barDir val="bar"/>
        <c:grouping val="stacked"/>
        <c:varyColors val="0"/>
        <c:ser>
          <c:idx val="0"/>
          <c:order val="0"/>
          <c:tx>
            <c:strRef>
              <c:f>m05_10!$M$3</c:f>
              <c:strCache>
                <c:ptCount val="1"/>
                <c:pt idx="0">
                  <c:v>Pilnībā piekrītu</c:v>
                </c:pt>
              </c:strCache>
            </c:strRef>
          </c:tx>
          <c:spPr>
            <a:solidFill>
              <a:schemeClr val="tx2">
                <a:lumMod val="40000"/>
                <a:lumOff val="60000"/>
              </a:schemeClr>
            </a:solidFill>
            <a:ln>
              <a:noFill/>
            </a:ln>
            <a:effectLst/>
          </c:spPr>
          <c:invertIfNegative val="0"/>
          <c:dLbls>
            <c:spPr>
              <a:solidFill>
                <a:schemeClr val="tx2">
                  <a:lumMod val="40000"/>
                  <a:lumOff val="60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m05_10!$L$4:$L$10</c:f>
              <c:strCache>
                <c:ptCount val="7"/>
                <c:pt idx="0">
                  <c:v>Rīga</c:v>
                </c:pt>
                <c:pt idx="1">
                  <c:v>Pierīga</c:v>
                </c:pt>
                <c:pt idx="2">
                  <c:v>Vidzeme</c:v>
                </c:pt>
                <c:pt idx="3">
                  <c:v>Kurzeme</c:v>
                </c:pt>
                <c:pt idx="4">
                  <c:v>Zemgale</c:v>
                </c:pt>
                <c:pt idx="5">
                  <c:v>Latgale</c:v>
                </c:pt>
                <c:pt idx="6">
                  <c:v>Kopā</c:v>
                </c:pt>
              </c:strCache>
            </c:strRef>
          </c:cat>
          <c:val>
            <c:numRef>
              <c:f>m05_10!$M$4:$M$10</c:f>
              <c:numCache>
                <c:formatCode>0%</c:formatCode>
                <c:ptCount val="7"/>
                <c:pt idx="0">
                  <c:v>2.5786306726957718E-2</c:v>
                </c:pt>
                <c:pt idx="1">
                  <c:v>3.0931947144913735E-2</c:v>
                </c:pt>
                <c:pt idx="2">
                  <c:v>0</c:v>
                </c:pt>
                <c:pt idx="3">
                  <c:v>7.442651153935693E-3</c:v>
                </c:pt>
                <c:pt idx="4">
                  <c:v>3.2906868136179629E-2</c:v>
                </c:pt>
                <c:pt idx="5">
                  <c:v>8.7008985628595509E-3</c:v>
                </c:pt>
                <c:pt idx="6">
                  <c:v>2.0435502832334071E-2</c:v>
                </c:pt>
              </c:numCache>
            </c:numRef>
          </c:val>
          <c:extLst>
            <c:ext xmlns:c16="http://schemas.microsoft.com/office/drawing/2014/chart" uri="{C3380CC4-5D6E-409C-BE32-E72D297353CC}">
              <c16:uniqueId val="{00000000-7B39-46E1-9395-0F1F55DBA14A}"/>
            </c:ext>
          </c:extLst>
        </c:ser>
        <c:ser>
          <c:idx val="1"/>
          <c:order val="1"/>
          <c:tx>
            <c:strRef>
              <c:f>m05_10!$N$3</c:f>
              <c:strCache>
                <c:ptCount val="1"/>
                <c:pt idx="0">
                  <c:v>Drīzāk piekrītu</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m05_10!$L$4:$L$10</c:f>
              <c:strCache>
                <c:ptCount val="7"/>
                <c:pt idx="0">
                  <c:v>Rīga</c:v>
                </c:pt>
                <c:pt idx="1">
                  <c:v>Pierīga</c:v>
                </c:pt>
                <c:pt idx="2">
                  <c:v>Vidzeme</c:v>
                </c:pt>
                <c:pt idx="3">
                  <c:v>Kurzeme</c:v>
                </c:pt>
                <c:pt idx="4">
                  <c:v>Zemgale</c:v>
                </c:pt>
                <c:pt idx="5">
                  <c:v>Latgale</c:v>
                </c:pt>
                <c:pt idx="6">
                  <c:v>Kopā</c:v>
                </c:pt>
              </c:strCache>
            </c:strRef>
          </c:cat>
          <c:val>
            <c:numRef>
              <c:f>m05_10!$N$4:$N$10</c:f>
              <c:numCache>
                <c:formatCode>0%</c:formatCode>
                <c:ptCount val="7"/>
                <c:pt idx="0">
                  <c:v>0.11877134571361225</c:v>
                </c:pt>
                <c:pt idx="1">
                  <c:v>9.6834049983317461E-2</c:v>
                </c:pt>
                <c:pt idx="2">
                  <c:v>9.9048885665523695E-2</c:v>
                </c:pt>
                <c:pt idx="3">
                  <c:v>0.12672210982135476</c:v>
                </c:pt>
                <c:pt idx="4">
                  <c:v>8.9885522412930643E-2</c:v>
                </c:pt>
                <c:pt idx="5">
                  <c:v>6.1077892872126859E-2</c:v>
                </c:pt>
                <c:pt idx="6">
                  <c:v>0.10230196522244177</c:v>
                </c:pt>
              </c:numCache>
            </c:numRef>
          </c:val>
          <c:extLst>
            <c:ext xmlns:c16="http://schemas.microsoft.com/office/drawing/2014/chart" uri="{C3380CC4-5D6E-409C-BE32-E72D297353CC}">
              <c16:uniqueId val="{00000001-7B39-46E1-9395-0F1F55DBA14A}"/>
            </c:ext>
          </c:extLst>
        </c:ser>
        <c:ser>
          <c:idx val="2"/>
          <c:order val="2"/>
          <c:tx>
            <c:strRef>
              <c:f>m05_10!$O$3</c:f>
              <c:strCache>
                <c:ptCount val="1"/>
                <c:pt idx="0">
                  <c:v>Drīzāk nepiekrītu</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m05_10!$L$4:$L$10</c:f>
              <c:strCache>
                <c:ptCount val="7"/>
                <c:pt idx="0">
                  <c:v>Rīga</c:v>
                </c:pt>
                <c:pt idx="1">
                  <c:v>Pierīga</c:v>
                </c:pt>
                <c:pt idx="2">
                  <c:v>Vidzeme</c:v>
                </c:pt>
                <c:pt idx="3">
                  <c:v>Kurzeme</c:v>
                </c:pt>
                <c:pt idx="4">
                  <c:v>Zemgale</c:v>
                </c:pt>
                <c:pt idx="5">
                  <c:v>Latgale</c:v>
                </c:pt>
                <c:pt idx="6">
                  <c:v>Kopā</c:v>
                </c:pt>
              </c:strCache>
            </c:strRef>
          </c:cat>
          <c:val>
            <c:numRef>
              <c:f>m05_10!$O$4:$O$10</c:f>
              <c:numCache>
                <c:formatCode>0%</c:formatCode>
                <c:ptCount val="7"/>
                <c:pt idx="0">
                  <c:v>0.34629977525156164</c:v>
                </c:pt>
                <c:pt idx="1">
                  <c:v>0.36943194558029208</c:v>
                </c:pt>
                <c:pt idx="2">
                  <c:v>0.59315785070327509</c:v>
                </c:pt>
                <c:pt idx="3">
                  <c:v>0.40649821746790915</c:v>
                </c:pt>
                <c:pt idx="4">
                  <c:v>0.46062600679817556</c:v>
                </c:pt>
                <c:pt idx="5">
                  <c:v>0.37332581948872195</c:v>
                </c:pt>
                <c:pt idx="6">
                  <c:v>0.39920379867911349</c:v>
                </c:pt>
              </c:numCache>
            </c:numRef>
          </c:val>
          <c:extLst>
            <c:ext xmlns:c16="http://schemas.microsoft.com/office/drawing/2014/chart" uri="{C3380CC4-5D6E-409C-BE32-E72D297353CC}">
              <c16:uniqueId val="{00000002-7B39-46E1-9395-0F1F55DBA14A}"/>
            </c:ext>
          </c:extLst>
        </c:ser>
        <c:ser>
          <c:idx val="3"/>
          <c:order val="3"/>
          <c:tx>
            <c:strRef>
              <c:f>m05_10!$P$3</c:f>
              <c:strCache>
                <c:ptCount val="1"/>
                <c:pt idx="0">
                  <c:v>Pilnībā nepiekrītu</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m05_10!$L$4:$L$10</c:f>
              <c:strCache>
                <c:ptCount val="7"/>
                <c:pt idx="0">
                  <c:v>Rīga</c:v>
                </c:pt>
                <c:pt idx="1">
                  <c:v>Pierīga</c:v>
                </c:pt>
                <c:pt idx="2">
                  <c:v>Vidzeme</c:v>
                </c:pt>
                <c:pt idx="3">
                  <c:v>Kurzeme</c:v>
                </c:pt>
                <c:pt idx="4">
                  <c:v>Zemgale</c:v>
                </c:pt>
                <c:pt idx="5">
                  <c:v>Latgale</c:v>
                </c:pt>
                <c:pt idx="6">
                  <c:v>Kopā</c:v>
                </c:pt>
              </c:strCache>
            </c:strRef>
          </c:cat>
          <c:val>
            <c:numRef>
              <c:f>m05_10!$P$4:$P$10</c:f>
              <c:numCache>
                <c:formatCode>0%</c:formatCode>
                <c:ptCount val="7"/>
                <c:pt idx="0">
                  <c:v>0.40301211028698475</c:v>
                </c:pt>
                <c:pt idx="1">
                  <c:v>0.34743499585405568</c:v>
                </c:pt>
                <c:pt idx="2">
                  <c:v>0.2408353749520063</c:v>
                </c:pt>
                <c:pt idx="3">
                  <c:v>0.35624597714194517</c:v>
                </c:pt>
                <c:pt idx="4">
                  <c:v>0.36483789177116371</c:v>
                </c:pt>
                <c:pt idx="5">
                  <c:v>0.27649114829220056</c:v>
                </c:pt>
                <c:pt idx="6">
                  <c:v>0.34899752753046265</c:v>
                </c:pt>
              </c:numCache>
            </c:numRef>
          </c:val>
          <c:extLst>
            <c:ext xmlns:c16="http://schemas.microsoft.com/office/drawing/2014/chart" uri="{C3380CC4-5D6E-409C-BE32-E72D297353CC}">
              <c16:uniqueId val="{00000003-7B39-46E1-9395-0F1F55DBA14A}"/>
            </c:ext>
          </c:extLst>
        </c:ser>
        <c:ser>
          <c:idx val="4"/>
          <c:order val="4"/>
          <c:tx>
            <c:strRef>
              <c:f>m05_10!$Q$3</c:f>
              <c:strCache>
                <c:ptCount val="1"/>
                <c:pt idx="0">
                  <c:v>Grūti pateikt/ NA</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m05_10!$L$4:$L$10</c:f>
              <c:strCache>
                <c:ptCount val="7"/>
                <c:pt idx="0">
                  <c:v>Rīga</c:v>
                </c:pt>
                <c:pt idx="1">
                  <c:v>Pierīga</c:v>
                </c:pt>
                <c:pt idx="2">
                  <c:v>Vidzeme</c:v>
                </c:pt>
                <c:pt idx="3">
                  <c:v>Kurzeme</c:v>
                </c:pt>
                <c:pt idx="4">
                  <c:v>Zemgale</c:v>
                </c:pt>
                <c:pt idx="5">
                  <c:v>Latgale</c:v>
                </c:pt>
                <c:pt idx="6">
                  <c:v>Kopā</c:v>
                </c:pt>
              </c:strCache>
            </c:strRef>
          </c:cat>
          <c:val>
            <c:numRef>
              <c:f>m05_10!$Q$4:$Q$10</c:f>
              <c:numCache>
                <c:formatCode>0%</c:formatCode>
                <c:ptCount val="7"/>
                <c:pt idx="0">
                  <c:v>0.10613046202088468</c:v>
                </c:pt>
                <c:pt idx="1">
                  <c:v>0.15536706143742265</c:v>
                </c:pt>
                <c:pt idx="2">
                  <c:v>6.6957888679195013E-2</c:v>
                </c:pt>
                <c:pt idx="3">
                  <c:v>0.10309104441485521</c:v>
                </c:pt>
                <c:pt idx="4">
                  <c:v>5.1743710881551219E-2</c:v>
                </c:pt>
                <c:pt idx="5">
                  <c:v>0.28040424078409026</c:v>
                </c:pt>
                <c:pt idx="6">
                  <c:v>0.1290612057356435</c:v>
                </c:pt>
              </c:numCache>
            </c:numRef>
          </c:val>
          <c:extLst>
            <c:ext xmlns:c16="http://schemas.microsoft.com/office/drawing/2014/chart" uri="{C3380CC4-5D6E-409C-BE32-E72D297353CC}">
              <c16:uniqueId val="{00000004-7B39-46E1-9395-0F1F55DBA14A}"/>
            </c:ext>
          </c:extLst>
        </c:ser>
        <c:dLbls>
          <c:showLegendKey val="0"/>
          <c:showVal val="0"/>
          <c:showCatName val="0"/>
          <c:showSerName val="0"/>
          <c:showPercent val="0"/>
          <c:showBubbleSize val="0"/>
        </c:dLbls>
        <c:gapWidth val="150"/>
        <c:overlap val="100"/>
        <c:axId val="440018248"/>
        <c:axId val="440019816"/>
      </c:barChart>
      <c:catAx>
        <c:axId val="440018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0019816"/>
        <c:crosses val="autoZero"/>
        <c:auto val="1"/>
        <c:lblAlgn val="ctr"/>
        <c:lblOffset val="100"/>
        <c:noMultiLvlLbl val="0"/>
      </c:catAx>
      <c:valAx>
        <c:axId val="44001981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40018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GB" sz="1800" cap="none"/>
              <a:t>Es aktīvi iestājos pret jebkāda veida vardarbību</a:t>
            </a:r>
            <a:r>
              <a:rPr lang="lv-LV" sz="1800" cap="none"/>
              <a:t> (N</a:t>
            </a:r>
            <a:r>
              <a:rPr lang="en-GB" sz="1800" cap="none"/>
              <a:t>=</a:t>
            </a:r>
            <a:r>
              <a:rPr lang="lv-LV" sz="1800" cap="none"/>
              <a:t>1017</a:t>
            </a:r>
            <a:r>
              <a:rPr lang="en-GB" sz="1800" cap="none"/>
              <a:t>)</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m05_12!$L$6</c:f>
              <c:strCache>
                <c:ptCount val="1"/>
                <c:pt idx="0">
                  <c:v>Pilnībā piekrītu</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m05_12!$K$7:$K$15</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m05_12!$L$7:$L$15</c:f>
              <c:numCache>
                <c:formatCode>0%</c:formatCode>
                <c:ptCount val="9"/>
                <c:pt idx="0">
                  <c:v>0.3513507550354773</c:v>
                </c:pt>
                <c:pt idx="1">
                  <c:v>0.34119011980412028</c:v>
                </c:pt>
                <c:pt idx="2">
                  <c:v>0.38666558205754648</c:v>
                </c:pt>
                <c:pt idx="3">
                  <c:v>0.28255977707595054</c:v>
                </c:pt>
                <c:pt idx="4">
                  <c:v>0.3637122325823321</c:v>
                </c:pt>
                <c:pt idx="5">
                  <c:v>0.42436480462974197</c:v>
                </c:pt>
                <c:pt idx="6">
                  <c:v>0.2803781620020831</c:v>
                </c:pt>
                <c:pt idx="7">
                  <c:v>0.42580740666239786</c:v>
                </c:pt>
                <c:pt idx="8">
                  <c:v>0.35589158880240424</c:v>
                </c:pt>
              </c:numCache>
            </c:numRef>
          </c:val>
          <c:extLst>
            <c:ext xmlns:c16="http://schemas.microsoft.com/office/drawing/2014/chart" uri="{C3380CC4-5D6E-409C-BE32-E72D297353CC}">
              <c16:uniqueId val="{00000000-8080-4DC1-908F-2C43E6336E2D}"/>
            </c:ext>
          </c:extLst>
        </c:ser>
        <c:ser>
          <c:idx val="1"/>
          <c:order val="1"/>
          <c:tx>
            <c:strRef>
              <c:f>m05_12!$M$6</c:f>
              <c:strCache>
                <c:ptCount val="1"/>
                <c:pt idx="0">
                  <c:v>Drīzāk piekrītu</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m05_12!$K$7:$K$15</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m05_12!$M$7:$M$15</c:f>
              <c:numCache>
                <c:formatCode>0%</c:formatCode>
                <c:ptCount val="9"/>
                <c:pt idx="0">
                  <c:v>0.34952739557552776</c:v>
                </c:pt>
                <c:pt idx="1">
                  <c:v>0.3202735930503014</c:v>
                </c:pt>
                <c:pt idx="2">
                  <c:v>0.34837643181787209</c:v>
                </c:pt>
                <c:pt idx="3">
                  <c:v>0.4770784363954601</c:v>
                </c:pt>
                <c:pt idx="4">
                  <c:v>0.45184363560274199</c:v>
                </c:pt>
                <c:pt idx="5">
                  <c:v>0.39809048818978271</c:v>
                </c:pt>
                <c:pt idx="6">
                  <c:v>0.39167719121556971</c:v>
                </c:pt>
                <c:pt idx="7">
                  <c:v>0.366746667669134</c:v>
                </c:pt>
                <c:pt idx="8">
                  <c:v>0.37873213831843799</c:v>
                </c:pt>
              </c:numCache>
            </c:numRef>
          </c:val>
          <c:extLst>
            <c:ext xmlns:c16="http://schemas.microsoft.com/office/drawing/2014/chart" uri="{C3380CC4-5D6E-409C-BE32-E72D297353CC}">
              <c16:uniqueId val="{00000001-8080-4DC1-908F-2C43E6336E2D}"/>
            </c:ext>
          </c:extLst>
        </c:ser>
        <c:ser>
          <c:idx val="2"/>
          <c:order val="2"/>
          <c:tx>
            <c:strRef>
              <c:f>m05_12!$N$6</c:f>
              <c:strCache>
                <c:ptCount val="1"/>
                <c:pt idx="0">
                  <c:v>Drīzāk nepiekrītu</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m05_12!$K$7:$K$15</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m05_12!$N$7:$N$15</c:f>
              <c:numCache>
                <c:formatCode>0%</c:formatCode>
                <c:ptCount val="9"/>
                <c:pt idx="0">
                  <c:v>0.15804127392478226</c:v>
                </c:pt>
                <c:pt idx="1">
                  <c:v>0.17378907536955432</c:v>
                </c:pt>
                <c:pt idx="2">
                  <c:v>0.19650223540745101</c:v>
                </c:pt>
                <c:pt idx="3">
                  <c:v>0.11347387187125735</c:v>
                </c:pt>
                <c:pt idx="4">
                  <c:v>0.10687814669932473</c:v>
                </c:pt>
                <c:pt idx="5">
                  <c:v>0.11573737102612366</c:v>
                </c:pt>
                <c:pt idx="6">
                  <c:v>0.18465499027967464</c:v>
                </c:pt>
                <c:pt idx="7">
                  <c:v>0.11249172346380057</c:v>
                </c:pt>
                <c:pt idx="8">
                  <c:v>0.14718456554425816</c:v>
                </c:pt>
              </c:numCache>
            </c:numRef>
          </c:val>
          <c:extLst>
            <c:ext xmlns:c16="http://schemas.microsoft.com/office/drawing/2014/chart" uri="{C3380CC4-5D6E-409C-BE32-E72D297353CC}">
              <c16:uniqueId val="{00000002-8080-4DC1-908F-2C43E6336E2D}"/>
            </c:ext>
          </c:extLst>
        </c:ser>
        <c:ser>
          <c:idx val="3"/>
          <c:order val="3"/>
          <c:tx>
            <c:strRef>
              <c:f>m05_12!$O$6</c:f>
              <c:strCache>
                <c:ptCount val="1"/>
                <c:pt idx="0">
                  <c:v>Pilnībā nepiekrītu</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m05_12!$K$7:$K$15</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m05_12!$O$7:$O$15</c:f>
              <c:numCache>
                <c:formatCode>0%</c:formatCode>
                <c:ptCount val="9"/>
                <c:pt idx="0">
                  <c:v>6.9856460706149925E-2</c:v>
                </c:pt>
                <c:pt idx="1">
                  <c:v>7.6576014373245349E-2</c:v>
                </c:pt>
                <c:pt idx="2">
                  <c:v>4.7719151800802842E-2</c:v>
                </c:pt>
                <c:pt idx="3">
                  <c:v>5.2552230610251993E-2</c:v>
                </c:pt>
                <c:pt idx="4">
                  <c:v>3.4005095912902815E-2</c:v>
                </c:pt>
                <c:pt idx="5">
                  <c:v>2.1817145376642054E-2</c:v>
                </c:pt>
                <c:pt idx="6">
                  <c:v>7.3962850403991087E-2</c:v>
                </c:pt>
                <c:pt idx="7">
                  <c:v>3.9155215523200983E-2</c:v>
                </c:pt>
                <c:pt idx="8">
                  <c:v>5.588915556494882E-2</c:v>
                </c:pt>
              </c:numCache>
            </c:numRef>
          </c:val>
          <c:extLst>
            <c:ext xmlns:c16="http://schemas.microsoft.com/office/drawing/2014/chart" uri="{C3380CC4-5D6E-409C-BE32-E72D297353CC}">
              <c16:uniqueId val="{00000003-8080-4DC1-908F-2C43E6336E2D}"/>
            </c:ext>
          </c:extLst>
        </c:ser>
        <c:ser>
          <c:idx val="4"/>
          <c:order val="4"/>
          <c:tx>
            <c:strRef>
              <c:f>m05_12!$P$6</c:f>
              <c:strCache>
                <c:ptCount val="1"/>
                <c:pt idx="0">
                  <c:v>Grūti pateikt/ NA</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m05_12!$K$7:$K$15</c:f>
              <c:strCache>
                <c:ptCount val="9"/>
                <c:pt idx="0">
                  <c:v>Rīga</c:v>
                </c:pt>
                <c:pt idx="1">
                  <c:v>Pierīga</c:v>
                </c:pt>
                <c:pt idx="2">
                  <c:v>Vidzeme</c:v>
                </c:pt>
                <c:pt idx="3">
                  <c:v>Kurzeme</c:v>
                </c:pt>
                <c:pt idx="4">
                  <c:v>Zemgale</c:v>
                </c:pt>
                <c:pt idx="5">
                  <c:v>Latgale</c:v>
                </c:pt>
                <c:pt idx="6">
                  <c:v>Vīrietis</c:v>
                </c:pt>
                <c:pt idx="7">
                  <c:v>Sieviete</c:v>
                </c:pt>
                <c:pt idx="8">
                  <c:v>Visi</c:v>
                </c:pt>
              </c:strCache>
            </c:strRef>
          </c:cat>
          <c:val>
            <c:numRef>
              <c:f>m05_12!$P$7:$P$15</c:f>
              <c:numCache>
                <c:formatCode>0%</c:formatCode>
                <c:ptCount val="9"/>
                <c:pt idx="0">
                  <c:v>7.1224114758063867E-2</c:v>
                </c:pt>
                <c:pt idx="1">
                  <c:v>8.8171197402780399E-2</c:v>
                </c:pt>
                <c:pt idx="2">
                  <c:v>2.0736598916327873E-2</c:v>
                </c:pt>
                <c:pt idx="3">
                  <c:v>7.4335684047079728E-2</c:v>
                </c:pt>
                <c:pt idx="4">
                  <c:v>4.3560889202699009E-2</c:v>
                </c:pt>
                <c:pt idx="5">
                  <c:v>3.9990190777708781E-2</c:v>
                </c:pt>
                <c:pt idx="6">
                  <c:v>6.9326806098680485E-2</c:v>
                </c:pt>
                <c:pt idx="7">
                  <c:v>5.5798986681467204E-2</c:v>
                </c:pt>
                <c:pt idx="8">
                  <c:v>6.2302551769946292E-2</c:v>
                </c:pt>
              </c:numCache>
            </c:numRef>
          </c:val>
          <c:extLst>
            <c:ext xmlns:c16="http://schemas.microsoft.com/office/drawing/2014/chart" uri="{C3380CC4-5D6E-409C-BE32-E72D297353CC}">
              <c16:uniqueId val="{00000004-8080-4DC1-908F-2C43E6336E2D}"/>
            </c:ext>
          </c:extLst>
        </c:ser>
        <c:dLbls>
          <c:showLegendKey val="0"/>
          <c:showVal val="0"/>
          <c:showCatName val="0"/>
          <c:showSerName val="0"/>
          <c:showPercent val="0"/>
          <c:showBubbleSize val="0"/>
        </c:dLbls>
        <c:gapWidth val="50"/>
        <c:overlap val="100"/>
        <c:axId val="440013936"/>
        <c:axId val="440014328"/>
      </c:barChart>
      <c:catAx>
        <c:axId val="440013936"/>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014328"/>
        <c:crosses val="autoZero"/>
        <c:auto val="1"/>
        <c:lblAlgn val="ctr"/>
        <c:lblOffset val="100"/>
        <c:noMultiLvlLbl val="0"/>
      </c:catAx>
      <c:valAx>
        <c:axId val="440014328"/>
        <c:scaling>
          <c:orientation val="minMax"/>
        </c:scaling>
        <c:delete val="1"/>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44001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4.xml><?xml version="1.0" encoding="utf-8"?>
<cs:colorStyle xmlns:cs="http://schemas.microsoft.com/office/drawing/2012/chartStyle" xmlns:a="http://schemas.openxmlformats.org/drawingml/2006/main" meth="withinLinear" id="7">
  <a:schemeClr val="accent5"/>
  <a:schemeClr val="accent5"/>
  <a:schemeClr val="accent5"/>
  <a:schemeClr val="accent5"/>
  <a:schemeClr val="accent5"/>
  <a:schemeClr val="accent5"/>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8AF13-2D24-44E1-959F-18492F083919}" type="datetimeFigureOut">
              <a:rPr lang="en-US" smtClean="0"/>
              <a:t>1/11/2022</a:t>
            </a:fld>
            <a:endParaRPr lang="en-US"/>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DB04D-CA9C-48E6-B1FA-F3B9BD78802F}" type="slidenum">
              <a:rPr lang="en-US" smtClean="0"/>
              <a:t>‹#›</a:t>
            </a:fld>
            <a:endParaRPr lang="en-US"/>
          </a:p>
        </p:txBody>
      </p:sp>
    </p:spTree>
    <p:extLst>
      <p:ext uri="{BB962C8B-B14F-4D97-AF65-F5344CB8AC3E}">
        <p14:creationId xmlns:p14="http://schemas.microsoft.com/office/powerpoint/2010/main" val="97150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Kopumā 55% respondentu atzīst, ka nekad no vardarbības nav cietuši. Biežāk uz </a:t>
            </a:r>
            <a:r>
              <a:rPr lang="lv-LV" sz="1200" b="1" kern="1200" dirty="0">
                <a:solidFill>
                  <a:schemeClr val="tx1"/>
                </a:solidFill>
                <a:effectLst/>
                <a:latin typeface="+mn-lt"/>
                <a:ea typeface="+mn-ea"/>
                <a:cs typeface="+mn-cs"/>
              </a:rPr>
              <a:t>jebkādas vardarbības pieredzi </a:t>
            </a:r>
            <a:r>
              <a:rPr lang="lv-LV" sz="1200" kern="1200" dirty="0">
                <a:solidFill>
                  <a:schemeClr val="tx1"/>
                </a:solidFill>
                <a:effectLst/>
                <a:latin typeface="+mn-lt"/>
                <a:ea typeface="+mn-ea"/>
                <a:cs typeface="+mn-cs"/>
              </a:rPr>
              <a:t>norādījuši 25-44 gadus veci respondenti (49-50%), bet retāk - vecuma grupās virs 55 gadiem (36-37%), kas, iespējams, liecina ne tikai par vardarbības intensitāti  dažādās paaudzēs, bet arī tās atpazīšanu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21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ea typeface="+mn-ea"/>
                <a:cs typeface="+mn-cs"/>
              </a:rPr>
              <a:t>Vardarbību ģimenē</a:t>
            </a:r>
            <a:r>
              <a:rPr lang="lv-LV" sz="1200" kern="1200" dirty="0">
                <a:solidFill>
                  <a:schemeClr val="tx1"/>
                </a:solidFill>
                <a:effectLst/>
                <a:latin typeface="+mn-lt"/>
                <a:ea typeface="+mn-ea"/>
                <a:cs typeface="+mn-cs"/>
              </a:rPr>
              <a:t> nekādā gadījumā neattaisno 51% respondentu, bet ar kādu iemeslu to attaisno 44% (15. attēls). Vīrieši nedaudz biežāk kā sievietes aizstāv vardarbības pielietošanu (46% vīriešu un 42% sieviešu). Biežākais attaisnojums ir pašaizstāvēšanās (to atbalsta vidēji 41% respondentu). Vīrieši izteikti biežāk atbalsta apgalvojumu, ka vardarbība ir attaisnojama, ja upuris ir provocējošs – to atbalsta 12% vīriešu un 5% sieviešu. Savukārt 6% vīriešu un 4% sieviešu atbalsta vardarbību kā soda un disciplinēšanas metodi. Citiem, ar personisko vērtību sistēmu saistītiem iemesliem, ir daudz mazāka loma, attaisnojot vardarbību, dominējot iemesliem, kuri ir saistīti tieši ar praktiskām attiecību risināšanas problēmām.</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77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Salīdzinot ar jautājumu par ģimenes vidi, pret vardarbību skolā vai darbavietā respondenti ir kritiskāk noskaņoti – to nekādā gadījumā neattaisno 56% respondentu – 58,5% sieviešu un 53,2% vīriešu (skat. 16. attēlu). Vardarbībai skolā un darbavietā ir zemāks tolerances slieksnis kā vardarbībai ģimenē. Biežākais iemesls vardarbības pielietošanai tāpat kā ģimenē minēta aizstāvēšanās (tam piekrīt 38,6% vīriešu un 35,4% sieviešu). Savukārt vardarbību izglītības vai darbavietā disciplinēšanas nolūkos vai kā atbildi uz upura provokāciju attaisno attiecīgi vidēji 2,8% un 5,6% </a:t>
            </a:r>
            <a:r>
              <a:rPr lang="lv-LV" sz="1200" kern="1200" dirty="0" err="1">
                <a:solidFill>
                  <a:schemeClr val="tx1"/>
                </a:solidFill>
                <a:effectLst/>
                <a:latin typeface="+mn-lt"/>
                <a:ea typeface="+mn-ea"/>
                <a:cs typeface="+mn-cs"/>
              </a:rPr>
              <a:t>respondetu</a:t>
            </a:r>
            <a:r>
              <a:rPr lang="lv-LV" sz="1200" kern="1200" dirty="0">
                <a:solidFill>
                  <a:schemeClr val="tx1"/>
                </a:solidFill>
                <a:effectLst/>
                <a:latin typeface="+mn-lt"/>
                <a:ea typeface="+mn-ea"/>
                <a:cs typeface="+mn-cs"/>
              </a:rPr>
              <a:t>. Šajās pozīcijās ievērojami atšķiras sieviešu un vīriešu atbildes – vardarbību kā soda un disciplinēšanas veidu atzīst 3,5% vīriešu un vien 1,7% sieviešu; savukārt upura provocējošu uzvedību kā attaisnojumu vardarbībai redz 8,8% vīriešu un vien 3% sieviešu.</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Biežāk vardarbību izglītības un darbavietā attaisno jaunāka gadagājuma respondenti – 18-24 gadu vecuma grupā vardarbību kā jebkurā gadījumā nepieļaujamu atzīst vien 49% (vidēji 55,9%). Jaunieši biežāk kā citas grupas attaisno vardarbību aizstāvēšanās nolūkos (45,7%; vidēji 36,9%). Līdzīgi kā vardarbības ģimenē gadījumā, pret vardarbību izglītības un darbavietā kritiskāk noskaņotas personas ar augstāku izglītības līmeni.</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Ja Kurzemē vardarbības nepieļaujamību ģimenē apliecināja vien 40% respondentu, tad skolā un darbavietā to nekādā gadījumā neattaisnotu jau 53%. Tiesa, arī te 9% respondentu nespēj uz jautājumu atbildēt. Viskritiskāk pret vardarbības attaisnošanu ģimenē un skolā/darbavietā izteikušies Pierīgas iedzīvotāji – attiecīgi 64,1% un 69,5%, Zemgales iedzīvotāji – attiecīgi 54% un 64,2%, kamēr Rīgā tādu bijis 47,4% un 48,5% un Latgalē – 46,9% un 52,1%. Vidzemē nav vērojama atšķirība attieksmē pret vardarbības neattaisnošanu ģimenē un skolā/darbavietā.</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6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Jautājot par vardarbības cēloņiem, visbiežāk respondenti min alkoholismu un narkomāniju (95%) (skat. 17. attēlu). Šim iemeslam seko ar attiecību kvalitāti saistīti iemesli - cilvēku neprasme veidot savstarpēji atbalstošas attiecības (89%) un cilvēku neprasme risināt konfliktus bez varmācības (87%). Atbalsta trūkumu sabiedrībā attiecību problēmu risināšanā kā problēmu atzīst salīdzinoši zemāks respondentu īpatsvars – 66%. Nākamā iemeslu grupa aptver gan ārējus iemeslus – nabadzība, kultūras un izglītības trūkums (attiecīgi 74% un 72%), gan upura vainošanu provokatīvā uzvedībā (70%). Vēl 63% atzīst, ka pie vardarbības varētu būt vainojama vardarbības pieredze bērnībā – šo iemeslu apstiprina arī pētījumi – ACE atzīst, ka nelabvēlīgas pieredzes bērnībā paaugstina dažāda veida riskantas uzvedības riskus tālākā dzīvē. Šajā pētījumā attieksmi pret vardarbību, tās pieredzi un vērtējumu ietekmējošs faktors bija arī dzimte, un arī aptaujā apgalvojumā “nevienlīdzīgs sieviešu un vīriešu stāvoklis sabiedrībā” kā iemeslu vardarbībai atzīst 42% respondentu, bet noliedz - 47%. Tradīcijas kā vardarbības iemeslu atzīst vien 6% respondentu, bet tam nepiekrīt 49%.</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Vērojamas atšķirības sieviešu un vīriešu atbildēs vairākās pozīcijās – tam, ka nevienlīdzīgs sieviešu un vīriešu stāvoklis sabiedrībā vainojams pie vardarbības, piekrīt 47% sieviešu un tikai 36% vīriešu , bet nepiekrīt attiecīgi 41% sieviešu un 53% vīriešu. Tāpat apgalvojumam, ka cēlonis ir atbalsta trūkums sabiedrībā attiecību problēmu risināšanā pilnībā un drīzāk piekrīt 70% sieviešu un 60% vīriešu. Atšķirība vērojama galvenokārt “drīzāk piekrītu pozīcijā”, kuru izvēlējušies 55% sieviešu un 46% vīriešu. Tam nepiekrīt attiecīgi – 20% sieviešu un 25% vīriešu. Trešais sieviešu un vīriešu atšķirīgi vērtētais apgalvojums ir upura provocējoša uzvedība – tai kā cēlonim piekrīt 66% sieviešu un 74% vīriešu, bet nepiekrīt attiecīgi – 24% un 19%.</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28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Vidēji 88% respondentu </a:t>
            </a:r>
            <a:r>
              <a:rPr lang="lv-LV" sz="1200" b="1" kern="1200" dirty="0">
                <a:solidFill>
                  <a:schemeClr val="tx1"/>
                </a:solidFill>
                <a:effectLst/>
                <a:latin typeface="+mn-lt"/>
                <a:ea typeface="+mn-ea"/>
                <a:cs typeface="+mn-cs"/>
              </a:rPr>
              <a:t>atbalsta nevardarbīgas un pozitīvas audzināšanas metodes</a:t>
            </a:r>
            <a:r>
              <a:rPr lang="lv-LV" sz="1200" kern="1200" dirty="0">
                <a:solidFill>
                  <a:schemeClr val="tx1"/>
                </a:solidFill>
                <a:effectLst/>
                <a:latin typeface="+mn-lt"/>
                <a:ea typeface="+mn-ea"/>
                <a:cs typeface="+mn-cs"/>
              </a:rPr>
              <a:t>. Respondentu īpatsvars, kuri neatbalsta pozitīvas audzināšanas metodes ir gana viendabīgs 6-9%, bet atšķirības atbalsta apgalvojumos galvenokārt vērojamas uz “grūti pateikt” atbilžu rēķina (skat. 20. attēlu). Sievietes pauž pārliecinātāku viedokli (3% grūti pateikt, salīdzinot ar 6% vīriešu vidū) un arī gados jaunāki respondenti.</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26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Jautāti par </a:t>
            </a:r>
            <a:r>
              <a:rPr lang="lv-LV" sz="1200" b="1" kern="1200" dirty="0">
                <a:solidFill>
                  <a:schemeClr val="tx1"/>
                </a:solidFill>
                <a:effectLst/>
                <a:latin typeface="+mn-lt"/>
                <a:ea typeface="+mn-ea"/>
                <a:cs typeface="+mn-cs"/>
              </a:rPr>
              <a:t>pozitīvu audzināšanas metožu pārzināšanu</a:t>
            </a:r>
            <a:r>
              <a:rPr lang="lv-LV" sz="1200" kern="1200" dirty="0">
                <a:solidFill>
                  <a:schemeClr val="tx1"/>
                </a:solidFill>
                <a:effectLst/>
                <a:latin typeface="+mn-lt"/>
                <a:ea typeface="+mn-ea"/>
                <a:cs typeface="+mn-cs"/>
              </a:rPr>
              <a:t> vien 63% respondentu (no tiem tikai 18% pilnībā) piekrīt šim apgalvojumam (skat. 21. attēlu). Jāpiebilst, ka “grūti pateikt” atbilžu īpatsvars šim apgalvojumam ir divkārt augstāks kā iepriekšējam, iespējams, liecinot, ka jēdziens respondentam sniedz kopumā pozitīvu asociāciju, taču tā saturs ir retāk skaidrs. Trešdaļa (33%) vīriešu atzīst, ka šādas metodes nepārzina un vēl 14% nespēj atbildēt uz šo jautājumu. Tāpat biežāk kā vidēji (33-34% gadījumu) šīs metodes nepārzina gados jaunāki respondenti (18-24 un 25-34 gadu vecuma grupās), bet nepārzināšana retāk atzīta ar katru nākamo vecuma grupu, sasniedzot 19% 64-75 gadus vecu respondentu grupā.</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Biežāk pozitīvas audzināšanas metodes pārzina tie respondenti, kuru ģimenēs ir bērni līdz 18 gadu vecumam (71%), salīdzinot ar 58% to, kuru mājsaimniecībā bērnu nav. Metožu pārzināšanu ietekmē arī izglītības līmenis – 72% respondentu ar augstāko, 61% ar vidējo un 49% ar pamata izglītību atzīst, ka pārzina šādas metodes. Biežāk uz pozitīvas audzināšanas metožu pārzināšanu norādījuši Latgales respondenti – 75%, bet retāk Zemgales un Vidzemes iedzīvotāji (attiecīgi 52% un 53%). Vidzemē 39% respondentu atzīst, ka šādas metodes nepārzina.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549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Bērnu pārmācīšana (arī fiziska) audzināšanas nolūkos ir pieņemama ap 16% respondentu, no tiem tikai 2% - pilnībā (skat. 22. attēlu). Biežāk bērnu pārmācīšanu atbalsta vīrieši (18%), salīdzinot ar sievietēm (15%), taču vīrieši biežāk izvēlējušies atbildi “drīzāk piekrīt”.  Būtiskas atšķirības abu dzimumu atbildēs vērojamas “pilnībā nepiekrītu” pozīcijās – kur bērnu pārmācīšana nav pieņemama 51% sieviešu, bet tikai 38% vīriešu. Augstāks atbalsts bērnu pārmācīšanai vērojams 35-44 gadu un 65-74 gadu vecuma grupās - 18-19% to atbalsta, bet 74% neatbalsta, taču izteikta attieksmes maiņa ar katru paaudzi nav vērojama.</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Attieksmi ietekmē izglītības līmenis – jo tas ir zemāks, jo biežāk tiek atbalstīta bērnu pārmācīšana. Tā bērnu pārmācīšanu atbalsta 13% respondentu ar augstāko, bet 17% ar vidējo un 19% ar pamata izglītību. Atšķirīga attieksme valda arī ģimenēs ar dažādu valodas vidi – bērnu pārmācīšanu audzināšanas nolūkos atbalsta 13% latviski, bet 22% citā valodā runājošu respondentu. Respondentu bez Latvijas pilsonības vidū šis atbalsts ir pat 28%. Reģionāli visaugstākais atbalsts bērna pārmācīšanas metodēm audzināšanas nolūkos ir Rīgā, kur to atbalsta 20% respondentu, Kurzemē (18%) un Zemgalē un Pierīgā (17%). Vidzemē tas ir zemāks par vidējo – 13%, taču izteikts atbalsts audzināšanai bez pārmācīšanas vērojams Latgalē, kur to atbalsta vien 8% respondentu, bet neatbalsta – 87%.</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238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Visbiežāk šādi pasākumi notikuši darbavietās un izglītības iestādēs (vidēji 4,2%), taču sievietes tajās piedalījušās trīskārt biežāk kā vīrieši. Līdzīga starpība starp dzimumiem vērojama arī citos atbalsta veidos.</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Reģionāli visbiežāk šādos pasākumos piedalījušies Latgales, Kurzemes un Zemgales iedzīvotāji (vidēji 13-14%), retāk Pierīgas un Vidzemes iedzīvotāji (vidēji 6-7%); Rīgā 9%. Visaugstākais preventīvo un rehabilitācijas pasākumu apmeklētāju īpatsvars ir respondentu vidū ar augstāko izglītību – 21,9%, kamēr vien 6,2% un 1,8% ar attiecīgu vidējo un pamata izglītību. 11% respondentu ar augstāko izglītību pasākumus apmeklējuši izglītības iestādē un darbavietā (salīdzinot ar 2% personu ar vidējo izglītību vidū), bet 4,5% - apmeklējuši dažādas vecākiem paredzētas nodarbības (0,9 ar vidējo izglītību). Tāpat salīdzinoši biežāk šos pasākumus apmeklējušas personas, kas ģimenē runā latviski  - 12,3%, salīdzinot ar citu valodu – 6%.</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99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Tāpēc arī neesam ne </a:t>
            </a:r>
            <a:r>
              <a:rPr lang="lv-LV" dirty="0" err="1"/>
              <a:t>varoņī</a:t>
            </a:r>
            <a:r>
              <a:rPr lang="lv-LV" dirty="0"/>
              <a:t> ne varmākas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Vīriešiem biežāk kā sievietēm ir attaisnojoša attieksme pret vardarbību ģimenē; vienlaikus vīrieši retāk kā sievietes atzīst nevardarbīgu attiecības modeļu veidošanas pārzināšanu.</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70% sieviešu un 53% vīriešu atzīst, ka nav vardarbīgas personas. Sievietes biežāk norāda, ka iestājas pret vardarbību (79%, salīdzinot ar 67% vīriešu). Biežāk savu vardarbības potenciālu atzīst jaunieši.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Pēdējā gada laikā no vardarbības biežāk cietuši jaunieši – ģimenē, skolā un darbavietā. Paši jaunieši biežāk atzīst, ka ir pēdējā gada laikā bijuši vardarbīgi internetā, kur ciešanu no vardarbības paši atzīst retāk.</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Visbiežāk vardarbībā tiek vainoti ārēji cēloņi – alkoholisms un narkomānija, kuriem seko ar attiecību veidošanas neprasmi saistīti cēloņi. Sieviešu un vīriešu atbildes atšķiras trīs pozīcijās – sievietes biežāk atzīst, ka vardarbības cēlonis ir dzimumu nevienlīdzība, atbalsta trūkums, attiecību veidošanai, savukārt retāk piekrīt tam, ka vainojams ir upuris.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r>
              <a:rPr lang="lv-LV" dirty="0"/>
              <a:t>Latgalē vardarbību atzīst, bet nav rīcības. Retāk vardarbību atzīst vidzemnieki un Pierīgas iedzīvotāji.</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00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n-US" dirty="0"/>
          </a:p>
        </p:txBody>
      </p:sp>
      <p:sp>
        <p:nvSpPr>
          <p:cNvPr id="4" name="Slaida numura vietturis 3"/>
          <p:cNvSpPr>
            <a:spLocks noGrp="1"/>
          </p:cNvSpPr>
          <p:nvPr>
            <p:ph type="sldNum" sz="quarter" idx="5"/>
          </p:nvPr>
        </p:nvSpPr>
        <p:spPr/>
        <p:txBody>
          <a:bodyPr/>
          <a:lstStyle/>
          <a:p>
            <a:fld id="{7E4DB04D-CA9C-48E6-B1FA-F3B9BD78802F}" type="slidenum">
              <a:rPr lang="en-US" smtClean="0"/>
              <a:t>21</a:t>
            </a:fld>
            <a:endParaRPr lang="en-US"/>
          </a:p>
        </p:txBody>
      </p:sp>
    </p:spTree>
    <p:extLst>
      <p:ext uri="{BB962C8B-B14F-4D97-AF65-F5344CB8AC3E}">
        <p14:creationId xmlns:p14="http://schemas.microsoft.com/office/powerpoint/2010/main" val="3838223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r>
              <a:rPr lang="lv-LV" sz="1200" dirty="0"/>
              <a:t>Nav iespējama nepārtraukta uzraudzība</a:t>
            </a:r>
            <a:r>
              <a:rPr lang="en-US" sz="1200" dirty="0"/>
              <a:t>. Ļ</a:t>
            </a:r>
            <a:r>
              <a:rPr lang="lv-LV" sz="1200" dirty="0"/>
              <a:t>auj kontrolēt vardarbību, bet neļauj to novērst tiek veidotas citas neredzamas vardarbības formas.</a:t>
            </a:r>
            <a:endParaRPr lang="en-US" sz="1200" dirty="0"/>
          </a:p>
          <a:p>
            <a:pPr marL="0" indent="0">
              <a:buNone/>
            </a:pPr>
            <a:r>
              <a:rPr lang="en-US" sz="1200" dirty="0"/>
              <a:t>U</a:t>
            </a:r>
            <a:r>
              <a:rPr lang="lv-LV" sz="1200" dirty="0" err="1"/>
              <a:t>zraudzība</a:t>
            </a:r>
            <a:r>
              <a:rPr lang="lv-LV" sz="1200" dirty="0"/>
              <a:t> grauj jauniešu un pieaugušo attiecības, jo nav uzticēšanās</a:t>
            </a:r>
            <a:endParaRPr lang="en-US" dirty="0"/>
          </a:p>
        </p:txBody>
      </p:sp>
      <p:sp>
        <p:nvSpPr>
          <p:cNvPr id="4" name="Slaida numura vietturis 3"/>
          <p:cNvSpPr>
            <a:spLocks noGrp="1"/>
          </p:cNvSpPr>
          <p:nvPr>
            <p:ph type="sldNum" sz="quarter" idx="5"/>
          </p:nvPr>
        </p:nvSpPr>
        <p:spPr/>
        <p:txBody>
          <a:bodyPr/>
          <a:lstStyle/>
          <a:p>
            <a:fld id="{7E4DB04D-CA9C-48E6-B1FA-F3B9BD78802F}" type="slidenum">
              <a:rPr lang="en-US" smtClean="0"/>
              <a:t>27</a:t>
            </a:fld>
            <a:endParaRPr lang="en-US"/>
          </a:p>
        </p:txBody>
      </p:sp>
    </p:spTree>
    <p:extLst>
      <p:ext uri="{BB962C8B-B14F-4D97-AF65-F5344CB8AC3E}">
        <p14:creationId xmlns:p14="http://schemas.microsoft.com/office/powerpoint/2010/main" val="400991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Raugoties uz vardarbības vietu, jaunieši 18-24 gadu vecumā biežāk cietuši no vardarbības internetā (7%, kamēr vidēji 2% visu respondentu vidū). 16-17% respondentu 25-44 gadu vecumā cietuši no vardarbības ģimenē, kas ir augstāks par vidējo – 13% visu respondentu vidū.  22% jauniešu 18-24 gadu vecumā norāda, ka cietuši no vardarbības izglītības iestādē, kas ir divkārt augstāks rādītājs par vidējo.</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963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a:t>S</a:t>
            </a:r>
            <a:r>
              <a:rPr lang="lv-LV" dirty="0" err="1"/>
              <a:t>aliedēšanas</a:t>
            </a:r>
            <a:r>
              <a:rPr lang="lv-LV" dirty="0"/>
              <a:t> un izklaides pasākum</a:t>
            </a:r>
            <a:r>
              <a:rPr lang="en-US" dirty="0" err="1"/>
              <a:t>i</a:t>
            </a:r>
            <a:r>
              <a:rPr lang="lv-LV" dirty="0"/>
              <a:t>, kuros tiek veidotas savstarpējās attiecības, lai mazinātu etnisko spriedzi.</a:t>
            </a:r>
            <a:endParaRPr lang="en-US" sz="1100" dirty="0"/>
          </a:p>
          <a:p>
            <a:r>
              <a:rPr lang="lv-LV" dirty="0"/>
              <a:t>Attiecību veidošana kā būtisks elements arī ģimenē, sarunas, laika pavadīšana ar bērniem </a:t>
            </a:r>
            <a:r>
              <a:rPr lang="lv-LV" dirty="0" err="1"/>
              <a:t>uc</a:t>
            </a:r>
            <a:r>
              <a:rPr lang="lv-LV" dirty="0"/>
              <a:t>. Atzīst kā labāko variantu gan bērni, gan vecāki, bet ne vienmēr izdodas realizēt.</a:t>
            </a:r>
            <a:endParaRPr lang="en-US" sz="1100" dirty="0"/>
          </a:p>
          <a:p>
            <a:pPr marL="0" indent="0">
              <a:buNone/>
            </a:pPr>
            <a:endParaRPr lang="en-US" dirty="0"/>
          </a:p>
          <a:p>
            <a:pPr marL="0" indent="0">
              <a:buNone/>
            </a:pPr>
            <a:r>
              <a:rPr lang="lv-LV" dirty="0"/>
              <a:t>Atbalsts ietver problēmu risināšanu, </a:t>
            </a:r>
            <a:r>
              <a:rPr lang="en-US" dirty="0"/>
              <a:t>bet </a:t>
            </a:r>
            <a:r>
              <a:rPr lang="en-US" dirty="0" err="1"/>
              <a:t>ir</a:t>
            </a:r>
            <a:r>
              <a:rPr lang="en-US" dirty="0"/>
              <a:t> </a:t>
            </a:r>
            <a:r>
              <a:rPr lang="lv-LV" dirty="0"/>
              <a:t>iespējams tikai, ja vardarbība ir redzama un atpazīta. </a:t>
            </a:r>
            <a:endParaRPr lang="en-US" dirty="0"/>
          </a:p>
          <a:p>
            <a:pPr marL="0" indent="0">
              <a:buNone/>
            </a:pPr>
            <a:r>
              <a:rPr lang="en-US" dirty="0" err="1"/>
              <a:t>Svarīgi</a:t>
            </a:r>
            <a:r>
              <a:rPr lang="en-US" dirty="0"/>
              <a:t> r</a:t>
            </a:r>
            <a:r>
              <a:rPr lang="lv-LV" dirty="0" err="1"/>
              <a:t>eaģēt</a:t>
            </a:r>
            <a:r>
              <a:rPr lang="lv-LV" dirty="0"/>
              <a:t> uz katru vardarbības pazīmi, lai vardarbība netiek normalizēta.</a:t>
            </a:r>
            <a:endParaRPr lang="en-US" dirty="0"/>
          </a:p>
          <a:p>
            <a:pPr marL="0" indent="0">
              <a:buNone/>
            </a:pPr>
            <a:r>
              <a:rPr lang="lv-LV" dirty="0"/>
              <a:t>Reizēm jaunieši nesaņem atbalstu, jo ir spuraini un paši tiek skatīti kā vainīgi. </a:t>
            </a:r>
            <a:endParaRPr lang="en-US" dirty="0"/>
          </a:p>
          <a:p>
            <a:endParaRPr lang="en-US" dirty="0"/>
          </a:p>
        </p:txBody>
      </p:sp>
      <p:sp>
        <p:nvSpPr>
          <p:cNvPr id="4" name="Slaida numura vietturis 3"/>
          <p:cNvSpPr>
            <a:spLocks noGrp="1"/>
          </p:cNvSpPr>
          <p:nvPr>
            <p:ph type="sldNum" sz="quarter" idx="5"/>
          </p:nvPr>
        </p:nvSpPr>
        <p:spPr/>
        <p:txBody>
          <a:bodyPr/>
          <a:lstStyle/>
          <a:p>
            <a:fld id="{7E4DB04D-CA9C-48E6-B1FA-F3B9BD78802F}" type="slidenum">
              <a:rPr lang="en-US" smtClean="0"/>
              <a:t>28</a:t>
            </a:fld>
            <a:endParaRPr lang="en-US"/>
          </a:p>
        </p:txBody>
      </p:sp>
    </p:spTree>
    <p:extLst>
      <p:ext uri="{BB962C8B-B14F-4D97-AF65-F5344CB8AC3E}">
        <p14:creationId xmlns:p14="http://schemas.microsoft.com/office/powerpoint/2010/main" val="131258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n-US" dirty="0"/>
          </a:p>
        </p:txBody>
      </p:sp>
      <p:sp>
        <p:nvSpPr>
          <p:cNvPr id="4" name="Slaida numura vietturis 3"/>
          <p:cNvSpPr>
            <a:spLocks noGrp="1"/>
          </p:cNvSpPr>
          <p:nvPr>
            <p:ph type="sldNum" sz="quarter" idx="5"/>
          </p:nvPr>
        </p:nvSpPr>
        <p:spPr/>
        <p:txBody>
          <a:bodyPr/>
          <a:lstStyle/>
          <a:p>
            <a:fld id="{7E4DB04D-CA9C-48E6-B1FA-F3B9BD78802F}" type="slidenum">
              <a:rPr lang="en-US" smtClean="0"/>
              <a:t>33</a:t>
            </a:fld>
            <a:endParaRPr lang="en-US"/>
          </a:p>
        </p:txBody>
      </p:sp>
    </p:spTree>
    <p:extLst>
      <p:ext uri="{BB962C8B-B14F-4D97-AF65-F5344CB8AC3E}">
        <p14:creationId xmlns:p14="http://schemas.microsoft.com/office/powerpoint/2010/main" val="203131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self-sacrificial love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11A3A-2C59-4BF6-A9DB-3709777F6C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96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 </a:t>
            </a:r>
            <a:r>
              <a:rPr lang="lv-LV" sz="1200" kern="1200" dirty="0">
                <a:solidFill>
                  <a:schemeClr val="tx1"/>
                </a:solidFill>
                <a:effectLst/>
                <a:latin typeface="+mn-lt"/>
                <a:ea typeface="+mn-ea"/>
                <a:cs typeface="+mn-cs"/>
              </a:rPr>
              <a:t>Labdien, mani sauc Kristians Zalāns, šodien pastāstīšu saviem pirmajiem ieskatiem no lauka darba, </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2. kuru veicu plašāka </a:t>
            </a:r>
            <a:r>
              <a:rPr lang="lv-LV" sz="1200" kern="1200" dirty="0" err="1">
                <a:solidFill>
                  <a:schemeClr val="tx1"/>
                </a:solidFill>
                <a:effectLst/>
                <a:latin typeface="+mn-lt"/>
                <a:ea typeface="+mn-ea"/>
                <a:cs typeface="+mn-cs"/>
              </a:rPr>
              <a:t>nevardarbības</a:t>
            </a:r>
            <a:r>
              <a:rPr lang="lv-LV" sz="1200" kern="1200" dirty="0">
                <a:solidFill>
                  <a:schemeClr val="tx1"/>
                </a:solidFill>
                <a:effectLst/>
                <a:latin typeface="+mn-lt"/>
                <a:ea typeface="+mn-ea"/>
                <a:cs typeface="+mn-cs"/>
              </a:rPr>
              <a:t> izpētes projekta ietvaros.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430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 Par pētījumu – jautājums, lauks un metodoloģija // PAR</a:t>
            </a:r>
          </a:p>
          <a:p>
            <a:r>
              <a:rPr lang="lv-LV" dirty="0"/>
              <a:t>2. Kur ir vardarbība? – vardarbības telpiskā iztēlošanās // KUR?</a:t>
            </a:r>
          </a:p>
          <a:p>
            <a:r>
              <a:rPr lang="lv-LV" dirty="0"/>
              <a:t>3. KĀ iztēlojamies un KĀPĒC –kādus iemeslus iztēlojamies?</a:t>
            </a:r>
          </a:p>
          <a:p>
            <a:r>
              <a:rPr lang="lv-LV" dirty="0"/>
              <a:t>4. Kāda ir varonības vieta šajā iztēlē</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164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Sāksim secīgi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675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Pētījums ir izplānots, lauka darbs un intervijas veiktas, transkribēšana procesā</a:t>
            </a:r>
          </a:p>
          <a:p>
            <a:r>
              <a:rPr lang="lv-LV" dirty="0"/>
              <a:t>Tāpēc arī šobrīd stāstīšu par pirmajiem ieskatiem – kodēšana un </a:t>
            </a:r>
            <a:r>
              <a:rPr lang="lv-LV" dirty="0" err="1"/>
              <a:t>aņalīze</a:t>
            </a:r>
            <a:r>
              <a:rPr lang="lv-LV" dirty="0"/>
              <a:t> vēl nav veikta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52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Open Sans" panose="020B0606030504020204" pitchFamily="34" charset="0"/>
                <a:ea typeface="Open Sans" panose="020B0606030504020204" pitchFamily="34" charset="0"/>
                <a:cs typeface="Open Sans" panose="020B0606030504020204" pitchFamily="34" charset="0"/>
              </a:rPr>
              <a:t>1.Ar kolēģi devāmies uz kādu pilsētu </a:t>
            </a:r>
            <a:r>
              <a:rPr lang="lv-LV" sz="1200" dirty="0" err="1">
                <a:latin typeface="Open Sans" panose="020B0606030504020204" pitchFamily="34" charset="0"/>
                <a:ea typeface="Open Sans" panose="020B0606030504020204" pitchFamily="34" charset="0"/>
                <a:cs typeface="Open Sans" panose="020B0606030504020204" pitchFamily="34" charset="0"/>
              </a:rPr>
              <a:t>latvijā</a:t>
            </a:r>
            <a:endParaRPr lang="lv-LV"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Open Sans" panose="020B0606030504020204" pitchFamily="34" charset="0"/>
                <a:ea typeface="Open Sans" panose="020B0606030504020204" pitchFamily="34" charset="0"/>
                <a:cs typeface="Open Sans" panose="020B0606030504020204" pitchFamily="34" charset="0"/>
              </a:rPr>
              <a:t>2. tur mitinājāmies šī gada rudenī un ziemā</a:t>
            </a:r>
            <a:endParaRPr lang="lv-LV"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093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1.Šajā laukā bijām 2 pētnieki</a:t>
            </a:r>
          </a:p>
          <a:p>
            <a:r>
              <a:rPr lang="lv-LV" dirty="0"/>
              <a:t>2. Pavadījām laukā 22 dienas – dažas pa vienam, dažas kopā</a:t>
            </a:r>
          </a:p>
          <a:p>
            <a:r>
              <a:rPr lang="lv-LV" dirty="0"/>
              <a:t>3.Interviju formātā aprunājāmies ar 33 pētījuma dalībniekiem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23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lv-LV" dirty="0"/>
              <a:t>Vēlreiz –analīze vēl nav veikta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lv-LV" dirty="0"/>
              <a:t>Bet esot laukā, un tagad, transkribējot intervijas likās svarīgi sev sākumā mēģināt atbildēt šos jautājumus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16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Ja kopumā vidēji 55% visu respondentu atzīmē, ka no vardarbības dzīves laikā nav cietuši, tad Rīgā šis īpatsvars ir 48%,  citās pilsētās 52%, bet laukos – 65%. Visticamāk šie dati norāda nevis uz miermīlīgāku kopienas un ģimenes dzīvi laukos, bet gan atšķirībām vardarbības uztverē un vardarbības normalizācijā. Visbiežāk uz vardarbības pieredzi norādījuši Zemgales iedzīvotāji (53%), tiem seko rīdzinieki (48%) un kurzemnieki (44%) (skat. 4. attēlu). Retāk vardarbības pieredzi atzīst Pierīgas (35%), Latgales (36%) un Vidzemes iedzīvotāji (35%).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69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Kur šīs pilsētas iedzīvotāji iztēlojās vardarbību?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807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 Intervēšanas procesā vairākas vietas tika minētas kā tādas, kurās drīzāk notiek vardarbība</a:t>
            </a:r>
          </a:p>
          <a:p>
            <a:r>
              <a:rPr lang="lv-LV" dirty="0"/>
              <a:t>2. Piemēram, skolās, klubos, internetā</a:t>
            </a:r>
          </a:p>
          <a:p>
            <a:r>
              <a:rPr lang="lv-LV" dirty="0"/>
              <a:t>3. Mūsu iztēlē iespējams ‘’lokalizēt vardarbību’’ jeb iztēloties, asociēt to ar konkrētām vietām</a:t>
            </a:r>
          </a:p>
          <a:p>
            <a:endParaRPr lang="lv-LV" dirty="0"/>
          </a:p>
          <a:p>
            <a:endParaRPr lang="lv-LV" dirty="0"/>
          </a:p>
          <a:p>
            <a:endParaRPr lang="lv-LV" dirty="0"/>
          </a:p>
          <a:p>
            <a:endParaRPr lang="lv-LV" dirty="0"/>
          </a:p>
          <a:p>
            <a:endParaRPr lang="lv-LV" dirty="0"/>
          </a:p>
          <a:p>
            <a:endParaRPr lang="lv-LV" dirty="0"/>
          </a:p>
          <a:p>
            <a:r>
              <a:rPr lang="lv-LV" dirty="0"/>
              <a:t>Bet pilsētas svētkos maksimāli daudz cilvēku, tur </a:t>
            </a:r>
            <a:r>
              <a:rPr lang="lv-LV" dirty="0" err="1"/>
              <a:t>maximāli</a:t>
            </a:r>
            <a:r>
              <a:rPr lang="lv-LV" dirty="0"/>
              <a:t> redz</a:t>
            </a:r>
          </a:p>
          <a:p>
            <a:r>
              <a:rPr lang="lv-LV" dirty="0"/>
              <a:t>Kāpēc pilsētas svētkos?</a:t>
            </a:r>
          </a:p>
          <a:p>
            <a:r>
              <a:rPr lang="lv-LV" dirty="0"/>
              <a:t>Alkohols, jaunieši, </a:t>
            </a:r>
            <a:endParaRPr lang="lv-LV" dirty="0">
              <a:latin typeface="Open Sans" panose="020B0606030504020204" pitchFamily="34" charset="0"/>
              <a:ea typeface="Open Sans" panose="020B0606030504020204" pitchFamily="34" charset="0"/>
              <a:cs typeface="Open Sans" panose="020B0606030504020204" pitchFamily="34" charset="0"/>
            </a:endParaRPr>
          </a:p>
          <a:p>
            <a:r>
              <a:rPr lang="lv-LV" dirty="0">
                <a:latin typeface="Open Sans" panose="020B0606030504020204" pitchFamily="34" charset="0"/>
                <a:ea typeface="Open Sans" panose="020B0606030504020204" pitchFamily="34" charset="0"/>
                <a:cs typeface="Open Sans" panose="020B0606030504020204" pitchFamily="34" charset="0"/>
              </a:rPr>
              <a:t>Veikalā</a:t>
            </a:r>
          </a:p>
          <a:p>
            <a:endParaRPr lang="lv-LV" dirty="0"/>
          </a:p>
          <a:p>
            <a:r>
              <a:rPr lang="lv-LV" dirty="0"/>
              <a:t>Pēc atbildes uz jautājumu ‘’kur’’ parasti seko pamatojums, kāpēc tie ir vardarbībai labvēlīgi apstākļi.</a:t>
            </a:r>
          </a:p>
          <a:p>
            <a:endParaRPr lang="lv-LV" dirty="0"/>
          </a:p>
          <a:p>
            <a:r>
              <a:rPr lang="lv-LV" dirty="0"/>
              <a:t>Gribam vardarbību nobīdīt malā, izslēgt no ikdienas pasaules redzējuma – tas ir kas ārkārtējs, raksturīgs konkrētām vietām un laikiem</a:t>
            </a:r>
          </a:p>
          <a:p>
            <a:r>
              <a:rPr lang="lv-LV" dirty="0"/>
              <a:t>Arī ja tas ir apkārt, vai visur vienlīdz?</a:t>
            </a:r>
          </a:p>
          <a:p>
            <a:endParaRPr lang="lv-LV" dirty="0"/>
          </a:p>
          <a:p>
            <a:r>
              <a:rPr lang="lv-LV" dirty="0"/>
              <a:t>Beigās, kur? Vietās</a:t>
            </a:r>
          </a:p>
          <a:p>
            <a:endParaRPr lang="lv-LV" dirty="0"/>
          </a:p>
          <a:p>
            <a:r>
              <a:rPr lang="lv-LV" dirty="0"/>
              <a:t>Ko no šī visa var secināt?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Secinājums 1a:Cilvēki konkrētas vietas un laikus asociē ar vardarbību. Tas nav tik pašsaprotams secinājums, kā sākotnēji var likties. Tātad tā nav mums visapkārt. Domājot par vardarbību šādi to sanāk nobīdīt malā, izslēgt no ikdienas pasaules redzējuma. Tas ir kas ārkārtējs, specifisks, raksturīgs konkrētām vietām, laikiem, apstākļiem.</a:t>
            </a:r>
          </a:p>
          <a:p>
            <a:r>
              <a:rPr lang="lv-LV" dirty="0"/>
              <a:t>Secinājums 1b: Tā rezultātā. Cilvēki bieži izvēlas neiet uz vietām, kur viņiem šķiet bīstami (jo neredz). Tādejādi iztēle manifestējas – šķiet bīstami, jo nav cilvēku -&gt; nav cilvēku -&gt; ir bīstami (gan apzināti neiet caur parku, gan </a:t>
            </a:r>
            <a:r>
              <a:rPr lang="lv-LV" dirty="0" err="1"/>
              <a:t>afektīvi</a:t>
            </a:r>
            <a:r>
              <a:rPr lang="lv-LV" dirty="0"/>
              <a:t> veicot ikdienas gaitas).</a:t>
            </a:r>
          </a:p>
          <a:p>
            <a:r>
              <a:rPr lang="lv-LV" dirty="0"/>
              <a:t>Secinājums 2a: Līdzīgā veidā vardarbība tiek saistīta ar sociāliem fenomeniem – jauniešu pulcēšanos, alkohola lietošanu, azartspēļu spēlēšanu. Šīs norises ne obligāti ir tieši un vienīgie cēloņi vardarbībā, bet pie šiem apstākļiem vardarbība tiek sociāli iztēlota, un tādā izpratnē ir pieņemamāka, rod vietu. Nevis lietojot alkoholu vīrietim uzaicināt otru kauties ir morāli labi, vai likumīgi, bet vīrietis drīzāk redzēs alkohola lietošanas situāciju kā tam piemērotu brīdi.</a:t>
            </a:r>
          </a:p>
          <a:p>
            <a:endParaRPr lang="lv-LV"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02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‘Šis ir ilustratīvs foto, nav no lauka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Sarunās pēc konkrētas vietas pieminēšanas parasti sekoja pamatojums, kāpēc tajā ir vardarbībai labvēlīgi apstākļi.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Parka gadījumā – tajā ir ‘’tumšie punkti’’, kurus nefiksē </a:t>
            </a:r>
            <a:r>
              <a:rPr lang="lv-LV" sz="1200" kern="1200" dirty="0" err="1">
                <a:solidFill>
                  <a:schemeClr val="tx1"/>
                </a:solidFill>
                <a:effectLst/>
                <a:latin typeface="+mn-lt"/>
                <a:ea typeface="+mn-ea"/>
                <a:cs typeface="+mn-cs"/>
              </a:rPr>
              <a:t>kameras,kas</a:t>
            </a:r>
            <a:r>
              <a:rPr lang="lv-LV" sz="1200" kern="1200" dirty="0">
                <a:solidFill>
                  <a:schemeClr val="tx1"/>
                </a:solidFill>
                <a:effectLst/>
                <a:latin typeface="+mn-lt"/>
                <a:ea typeface="+mn-ea"/>
                <a:cs typeface="+mn-cs"/>
              </a:rPr>
              <a:t> nav izgaismoti, un tāpēc, ka vakarā, īpaši rudenī un ziemā tajā ir maz cilvēku. Šie ir skaidri apsvērumi.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 sāku pārdomāt citus veidus kā šo skaidrot, un sapriecājos, jo zināju tādus konceptus kā afekts un telpiskā iztēle, kās ļāva modelēt skaidrojumu, kurā</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1) cilvēki iztēlojas vardarbības vietas, kur ir maz cilvēku 2) apzināti vai </a:t>
            </a:r>
            <a:r>
              <a:rPr lang="lv-LV" sz="1200" kern="1200" dirty="0" err="1">
                <a:solidFill>
                  <a:schemeClr val="tx1"/>
                </a:solidFill>
                <a:effectLst/>
                <a:latin typeface="+mn-lt"/>
                <a:ea typeface="+mn-ea"/>
                <a:cs typeface="+mn-cs"/>
              </a:rPr>
              <a:t>afektīvi</a:t>
            </a:r>
            <a:r>
              <a:rPr lang="lv-LV" sz="1200" kern="1200" dirty="0">
                <a:solidFill>
                  <a:schemeClr val="tx1"/>
                </a:solidFill>
                <a:effectLst/>
                <a:latin typeface="+mn-lt"/>
                <a:ea typeface="+mn-ea"/>
                <a:cs typeface="+mn-cs"/>
              </a:rPr>
              <a:t> no tām </a:t>
            </a:r>
            <a:r>
              <a:rPr lang="lv-LV" sz="1200" kern="1200" dirty="0" err="1">
                <a:solidFill>
                  <a:schemeClr val="tx1"/>
                </a:solidFill>
                <a:effectLst/>
                <a:latin typeface="+mn-lt"/>
                <a:ea typeface="+mn-ea"/>
                <a:cs typeface="+mn-cs"/>
              </a:rPr>
              <a:t>vairas</a:t>
            </a:r>
            <a:r>
              <a:rPr lang="lv-LV" sz="1200" kern="1200" dirty="0">
                <a:solidFill>
                  <a:schemeClr val="tx1"/>
                </a:solidFill>
                <a:effectLst/>
                <a:latin typeface="+mn-lt"/>
                <a:ea typeface="+mn-ea"/>
                <a:cs typeface="+mn-cs"/>
              </a:rPr>
              <a:t> 3) tajās ir maz cilvēku.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Diemžēl viss nebija tik vienkārši.</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lv-LV"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kern="1200" dirty="0">
              <a:solidFill>
                <a:schemeClr val="tx1"/>
              </a:solidFill>
              <a:effectLst/>
              <a:latin typeface="+mn-lt"/>
              <a:ea typeface="+mn-ea"/>
              <a:cs typeface="+mn-cs"/>
            </a:endParaRPr>
          </a:p>
          <a:p>
            <a:endParaRPr lang="lv-LV" dirty="0"/>
          </a:p>
          <a:p>
            <a:endParaRPr lang="lv-LV" dirty="0"/>
          </a:p>
          <a:p>
            <a:endParaRPr lang="lv-LV" dirty="0"/>
          </a:p>
          <a:p>
            <a:r>
              <a:rPr lang="lv-LV" dirty="0"/>
              <a:t>Mūsu iztēlē ir iespējams lokalizēt.</a:t>
            </a:r>
          </a:p>
          <a:p>
            <a:r>
              <a:rPr lang="lv-LV" dirty="0"/>
              <a:t>Kāpēc parkā? Jo tur neredz, tur vakaros maz cilvēku</a:t>
            </a:r>
          </a:p>
          <a:p>
            <a:r>
              <a:rPr lang="lv-LV" dirty="0"/>
              <a:t>Cilvēki izvēlas neiet, kur šķiet bīstami (jo neredz), tādejādi iztēlei manifestējoties</a:t>
            </a:r>
          </a:p>
          <a:p>
            <a:endParaRPr lang="lv-LV" dirty="0"/>
          </a:p>
          <a:p>
            <a:r>
              <a:rPr lang="lv-LV" dirty="0"/>
              <a:t>Bet pilsētas svētkos maksimāli daudz cilvēku, tur </a:t>
            </a:r>
            <a:r>
              <a:rPr lang="lv-LV" dirty="0" err="1"/>
              <a:t>maximāli</a:t>
            </a:r>
            <a:r>
              <a:rPr lang="lv-LV" dirty="0"/>
              <a:t> redz</a:t>
            </a:r>
          </a:p>
          <a:p>
            <a:r>
              <a:rPr lang="lv-LV" dirty="0"/>
              <a:t>Kāpēc pilsētas svētkos?</a:t>
            </a:r>
          </a:p>
          <a:p>
            <a:r>
              <a:rPr lang="lv-LV" dirty="0"/>
              <a:t>Alkohols, jaunieši, </a:t>
            </a:r>
            <a:endParaRPr lang="lv-LV" dirty="0">
              <a:latin typeface="Open Sans" panose="020B0606030504020204" pitchFamily="34" charset="0"/>
              <a:ea typeface="Open Sans" panose="020B0606030504020204" pitchFamily="34" charset="0"/>
              <a:cs typeface="Open Sans" panose="020B0606030504020204" pitchFamily="34" charset="0"/>
            </a:endParaRPr>
          </a:p>
          <a:p>
            <a:r>
              <a:rPr lang="lv-LV" dirty="0">
                <a:latin typeface="Open Sans" panose="020B0606030504020204" pitchFamily="34" charset="0"/>
                <a:ea typeface="Open Sans" panose="020B0606030504020204" pitchFamily="34" charset="0"/>
                <a:cs typeface="Open Sans" panose="020B0606030504020204" pitchFamily="34" charset="0"/>
              </a:rPr>
              <a:t>Veikalā</a:t>
            </a:r>
            <a:endParaRPr lang="lv-LV" dirty="0"/>
          </a:p>
          <a:p>
            <a:endParaRPr lang="lv-LV" dirty="0"/>
          </a:p>
          <a:p>
            <a:r>
              <a:rPr lang="lv-LV" dirty="0" err="1"/>
              <a:t>Bottom</a:t>
            </a:r>
            <a:r>
              <a:rPr lang="lv-LV" dirty="0"/>
              <a:t> </a:t>
            </a:r>
            <a:r>
              <a:rPr lang="lv-LV" dirty="0" err="1"/>
              <a:t>line</a:t>
            </a:r>
            <a:r>
              <a:rPr lang="lv-LV" dirty="0"/>
              <a:t> – gribam vardarbību nobīdīt malā, izslēgt no ikdienas pasaules redzējuma – tas ir kas ārkārtējs, raksturīgs konkrētām vietām un laikiem</a:t>
            </a:r>
          </a:p>
          <a:p>
            <a:r>
              <a:rPr lang="lv-LV" dirty="0"/>
              <a:t>Arī ja tas ir apkārt, vai visur vienlīdz?</a:t>
            </a:r>
          </a:p>
          <a:p>
            <a:endParaRPr lang="lv-LV" dirty="0">
              <a:latin typeface="Open Sans" panose="020B0606030504020204" pitchFamily="34" charset="0"/>
              <a:ea typeface="Open Sans" panose="020B0606030504020204" pitchFamily="34" charset="0"/>
              <a:cs typeface="Open Sans" panose="020B0606030504020204" pitchFamily="34" charset="0"/>
            </a:endParaRPr>
          </a:p>
          <a:p>
            <a:r>
              <a:rPr lang="lv-LV" dirty="0">
                <a:latin typeface="Open Sans" panose="020B0606030504020204" pitchFamily="34" charset="0"/>
                <a:ea typeface="Open Sans" panose="020B0606030504020204" pitchFamily="34" charset="0"/>
                <a:cs typeface="Open Sans" panose="020B0606030504020204" pitchFamily="34" charset="0"/>
              </a:rPr>
              <a:t>Kura vardarbība ir pieļaujama, pieņemamāka? Divu vīriešu fiziska vardarbība un vardarbība sociāli nelabvēlīgās mājsaimniecībās, kur lietots alkohols</a:t>
            </a:r>
          </a:p>
          <a:p>
            <a:endParaRPr lang="lv-LV" dirty="0">
              <a:latin typeface="Open Sans" panose="020B0606030504020204" pitchFamily="34" charset="0"/>
              <a:ea typeface="Open Sans" panose="020B0606030504020204" pitchFamily="34" charset="0"/>
              <a:cs typeface="Open Sans" panose="020B0606030504020204" pitchFamily="34" charset="0"/>
            </a:endParaRPr>
          </a:p>
          <a:p>
            <a:r>
              <a:rPr lang="lv-LV" dirty="0"/>
              <a:t>Mūsu iztēlē ir iespējams lokalizēt.</a:t>
            </a:r>
          </a:p>
          <a:p>
            <a:r>
              <a:rPr lang="lv-LV" dirty="0"/>
              <a:t>Kāpēc parkā? Jo tur neredz, tur vakaros maz cilvēku</a:t>
            </a:r>
          </a:p>
          <a:p>
            <a:r>
              <a:rPr lang="lv-LV" dirty="0"/>
              <a:t>Cilvēki izvēlas neiet, kur šķiet bīstami (jo neredz), tādejādi iztēlei manifestējoties – bet manifestējas tikai tas, ka nav cilvēku. Tas, ka tieši parks vai tilts būs saistīts ar vardarbību ir ne tikai telpisku apstākļu, bet arī kultūras un kolektīvas iztēles jautājums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843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lv-LV" dirty="0"/>
              <a:t>Atkal – foto ilustratīvs</a:t>
            </a:r>
          </a:p>
          <a:p>
            <a:pPr marL="228600" indent="-228600">
              <a:buAutoNum type="arabicParenR"/>
            </a:pPr>
            <a:r>
              <a:rPr lang="lv-LV" dirty="0"/>
              <a:t>Cita laiktelpa, kas parādījās gana bieži bija pilsētas svētki. Tie mūsu laukā notiek vasarās, pa dienu, kad ir ļoti gaišs, un pilsētā ir salīdzinoši ļoti daudz ļaužu, biju samulsis</a:t>
            </a:r>
          </a:p>
          <a:p>
            <a:pPr marL="228600" indent="-228600">
              <a:buAutoNum type="arabicParenR"/>
            </a:pPr>
            <a:r>
              <a:rPr lang="lv-LV" dirty="0"/>
              <a:t>Šeit kā vardarbības iemesls tika minēta alkohola lietošana.</a:t>
            </a:r>
          </a:p>
          <a:p>
            <a:pPr marL="228600" indent="-228600">
              <a:buAutoNum type="arabicParenR"/>
            </a:pPr>
            <a:r>
              <a:rPr lang="lv-LV" dirty="0"/>
              <a:t>Nedaudz papētot citu antropologu rakstīto ātri vien secināju, ka nebūs tik vienkārši</a:t>
            </a:r>
          </a:p>
          <a:p>
            <a:pPr marL="228600" indent="-228600">
              <a:buAutoNum type="arabicParenR"/>
            </a:pPr>
            <a:r>
              <a:rPr lang="lv-LV" dirty="0"/>
              <a:t>Antropologi </a:t>
            </a:r>
            <a:r>
              <a:rPr lang="lv-LV" sz="1200" kern="1200" dirty="0">
                <a:solidFill>
                  <a:schemeClr val="tx1"/>
                </a:solidFill>
                <a:effectLst/>
                <a:latin typeface="+mn-lt"/>
                <a:ea typeface="+mn-ea"/>
                <a:cs typeface="+mn-cs"/>
              </a:rPr>
              <a:t>norāda uz sabiedrībām, kur cilvēki lieto salīdzinoši vairāk alkohola, bet ir mazāk vardarbīgi (Islande </a:t>
            </a:r>
            <a:r>
              <a:rPr lang="lv-LV" sz="1200" kern="1200" dirty="0" err="1">
                <a:solidFill>
                  <a:schemeClr val="tx1"/>
                </a:solidFill>
                <a:effectLst/>
                <a:latin typeface="+mn-lt"/>
                <a:ea typeface="+mn-ea"/>
                <a:cs typeface="+mn-cs"/>
              </a:rPr>
              <a:t>vs</a:t>
            </a:r>
            <a:r>
              <a:rPr lang="lv-LV" sz="1200" kern="1200" dirty="0">
                <a:solidFill>
                  <a:schemeClr val="tx1"/>
                </a:solidFill>
                <a:effectLst/>
                <a:latin typeface="+mn-lt"/>
                <a:ea typeface="+mn-ea"/>
                <a:cs typeface="+mn-cs"/>
              </a:rPr>
              <a:t> Austrālija),</a:t>
            </a:r>
          </a:p>
          <a:p>
            <a:pPr marL="228600" indent="-228600">
              <a:buAutoNum type="arabicParenR"/>
            </a:pPr>
            <a:r>
              <a:rPr lang="lv-LV" sz="1200" kern="1200" dirty="0">
                <a:solidFill>
                  <a:schemeClr val="tx1"/>
                </a:solidFill>
                <a:effectLst/>
                <a:latin typeface="+mn-lt"/>
                <a:ea typeface="+mn-ea"/>
                <a:cs typeface="+mn-cs"/>
              </a:rPr>
              <a:t>Pat uz sabiedrībām un gadījumiem, kad cilvēki skaidro, ka alkohols nomierina – Itālijas piemērs. Šī ideja par alkoholu, lai ‘’nomierinātu nervus’’ nemaz nav tik radikāla LV</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401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0" i="0" kern="1200" dirty="0">
                <a:solidFill>
                  <a:schemeClr val="tx1"/>
                </a:solidFill>
                <a:effectLst/>
                <a:latin typeface="+mn-lt"/>
                <a:ea typeface="+mn-ea"/>
                <a:cs typeface="+mn-cs"/>
              </a:rPr>
              <a:t>1) Pirmkārt a – atsevišķās pilsētas vietās faktiski notiek vairāk vardarbības; b – cilvēki iztēlojas atsevišķas vietas kā tādas, kur vairāk notiek. Šobrīd mazsvarīgi, cik šīs sakrīt</a:t>
            </a:r>
          </a:p>
          <a:p>
            <a:r>
              <a:rPr lang="lv-LV" sz="1200" b="0" i="0" kern="1200" dirty="0">
                <a:solidFill>
                  <a:schemeClr val="tx1"/>
                </a:solidFill>
                <a:effectLst/>
                <a:latin typeface="+mn-lt"/>
                <a:ea typeface="+mn-ea"/>
                <a:cs typeface="+mn-cs"/>
              </a:rPr>
              <a:t>2) Otrkārt – iztēlē lokalizējot kādu vietu kā vardarbīgu cilvēki visbiežāk skaidro kāpēc tā tāda ir. Tas ļauj labāk izprast pilsētu, kā no vardarbības izvairīties un sevi pasargāt</a:t>
            </a:r>
          </a:p>
          <a:p>
            <a:r>
              <a:rPr lang="lv-LV" sz="1200" kern="1200" dirty="0">
                <a:solidFill>
                  <a:schemeClr val="tx1"/>
                </a:solidFill>
                <a:effectLst/>
                <a:latin typeface="+mn-lt"/>
                <a:ea typeface="+mn-ea"/>
                <a:cs typeface="+mn-cs"/>
              </a:rPr>
              <a:t>3) </a:t>
            </a:r>
            <a:r>
              <a:rPr lang="lv-LV" sz="1200" kern="1200" dirty="0" err="1">
                <a:solidFill>
                  <a:schemeClr val="tx1"/>
                </a:solidFill>
                <a:effectLst/>
                <a:latin typeface="+mn-lt"/>
                <a:ea typeface="+mn-ea"/>
                <a:cs typeface="+mn-cs"/>
              </a:rPr>
              <a:t>Heterotipija</a:t>
            </a:r>
            <a:r>
              <a:rPr lang="lv-LV" sz="1200" kern="1200" dirty="0">
                <a:solidFill>
                  <a:schemeClr val="tx1"/>
                </a:solidFill>
                <a:effectLst/>
                <a:latin typeface="+mn-lt"/>
                <a:ea typeface="+mn-ea"/>
                <a:cs typeface="+mn-cs"/>
              </a:rPr>
              <a:t> – līdz galam neizstrādāts teorētisks modelis, kas var palīdzēt šo saprast drusku. bet manām  vajadzībām no tā šodien paņemu, ka</a:t>
            </a:r>
            <a:r>
              <a:rPr lang="lv-LV" sz="1200" b="0" i="0" kern="1200" dirty="0">
                <a:solidFill>
                  <a:schemeClr val="tx1"/>
                </a:solidFill>
                <a:effectLst/>
                <a:latin typeface="+mn-lt"/>
                <a:ea typeface="+mn-ea"/>
                <a:cs typeface="+mn-cs"/>
              </a:rPr>
              <a:t>-</a:t>
            </a:r>
          </a:p>
          <a:p>
            <a:endParaRPr lang="lv-LV" sz="1200" b="0" i="0" kern="1200" dirty="0">
              <a:solidFill>
                <a:schemeClr val="tx1"/>
              </a:solidFill>
              <a:effectLst/>
              <a:latin typeface="+mn-lt"/>
              <a:ea typeface="+mn-ea"/>
              <a:cs typeface="+mn-cs"/>
            </a:endParaRPr>
          </a:p>
          <a:p>
            <a:r>
              <a:rPr lang="lv-LV" sz="1200" b="0" i="0" kern="1200" dirty="0">
                <a:solidFill>
                  <a:schemeClr val="tx1"/>
                </a:solidFill>
                <a:effectLst/>
                <a:latin typeface="+mn-lt"/>
                <a:ea typeface="+mn-ea"/>
                <a:cs typeface="+mn-cs"/>
              </a:rPr>
              <a:t>Kādi būtu turpmākie soļi, ja mēs iztēlotos sabiedrību un pilsētu kā vardarbīgu? Visdrīzāk būtu nepieciešams ieguldīt daudz pūļu, lai mainītu kultūrā izplatītos attiecību veidošanas modeļus un savus paradumus. Tas prasītu daudz varonības.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371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 </a:t>
            </a:r>
            <a:r>
              <a:rPr lang="lv-LV" dirty="0" err="1"/>
              <a:t>Heterotipija</a:t>
            </a:r>
            <a:r>
              <a:rPr lang="lv-LV" dirty="0"/>
              <a:t> ir vieta, kas pilda funkciju attiecībā pret citām vietām. Piemēram, kapsēta ir vieta, kur kā sabiedrība ‘’tiekam galā’’ ar nāvi.</a:t>
            </a:r>
          </a:p>
          <a:p>
            <a:r>
              <a:rPr lang="lv-LV" dirty="0"/>
              <a:t>2) Līdzīgi rosinu palūkoties uz atsevišķām vietām, kā tādām, kur ‘’tikt galā’’ ar vardarbību</a:t>
            </a:r>
          </a:p>
          <a:p>
            <a:r>
              <a:rPr lang="lv-LV" dirty="0"/>
              <a:t>3) Piemēram, ja mūsu pilsētā daudzi domās, ka zaļumballēs parasti notiek kautiņi, viņi dodoties uz zaļumballi saredzēs iespēju ar kādu kauties, vai tikt piekautam</a:t>
            </a:r>
          </a:p>
          <a:p>
            <a:r>
              <a:rPr lang="lv-LV" dirty="0"/>
              <a:t>4) Otra pazīme, ko aizņemos –</a:t>
            </a:r>
            <a:r>
              <a:rPr lang="lv-LV" dirty="0" err="1"/>
              <a:t>heterotopijas</a:t>
            </a:r>
            <a:r>
              <a:rPr lang="lv-LV" dirty="0"/>
              <a:t> var slēpt krīzi, problemātisko. Piemēram, tas, ka aizvien </a:t>
            </a:r>
            <a:r>
              <a:rPr lang="lv-LV" dirty="0" err="1"/>
              <a:t>insitucionalizējam</a:t>
            </a:r>
            <a:r>
              <a:rPr lang="lv-LV" dirty="0"/>
              <a:t> cilvēkus ar psihiskiem traucējumiem vai invaliditāti ļauj iztēloties, ka viņu ir salīdzinoši maz, nepielāgot infrastruktūru, neveikt virkni </a:t>
            </a:r>
            <a:r>
              <a:rPr lang="lv-LV" dirty="0" err="1"/>
              <a:t>resursietilpīgu</a:t>
            </a:r>
            <a:r>
              <a:rPr lang="lv-LV" dirty="0"/>
              <a:t> darbību, lai padarītu sabiedrību iekļaujošāku – vardarbības gadījumā – ka tā ir ikdienas daļa</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5) Šo vietu efekts –</a:t>
            </a:r>
            <a:r>
              <a:rPr lang="lv-LV" sz="1200" b="0" i="0" kern="1200" dirty="0">
                <a:solidFill>
                  <a:schemeClr val="tx1"/>
                </a:solidFill>
                <a:effectLst/>
                <a:latin typeface="+mn-lt"/>
                <a:ea typeface="+mn-ea"/>
                <a:cs typeface="+mn-cs"/>
              </a:rPr>
              <a:t>šīs vardarbības vietas jeb vardarbības </a:t>
            </a:r>
            <a:r>
              <a:rPr lang="lv-LV" sz="1200" b="0" i="0" kern="1200" dirty="0" err="1">
                <a:solidFill>
                  <a:schemeClr val="tx1"/>
                </a:solidFill>
                <a:effectLst/>
                <a:latin typeface="+mn-lt"/>
                <a:ea typeface="+mn-ea"/>
                <a:cs typeface="+mn-cs"/>
              </a:rPr>
              <a:t>heterotopijas</a:t>
            </a:r>
            <a:r>
              <a:rPr lang="lv-LV" sz="1200" b="0" i="0" kern="1200" dirty="0">
                <a:solidFill>
                  <a:schemeClr val="tx1"/>
                </a:solidFill>
                <a:effectLst/>
                <a:latin typeface="+mn-lt"/>
                <a:ea typeface="+mn-ea"/>
                <a:cs typeface="+mn-cs"/>
              </a:rPr>
              <a:t> ļauj uzturēt izpratni par mums un pilsētu kā kopumā nevardarbīgu,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83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 Līdzīgi kā ar vietām un laikiem, vardarbība tiek iztēlota saistībā ar sociāliem fenomeniem.</a:t>
            </a:r>
          </a:p>
          <a:p>
            <a:r>
              <a:rPr lang="lv-LV" dirty="0"/>
              <a:t>2) jau minēju piemēru par alkohola lietošanu. Vardarbība tiek sociāli iztēlota, un piemēram, alkohola lietošanas gadījumos var šķist pieņemamāka. </a:t>
            </a:r>
          </a:p>
          <a:p>
            <a:r>
              <a:rPr lang="lv-LV" dirty="0"/>
              <a:t>3) nevis vardarbība ir morāli labi, vai likumīgi, bet </a:t>
            </a:r>
            <a:r>
              <a:rPr lang="lv-LV" dirty="0" err="1"/>
              <a:t>alko</a:t>
            </a:r>
            <a:r>
              <a:rPr lang="lv-LV" dirty="0"/>
              <a:t> lietošanas ir drīzāk piemērots brīdis.</a:t>
            </a:r>
          </a:p>
          <a:p>
            <a:endParaRPr lang="lv-LV" dirty="0"/>
          </a:p>
          <a:p>
            <a:endParaRPr lang="lv-LV" dirty="0"/>
          </a:p>
          <a:p>
            <a:endParaRPr lang="lv-LV" dirty="0"/>
          </a:p>
          <a:p>
            <a:r>
              <a:rPr lang="lv-LV" dirty="0"/>
              <a:t>Ko no šī visa var secināt?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Secinājums 1a: Cilvēki konkrētas vietas un laikus asociē ar vardarbību. Tas nav tik pašsaprotams secinājums, kā sākotnēji var likties. Tātad tā nav mums visapkārt. Domājot par vardarbību šādi to sanāk nobīdīt malā, izslēgt no ikdienas pasaules redzējuma. Tas ir kas ārkārtējs, specifisks, raksturīgs konkrētām vietām, laikiem, apstākļiem.</a:t>
            </a:r>
          </a:p>
          <a:p>
            <a:r>
              <a:rPr lang="lv-LV" dirty="0"/>
              <a:t>Secinājums 1b: Tā rezultātā. Cilvēki bieži izvēlas neiet uz vietām, kur viņiem šķiet bīstami (jo neredz). Tādejādi iztēle manifestējas – šķiet bīstami, jo nav cilvēku -&gt; nav cilvēku -&gt; ir bīstami (gan apzināti neiet caur parku, gan </a:t>
            </a:r>
            <a:r>
              <a:rPr lang="lv-LV" dirty="0" err="1"/>
              <a:t>afektīvi</a:t>
            </a:r>
            <a:r>
              <a:rPr lang="lv-LV" dirty="0"/>
              <a:t> veicot ikdienas gaitas).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554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b="1" kern="1200" dirty="0">
                <a:solidFill>
                  <a:schemeClr val="tx1"/>
                </a:solidFill>
                <a:effectLst/>
                <a:latin typeface="+mn-lt"/>
                <a:ea typeface="+mn-ea"/>
                <a:cs typeface="+mn-cs"/>
              </a:rPr>
              <a:t>Sociāli novietojam. </a:t>
            </a:r>
            <a:r>
              <a:rPr lang="lv-LV" sz="1200" kern="1200" dirty="0">
                <a:solidFill>
                  <a:schemeClr val="tx1"/>
                </a:solidFill>
                <a:effectLst/>
                <a:latin typeface="+mn-lt"/>
                <a:ea typeface="+mn-ea"/>
                <a:cs typeface="+mn-cs"/>
              </a:rPr>
              <a:t>Lai mēs iztēlotos, ka varam vardarbību sabiedrībā </a:t>
            </a:r>
            <a:r>
              <a:rPr lang="lv-LV" sz="1200" kern="1200" dirty="0" err="1">
                <a:solidFill>
                  <a:schemeClr val="tx1"/>
                </a:solidFill>
                <a:effectLst/>
                <a:latin typeface="+mn-lt"/>
                <a:ea typeface="+mn-ea"/>
                <a:cs typeface="+mn-cs"/>
              </a:rPr>
              <a:t>menedžēt</a:t>
            </a:r>
            <a:r>
              <a:rPr lang="lv-LV" sz="1200" kern="1200" dirty="0">
                <a:solidFill>
                  <a:schemeClr val="tx1"/>
                </a:solidFill>
                <a:effectLst/>
                <a:latin typeface="+mn-lt"/>
                <a:ea typeface="+mn-ea"/>
                <a:cs typeface="+mn-cs"/>
              </a:rPr>
              <a:t>, līdzīgi kā ar telpisko iztēli, mums to ir nepieciešams kaut kur sociāli ‘’novietot’’. </a:t>
            </a:r>
            <a:endParaRPr lang="lv-LV" sz="1200" b="1"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b="1" kern="1200" dirty="0">
                <a:solidFill>
                  <a:schemeClr val="tx1"/>
                </a:solidFill>
                <a:effectLst/>
                <a:latin typeface="+mn-lt"/>
                <a:ea typeface="+mn-ea"/>
                <a:cs typeface="+mn-cs"/>
              </a:rPr>
              <a:t>Viena pagale nedeg. </a:t>
            </a:r>
            <a:r>
              <a:rPr lang="lv-LV" sz="1200" b="0" kern="1200" dirty="0">
                <a:solidFill>
                  <a:schemeClr val="tx1"/>
                </a:solidFill>
                <a:effectLst/>
                <a:latin typeface="+mn-lt"/>
                <a:ea typeface="+mn-ea"/>
                <a:cs typeface="+mn-cs"/>
              </a:rPr>
              <a:t>Iztēle par izvairīšanos no vardarbības tika saistīta ar morālām kategorijām un izplatītiem sentimentiem, kā upura vainošana.  </a:t>
            </a:r>
            <a:r>
              <a:rPr lang="lv-LV" dirty="0">
                <a:latin typeface="Open Sans" panose="020B0606030504020204" pitchFamily="34" charset="0"/>
                <a:ea typeface="Open Sans" panose="020B0606030504020204" pitchFamily="34" charset="0"/>
                <a:cs typeface="Open Sans" panose="020B0606030504020204" pitchFamily="34" charset="0"/>
              </a:rPr>
              <a:t>Ja iztēlojamies, ka no vardarbības kopumā ir iespējams izvairīties, ja tas nav izdevies, vai nu to neesam vēlējušies, neprotam, vai tiešām noticis kāds nelaimes gadījums</a:t>
            </a:r>
            <a:endParaRPr lang="lv-LV" sz="1200" b="0" kern="1200" dirty="0">
              <a:solidFill>
                <a:schemeClr val="tx1"/>
              </a:solidFill>
              <a:effectLst/>
              <a:latin typeface="+mn-lt"/>
              <a:ea typeface="+mn-ea"/>
              <a:cs typeface="+mn-cs"/>
            </a:endParaRPr>
          </a:p>
          <a:p>
            <a:r>
              <a:rPr lang="lv-LV" dirty="0">
                <a:latin typeface="Open Sans" panose="020B0606030504020204" pitchFamily="34" charset="0"/>
                <a:ea typeface="Open Sans" panose="020B0606030504020204" pitchFamily="34" charset="0"/>
                <a:cs typeface="Open Sans" panose="020B0606030504020204" pitchFamily="34" charset="0"/>
              </a:rPr>
              <a:t>3) </a:t>
            </a:r>
            <a:r>
              <a:rPr lang="lv-LV" b="1" dirty="0">
                <a:latin typeface="Open Sans" panose="020B0606030504020204" pitchFamily="34" charset="0"/>
                <a:ea typeface="Open Sans" panose="020B0606030504020204" pitchFamily="34" charset="0"/>
                <a:cs typeface="Open Sans" panose="020B0606030504020204" pitchFamily="34" charset="0"/>
              </a:rPr>
              <a:t>Šokē. </a:t>
            </a:r>
            <a:r>
              <a:rPr lang="lv-LV" sz="1200" kern="1200" dirty="0">
                <a:solidFill>
                  <a:schemeClr val="tx1"/>
                </a:solidFill>
                <a:effectLst/>
                <a:latin typeface="+mn-lt"/>
                <a:ea typeface="+mn-ea"/>
                <a:cs typeface="+mn-cs"/>
              </a:rPr>
              <a:t>intervijās, tika runāts par vardarbību ģimenē tika lietoti tādi apzīmējumi kā </a:t>
            </a:r>
            <a:r>
              <a:rPr lang="lv-LV" sz="1200" u="sng" kern="1200" dirty="0">
                <a:solidFill>
                  <a:schemeClr val="tx1"/>
                </a:solidFill>
                <a:effectLst/>
                <a:latin typeface="+mn-lt"/>
                <a:ea typeface="+mn-ea"/>
                <a:cs typeface="+mn-cs"/>
              </a:rPr>
              <a:t>‘’</a:t>
            </a:r>
            <a:r>
              <a:rPr lang="lv-LV" sz="1200" u="sng" kern="1200" dirty="0" err="1">
                <a:solidFill>
                  <a:schemeClr val="tx1"/>
                </a:solidFill>
                <a:effectLst/>
                <a:latin typeface="+mn-lt"/>
                <a:ea typeface="+mn-ea"/>
                <a:cs typeface="+mn-cs"/>
              </a:rPr>
              <a:t>itkā</a:t>
            </a:r>
            <a:r>
              <a:rPr lang="lv-LV" sz="1200" u="sng" kern="1200" dirty="0">
                <a:solidFill>
                  <a:schemeClr val="tx1"/>
                </a:solidFill>
                <a:effectLst/>
                <a:latin typeface="+mn-lt"/>
                <a:ea typeface="+mn-ea"/>
                <a:cs typeface="+mn-cs"/>
              </a:rPr>
              <a:t> normāla sieviete’, ‘’un tā bija turīga ģimene</a:t>
            </a:r>
            <a:r>
              <a:rPr lang="lv-LV" sz="1200" kern="1200" dirty="0">
                <a:solidFill>
                  <a:schemeClr val="tx1"/>
                </a:solidFill>
                <a:effectLst/>
                <a:latin typeface="+mn-lt"/>
                <a:ea typeface="+mn-ea"/>
                <a:cs typeface="+mn-cs"/>
              </a:rPr>
              <a:t>’’, norādot, ka iztēlē par vardarbību tā parasti nav saistīta ar ‘’pareizo’’ sabiedrības daļu.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4) </a:t>
            </a:r>
            <a:r>
              <a:rPr lang="lv-LV" sz="1200" b="1" kern="1200" dirty="0">
                <a:solidFill>
                  <a:schemeClr val="tx1"/>
                </a:solidFill>
                <a:effectLst/>
                <a:latin typeface="+mn-lt"/>
                <a:ea typeface="+mn-ea"/>
                <a:cs typeface="+mn-cs"/>
              </a:rPr>
              <a:t>Morāle.</a:t>
            </a:r>
            <a:r>
              <a:rPr lang="lv-LV" sz="1200" kern="1200" dirty="0">
                <a:solidFill>
                  <a:schemeClr val="tx1"/>
                </a:solidFill>
                <a:effectLst/>
                <a:latin typeface="+mn-lt"/>
                <a:ea typeface="+mn-ea"/>
                <a:cs typeface="+mn-cs"/>
              </a:rPr>
              <a:t> </a:t>
            </a:r>
            <a:r>
              <a:rPr lang="lv-LV" sz="1200" u="sng" kern="1200" dirty="0">
                <a:solidFill>
                  <a:schemeClr val="tx1"/>
                </a:solidFill>
                <a:effectLst/>
                <a:latin typeface="+mn-lt"/>
                <a:ea typeface="+mn-ea"/>
                <a:cs typeface="+mn-cs"/>
              </a:rPr>
              <a:t>Ideja, ka vardarbība nav koncentrēta tikai daļā sabiedrības ir biedējoša</a:t>
            </a:r>
            <a:r>
              <a:rPr lang="lv-LV" sz="1200" kern="1200" dirty="0">
                <a:solidFill>
                  <a:schemeClr val="tx1"/>
                </a:solidFill>
                <a:effectLst/>
                <a:latin typeface="+mn-lt"/>
                <a:ea typeface="+mn-ea"/>
                <a:cs typeface="+mn-cs"/>
              </a:rPr>
              <a:t>. Tas signalizē ka mēs (ja </a:t>
            </a:r>
            <a:r>
              <a:rPr lang="lv-LV" sz="1200" kern="1200" dirty="0" err="1">
                <a:solidFill>
                  <a:schemeClr val="tx1"/>
                </a:solidFill>
                <a:effectLst/>
                <a:latin typeface="+mn-lt"/>
                <a:ea typeface="+mn-ea"/>
                <a:cs typeface="+mn-cs"/>
              </a:rPr>
              <a:t>pieskaitam</a:t>
            </a:r>
            <a:r>
              <a:rPr lang="lv-LV" sz="1200" kern="1200" dirty="0">
                <a:solidFill>
                  <a:schemeClr val="tx1"/>
                </a:solidFill>
                <a:effectLst/>
                <a:latin typeface="+mn-lt"/>
                <a:ea typeface="+mn-ea"/>
                <a:cs typeface="+mn-cs"/>
              </a:rPr>
              <a:t> sevi normālajiem) varam ar to saskarties,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u="sng" kern="1200" dirty="0">
                <a:solidFill>
                  <a:schemeClr val="tx1"/>
                </a:solidFill>
                <a:effectLst/>
                <a:latin typeface="+mn-lt"/>
                <a:ea typeface="+mn-ea"/>
                <a:cs typeface="+mn-cs"/>
              </a:rPr>
              <a:t>ka mūsu iztēle nav precīza</a:t>
            </a:r>
            <a:r>
              <a:rPr lang="lv-LV" sz="1200" kern="1200" dirty="0">
                <a:solidFill>
                  <a:schemeClr val="tx1"/>
                </a:solidFill>
                <a:effectLst/>
                <a:latin typeface="+mn-lt"/>
                <a:ea typeface="+mn-ea"/>
                <a:cs typeface="+mn-cs"/>
              </a:rPr>
              <a:t>, un morālās kategorijas, ko esam lietojuši, izvairīšanās no praksēm, kas iztēlotas kā vardarbības veicinātājas mūs nepasargās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Ja ‘’nedzersim’’ nebūsim ‘’pārāk aizņemti ar darbu’’</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760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1) Vardarbība bija pieņemamāka, mazāk nosodāma, vai nenosodāma gadījumos, ja abi iesaistītie bija, piemēram, vīrieši.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2) Jaunu vīriešu vidū vardarbība mēdz kalpot kā izklaide, var būt pieņemama, ja ir jautra</a:t>
            </a:r>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677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lv-LV" sz="1200" kern="1200" dirty="0">
                <a:solidFill>
                  <a:schemeClr val="tx1"/>
                </a:solidFill>
                <a:effectLst/>
                <a:latin typeface="+mn-lt"/>
                <a:ea typeface="+mn-ea"/>
                <a:cs typeface="+mn-cs"/>
              </a:rPr>
              <a:t>Intervijās dzirdams, ka vardarbības konstatēšana ir kā šķērslis ikdienas dzīvei. </a:t>
            </a:r>
          </a:p>
          <a:p>
            <a:pPr marL="228600" lvl="0" indent="-228600">
              <a:buAutoNum type="arabicParenR"/>
            </a:pPr>
            <a:r>
              <a:rPr lang="lv-LV" sz="1200" kern="1200" dirty="0">
                <a:solidFill>
                  <a:schemeClr val="tx1"/>
                </a:solidFill>
                <a:effectLst/>
                <a:latin typeface="+mn-lt"/>
                <a:ea typeface="+mn-ea"/>
                <a:cs typeface="+mn-cs"/>
              </a:rPr>
              <a:t>Brīdī, kad kāds piesauc vardarbību, viņš </a:t>
            </a:r>
            <a:r>
              <a:rPr lang="lv-LV" sz="1200" kern="1200" dirty="0" err="1">
                <a:solidFill>
                  <a:schemeClr val="tx1"/>
                </a:solidFill>
                <a:effectLst/>
                <a:latin typeface="+mn-lt"/>
                <a:ea typeface="+mn-ea"/>
                <a:cs typeface="+mn-cs"/>
              </a:rPr>
              <a:t>viņš</a:t>
            </a:r>
            <a:r>
              <a:rPr lang="lv-LV" sz="1200" kern="1200" dirty="0">
                <a:solidFill>
                  <a:schemeClr val="tx1"/>
                </a:solidFill>
                <a:effectLst/>
                <a:latin typeface="+mn-lt"/>
                <a:ea typeface="+mn-ea"/>
                <a:cs typeface="+mn-cs"/>
              </a:rPr>
              <a:t> prasa apstāties un izvērtēt, varbūt iesaistīt kādu augstāku varu, iestādi</a:t>
            </a:r>
            <a:endParaRPr lang="en-GB" sz="1200" kern="1200" dirty="0">
              <a:solidFill>
                <a:schemeClr val="tx1"/>
              </a:solidFill>
              <a:effectLst/>
              <a:latin typeface="+mn-lt"/>
              <a:ea typeface="+mn-ea"/>
              <a:cs typeface="+mn-cs"/>
            </a:endParaRPr>
          </a:p>
          <a:p>
            <a:pPr lvl="0"/>
            <a:r>
              <a:rPr lang="lv-LV" sz="1200" kern="1200" dirty="0">
                <a:solidFill>
                  <a:schemeClr val="tx1"/>
                </a:solidFill>
                <a:effectLst/>
                <a:latin typeface="+mn-lt"/>
                <a:ea typeface="+mn-ea"/>
                <a:cs typeface="+mn-cs"/>
              </a:rPr>
              <a:t>2) vardarbības izvērtēšana ne tikai prasa pūles un laiku, un ‘’uzliek kādam zīmogu’’, ka viņš vai viņa ir vardarbīgs, slikts.</a:t>
            </a:r>
          </a:p>
          <a:p>
            <a:pPr lvl="0"/>
            <a:r>
              <a:rPr lang="lv-LV" sz="1200" kern="1200" dirty="0">
                <a:solidFill>
                  <a:schemeClr val="tx1"/>
                </a:solidFill>
                <a:effectLst/>
                <a:latin typeface="+mn-lt"/>
                <a:ea typeface="+mn-ea"/>
                <a:cs typeface="+mn-cs"/>
              </a:rPr>
              <a:t>3) Tas iet kopā ar ideju, ka ir tie, kas veic vardarbību, un ‘’normālie’’</a:t>
            </a:r>
            <a:endParaRPr lang="en-GB" sz="1200" kern="1200" dirty="0">
              <a:solidFill>
                <a:schemeClr val="tx1"/>
              </a:solidFill>
              <a:effectLst/>
              <a:latin typeface="+mn-lt"/>
              <a:ea typeface="+mn-ea"/>
              <a:cs typeface="+mn-cs"/>
            </a:endParaRPr>
          </a:p>
          <a:p>
            <a:endParaRPr lang="lv-LV" sz="1200" b="0" i="0" kern="1200" dirty="0">
              <a:solidFill>
                <a:schemeClr val="tx1"/>
              </a:solidFill>
              <a:effectLst/>
              <a:latin typeface="+mn-lt"/>
              <a:ea typeface="+mn-ea"/>
              <a:cs typeface="+mn-cs"/>
            </a:endParaRPr>
          </a:p>
          <a:p>
            <a:endParaRPr lang="lv-LV"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13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Jaunieši biežāk kā citas vecuma grupas norāda uz pēdējā gadā piedzīvotu vardarbību (skat. 9. attēlu). Tas varētu liecināt gan par reālu notikumu, gan augstāku spēju vardarbīgas attiecības identificēt un, iespējams, citām attiecību normām. Neskatoties, uz to, ka aptauja izsaka tikai respondentu viedokli, tomēr augstāks pozitīvu atbilžu īpatsvars liecina par to, ka jaunieši, salīdzinot ar citām grupām, tagadnē biežāk piedzīvo vardarbību. Dzīves laikā vardarbību biežāk piedzīvojusi vidējā paaudze.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No emocionālās vardarbības pēdējā gada laikā cietuši 15% 18-24 gadu vecu respondentu, bet 64-75 gadu vecuma grupā - 2% (skat 9. attēlu). Šīs vardarbības formas augstāka īpatsvara dēļ iespējams to analizēt sīkāk. Emocionāla vardarbība retāk atzīta laukos dzīvojošu respondentu vidū – 3,3% gadījumu, kamēr Rīgā īpatsvars ir 8,8%, bet citās pilsētās – 10,1%. Retāk emocionāla </a:t>
            </a:r>
            <a:r>
              <a:rPr lang="lv-LV" sz="1200" kern="1200" dirty="0" err="1">
                <a:solidFill>
                  <a:schemeClr val="tx1"/>
                </a:solidFill>
                <a:effectLst/>
                <a:latin typeface="+mn-lt"/>
                <a:ea typeface="+mn-ea"/>
                <a:cs typeface="+mn-cs"/>
              </a:rPr>
              <a:t>varadarbība</a:t>
            </a:r>
            <a:r>
              <a:rPr lang="lv-LV" sz="1200" kern="1200" dirty="0">
                <a:solidFill>
                  <a:schemeClr val="tx1"/>
                </a:solidFill>
                <a:effectLst/>
                <a:latin typeface="+mn-lt"/>
                <a:ea typeface="+mn-ea"/>
                <a:cs typeface="+mn-cs"/>
              </a:rPr>
              <a:t> pēdējā gada laikā atzīta Latgalē (4,5%), Zemgalē (4%) un Vidzemē (5%), bet biežāk Kurzemē (10%).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No fiziskas vardarbības pēdējā gada laikā cietuši 5% jauniešu 18-24 gadu vecumā (skat. 9. attēlu). Ar katru vecuma grupu šādu respondentu īpatsvars samazinās, 64 – 75 gadu vecuma grupā sasniedzot 0,6%. No ekonomiskas vardarbības biežāk cietuši skolēni un studenti (5%),  kā arī personas ar ienākumiem zem 250 eiro uz vienu mājsaimniecības locekli (4%). 3% 18-24 gadu vecu jauniešu pēdējā gada laikā vardarbību piedzīvojuši izglītības iestādē, savukārt - 4% darbavietā, kas ir biežāk kā citām vecuma grupām. Citu vecuma grupu respondenti no vardarbības darbavietā cietuši retāk, 25-34 gadu vecuma grupā tas ir 2,5%, īpatsvaram samazinoties katrā nākamajā darbaspējīgo vecuma grupā.</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981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lv-LV" dirty="0"/>
              <a:t>Atlikušajās minūtēs labprāt padalītos ar 2 stāstiem, kuros manuprāt sastopama varonība, ja tos definējam kā</a:t>
            </a:r>
          </a:p>
          <a:p>
            <a:pPr marL="228600" indent="-228600">
              <a:buAutoNum type="arabicParenR"/>
            </a:pPr>
            <a:r>
              <a:rPr lang="lv-LV" dirty="0"/>
              <a:t>’sevis pakļaušana potenciālam kaitējumam augstāka mērķa dēļ</a:t>
            </a:r>
          </a:p>
          <a:p>
            <a:pPr marL="228600" indent="-228600">
              <a:buAutoNum type="arabicParenR"/>
            </a:pPr>
            <a:r>
              <a:rPr lang="lv-LV" dirty="0"/>
              <a:t>Šie piemēri manuprāt atklāj vēl kādu vardarbības šķautni – kolektīvā iztēle par vietējām normām konfliktē ar likumā nostiprināto vardarbības izpratni</a:t>
            </a:r>
          </a:p>
          <a:p>
            <a:pPr marL="228600" indent="-228600">
              <a:buAutoNum type="arabicParenR"/>
            </a:pPr>
            <a:endParaRPr lang="lv-LV" dirty="0"/>
          </a:p>
          <a:p>
            <a:r>
              <a:rPr lang="lv-LV" sz="1200" kern="1200" dirty="0">
                <a:solidFill>
                  <a:schemeClr val="tx1"/>
                </a:solidFill>
                <a:effectLst/>
                <a:latin typeface="+mn-lt"/>
                <a:ea typeface="+mn-ea"/>
                <a:cs typeface="+mn-cs"/>
              </a:rPr>
              <a:t>Tuvojoties noslēgumam vēlos padalīties ar 2 stāstiem, kas parāda varonību gan kā</a:t>
            </a:r>
            <a:endParaRPr lang="en-GB" sz="1200" kern="1200" dirty="0">
              <a:solidFill>
                <a:schemeClr val="tx1"/>
              </a:solidFill>
              <a:effectLst/>
              <a:latin typeface="+mn-lt"/>
              <a:ea typeface="+mn-ea"/>
              <a:cs typeface="+mn-cs"/>
            </a:endParaRPr>
          </a:p>
          <a:p>
            <a:pPr lvl="0"/>
            <a:r>
              <a:rPr lang="lv-LV" sz="1200" kern="1200" dirty="0">
                <a:solidFill>
                  <a:schemeClr val="tx1"/>
                </a:solidFill>
                <a:effectLst/>
                <a:latin typeface="+mn-lt"/>
                <a:ea typeface="+mn-ea"/>
                <a:cs typeface="+mn-cs"/>
              </a:rPr>
              <a:t>Iestāšanos pret kopienu, sociālo/kolektīvo iztēli un vietējām normām;</a:t>
            </a:r>
            <a:endParaRPr lang="en-GB" sz="1200" kern="1200" dirty="0">
              <a:solidFill>
                <a:schemeClr val="tx1"/>
              </a:solidFill>
              <a:effectLst/>
              <a:latin typeface="+mn-lt"/>
              <a:ea typeface="+mn-ea"/>
              <a:cs typeface="+mn-cs"/>
            </a:endParaRPr>
          </a:p>
          <a:p>
            <a:pPr lvl="0"/>
            <a:r>
              <a:rPr lang="lv-LV" sz="1200" kern="1200" dirty="0">
                <a:solidFill>
                  <a:schemeClr val="tx1"/>
                </a:solidFill>
                <a:effectLst/>
                <a:latin typeface="+mn-lt"/>
                <a:ea typeface="+mn-ea"/>
                <a:cs typeface="+mn-cs"/>
              </a:rPr>
              <a:t>Gan iestāšanos pret oficiālo, pareizo, likumu</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Šeit varonību definēju gana vienkārši kā  ’sevis pakļaušanu potenciālam kaitējumam augstāka mērķa dēļ</a:t>
            </a:r>
            <a:endParaRPr lang="en-GB" sz="1200" kern="1200" dirty="0">
              <a:solidFill>
                <a:schemeClr val="tx1"/>
              </a:solidFill>
              <a:effectLst/>
              <a:latin typeface="+mn-lt"/>
              <a:ea typeface="+mn-ea"/>
              <a:cs typeface="+mn-cs"/>
            </a:endParaRPr>
          </a:p>
          <a:p>
            <a:pPr marL="0" indent="0">
              <a:buNone/>
            </a:pPr>
            <a:endParaRPr lang="lv-LV" dirty="0"/>
          </a:p>
          <a:p>
            <a:pPr marL="228600" indent="-228600">
              <a:buAutoNum type="arabicParenR"/>
            </a:pPr>
            <a:endParaRPr lang="lv-LV" dirty="0"/>
          </a:p>
          <a:p>
            <a:pPr marL="228600" indent="-228600">
              <a:buAutoNum type="arabicParenR"/>
            </a:pPr>
            <a:endParaRPr lang="lv-LV" dirty="0"/>
          </a:p>
          <a:p>
            <a:pPr marL="228600" indent="-228600">
              <a:buAutoNum type="arabicParenR"/>
            </a:pPr>
            <a:endParaRPr lang="lv-LV" dirty="0"/>
          </a:p>
          <a:p>
            <a:pPr marL="228600" indent="-228600">
              <a:buAutoNum type="arabicParenR"/>
            </a:pPr>
            <a:endParaRPr lang="lv-LV" dirty="0"/>
          </a:p>
          <a:p>
            <a:endParaRPr lang="lv-LV" dirty="0"/>
          </a:p>
          <a:p>
            <a:r>
              <a:rPr lang="lv-LV" dirty="0"/>
              <a:t>Te vajadzēs definīciju ‘’sevis pakļaušana potenciālam kaitējumam augstāka mērķa dēļ</a:t>
            </a:r>
          </a:p>
          <a:p>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afektīvi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centieni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pēc</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efektīva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risinājuma</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automātiski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pretnostata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ikdienas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praksi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kā</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neefektīvu</a:t>
            </a: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Varonība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aplaupīšanā</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apelsīni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gundara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mammma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nazi</a:t>
            </a:r>
            <a:r>
              <a:rPr lang="lv-LV" sz="1200" kern="1200" dirty="0">
                <a:solidFill>
                  <a:schemeClr val="tx1"/>
                </a:solidFill>
                <a:effectLst/>
                <a:latin typeface="+mn-lt"/>
                <a:ea typeface="+mn-ea"/>
                <a:cs typeface="+mn-cs"/>
              </a:rPr>
              <a:t> – šāda </a:t>
            </a:r>
            <a:r>
              <a:rPr lang="lv-LV" sz="1200" kern="1200" dirty="0" err="1">
                <a:solidFill>
                  <a:schemeClr val="tx1"/>
                </a:solidFill>
                <a:effectLst/>
                <a:latin typeface="+mn-lt"/>
                <a:ea typeface="+mn-ea"/>
                <a:cs typeface="+mn-cs"/>
              </a:rPr>
              <a:t>naratīva</a:t>
            </a:r>
            <a:r>
              <a:rPr lang="lv-LV" sz="1200" kern="1200" dirty="0">
                <a:solidFill>
                  <a:schemeClr val="tx1"/>
                </a:solidFill>
                <a:effectLst/>
                <a:latin typeface="+mn-lt"/>
                <a:ea typeface="+mn-ea"/>
                <a:cs typeface="+mn-cs"/>
              </a:rPr>
              <a:t>/iztēles salaušana </a:t>
            </a:r>
            <a:endParaRPr lang="en-GB" sz="1200" kern="1200" dirty="0">
              <a:solidFill>
                <a:schemeClr val="tx1"/>
              </a:solidFill>
              <a:effectLst/>
              <a:latin typeface="+mn-lt"/>
              <a:ea typeface="+mn-ea"/>
              <a:cs typeface="+mn-cs"/>
            </a:endParaRPr>
          </a:p>
          <a:p>
            <a:endParaRPr lang="lv-LV" dirty="0"/>
          </a:p>
          <a:p>
            <a:r>
              <a:rPr lang="lv-LV" dirty="0"/>
              <a:t>Kopiena (kolektīvā iztēle, vietējās normas) pret likumu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855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No </a:t>
            </a:r>
            <a:r>
              <a:rPr lang="lv-LV" dirty="0" err="1"/>
              <a:t>katrīnas</a:t>
            </a:r>
            <a:r>
              <a:rPr lang="lv-LV" dirty="0"/>
              <a:t> stāsta redzams, ka - </a:t>
            </a:r>
          </a:p>
          <a:p>
            <a:r>
              <a:rPr lang="lv-LV" sz="1200" kern="1200" dirty="0">
                <a:solidFill>
                  <a:schemeClr val="tx1"/>
                </a:solidFill>
                <a:effectLst/>
                <a:latin typeface="+mn-lt"/>
                <a:ea typeface="+mn-ea"/>
                <a:cs typeface="+mn-cs"/>
              </a:rPr>
              <a:t>1) Iešana pret likumiem ir efektīvāka, bet riskantāka -</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2) Varonība šajā gadījumā - pieņemt mazāku vardarbību - izlamāt klientu, izskatīties neprofesionāli kolēģu acīs un būt ‘’pret likumu’’</a:t>
            </a:r>
            <a:endParaRPr lang="en-GB" sz="1200" kern="1200" dirty="0">
              <a:solidFill>
                <a:schemeClr val="tx1"/>
              </a:solidFill>
              <a:effectLst/>
              <a:latin typeface="+mn-lt"/>
              <a:ea typeface="+mn-ea"/>
              <a:cs typeface="+mn-cs"/>
            </a:endParaRPr>
          </a:p>
          <a:p>
            <a:endParaRPr lang="lv-LV" dirty="0"/>
          </a:p>
          <a:p>
            <a:endParaRPr lang="lv-LV" dirty="0"/>
          </a:p>
          <a:p>
            <a:endParaRPr lang="lv-LV" dirty="0"/>
          </a:p>
          <a:p>
            <a:endParaRPr lang="lv-LV" dirty="0"/>
          </a:p>
          <a:p>
            <a:endParaRPr lang="lv-LV" dirty="0"/>
          </a:p>
          <a:p>
            <a:endParaRPr lang="lv-LV" dirty="0"/>
          </a:p>
          <a:p>
            <a:endParaRPr lang="lv-LV" dirty="0"/>
          </a:p>
          <a:p>
            <a:r>
              <a:rPr lang="lv-LV" dirty="0"/>
              <a:t>Neoficiāls </a:t>
            </a:r>
            <a:r>
              <a:rPr lang="lv-LV" dirty="0" err="1"/>
              <a:t>vs</a:t>
            </a:r>
            <a:r>
              <a:rPr lang="lv-LV" dirty="0"/>
              <a:t> </a:t>
            </a:r>
            <a:r>
              <a:rPr lang="lv-LV" dirty="0" err="1"/>
              <a:t>oficiālis</a:t>
            </a:r>
            <a:r>
              <a:rPr lang="lv-LV" dirty="0"/>
              <a:t> – iestāšanās pret oficiālo, likumiem ir varonība, efektīvs</a:t>
            </a:r>
          </a:p>
          <a:p>
            <a:endParaRPr lang="lv-LV"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ko </a:t>
            </a:r>
            <a:r>
              <a:rPr lang="en-GB" sz="1200" kern="1200" dirty="0" err="1">
                <a:solidFill>
                  <a:schemeClr val="tx1"/>
                </a:solidFill>
                <a:effectLst/>
                <a:latin typeface="+mn-lt"/>
                <a:ea typeface="+mn-ea"/>
                <a:cs typeface="+mn-cs"/>
              </a:rPr>
              <a:t>jūs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saviem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likumiem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lienat</a:t>
            </a:r>
            <a:r>
              <a:rPr lang="en-GB" sz="1200" kern="1200" dirty="0">
                <a:solidFill>
                  <a:schemeClr val="tx1"/>
                </a:solidFill>
                <a:effectLst/>
                <a:latin typeface="+mn-lt"/>
                <a:ea typeface="+mn-ea"/>
                <a:cs typeface="+mn-cs"/>
              </a:rPr>
              <a:t> man </a:t>
            </a:r>
            <a:r>
              <a:rPr lang="en-GB" sz="1200" kern="1200" dirty="0" err="1">
                <a:solidFill>
                  <a:schemeClr val="tx1"/>
                </a:solidFill>
                <a:effectLst/>
                <a:latin typeface="+mn-lt"/>
                <a:ea typeface="+mn-ea"/>
                <a:cs typeface="+mn-cs"/>
              </a:rPr>
              <a:t>visu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laiku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virsū</a:t>
            </a:r>
            <a:r>
              <a:rPr lang="en-GB" sz="1200" kern="1200" dirty="0">
                <a:solidFill>
                  <a:schemeClr val="tx1"/>
                </a:solidFill>
                <a:effectLst/>
                <a:latin typeface="+mn-lt"/>
                <a:ea typeface="+mn-ea"/>
                <a:cs typeface="+mn-cs"/>
              </a:rPr>
              <a:t>. Bet </a:t>
            </a:r>
            <a:r>
              <a:rPr lang="en-GB" sz="1200" kern="1200" dirty="0" err="1">
                <a:solidFill>
                  <a:schemeClr val="tx1"/>
                </a:solidFill>
                <a:effectLst/>
                <a:latin typeface="+mn-lt"/>
                <a:ea typeface="+mn-ea"/>
                <a:cs typeface="+mn-cs"/>
              </a:rPr>
              <a:t>kur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mēs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dzīvojam</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iedomājos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arī</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tādā</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vardarbības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situācijā</a:t>
            </a:r>
            <a:r>
              <a:rPr lang="en-GB" sz="1200" kern="1200" dirty="0">
                <a:solidFill>
                  <a:schemeClr val="tx1"/>
                </a:solidFill>
                <a:effectLst/>
                <a:latin typeface="+mn-lt"/>
                <a:ea typeface="+mn-ea"/>
                <a:cs typeface="+mn-cs"/>
              </a:rPr>
              <a:t> - man </a:t>
            </a:r>
            <a:r>
              <a:rPr lang="en-GB" sz="1200" kern="1200" dirty="0" err="1">
                <a:solidFill>
                  <a:schemeClr val="tx1"/>
                </a:solidFill>
                <a:effectLst/>
                <a:latin typeface="+mn-lt"/>
                <a:ea typeface="+mn-ea"/>
                <a:cs typeface="+mn-cs"/>
              </a:rPr>
              <a:t>likums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prasa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kaut</a:t>
            </a:r>
            <a:r>
              <a:rPr lang="en-GB" sz="1200" kern="1200" dirty="0">
                <a:solidFill>
                  <a:schemeClr val="tx1"/>
                </a:solidFill>
                <a:effectLst/>
                <a:latin typeface="+mn-lt"/>
                <a:ea typeface="+mn-ea"/>
                <a:cs typeface="+mn-cs"/>
              </a:rPr>
              <a:t> kas, un tad </a:t>
            </a:r>
            <a:r>
              <a:rPr lang="en-GB" sz="1200" kern="1200" dirty="0" err="1">
                <a:solidFill>
                  <a:schemeClr val="tx1"/>
                </a:solidFill>
                <a:effectLst/>
                <a:latin typeface="+mn-lt"/>
                <a:ea typeface="+mn-ea"/>
                <a:cs typeface="+mn-cs"/>
              </a:rPr>
              <a:t>saka</a:t>
            </a:r>
            <a:r>
              <a:rPr lang="en-GB" sz="1200" kern="1200" dirty="0">
                <a:solidFill>
                  <a:schemeClr val="tx1"/>
                </a:solidFill>
                <a:effectLst/>
                <a:latin typeface="+mn-lt"/>
                <a:ea typeface="+mn-ea"/>
                <a:cs typeface="+mn-cs"/>
              </a:rPr>
              <a:t> - ko Tu </a:t>
            </a:r>
            <a:r>
              <a:rPr lang="en-GB" sz="1200" kern="1200" dirty="0" err="1">
                <a:solidFill>
                  <a:schemeClr val="tx1"/>
                </a:solidFill>
                <a:effectLst/>
                <a:latin typeface="+mn-lt"/>
                <a:ea typeface="+mn-ea"/>
                <a:cs typeface="+mn-cs"/>
              </a:rPr>
              <a:t>čakarējies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kāds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likums</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Varonība: pieņemt mazāku vardarbību, izlamāt klientu, izskatīties neprofesionāli kolēģu acīs un būt ‘’pret likumu’’</a:t>
            </a:r>
          </a:p>
          <a:p>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964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Renāra stāstā dzirdams, ka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kern="1200" dirty="0">
                <a:solidFill>
                  <a:schemeClr val="tx1"/>
                </a:solidFill>
                <a:effectLst/>
                <a:latin typeface="+mn-lt"/>
                <a:ea typeface="+mn-ea"/>
                <a:cs typeface="+mn-cs"/>
              </a:rPr>
              <a:t>iestāžu iesaistīšana, oficiālā ceļa iešana ir zināmā mērā riskanta rīcība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2) Ziņotājs – nav cilvēcīgs, skatās Tev uz pirkstiem, nemāk nokārtot lietas – iestādes un likums kā nevēlamas, represīvas, bet efektīvs risinājums</a:t>
            </a:r>
            <a:endParaRPr lang="en-GB" sz="1200" kern="1200" dirty="0">
              <a:solidFill>
                <a:schemeClr val="tx1"/>
              </a:solidFill>
              <a:effectLst/>
              <a:latin typeface="+mn-lt"/>
              <a:ea typeface="+mn-ea"/>
              <a:cs typeface="+mn-cs"/>
            </a:endParaRPr>
          </a:p>
          <a:p>
            <a:r>
              <a:rPr lang="lv-LV" dirty="0"/>
              <a:t>3) Varonība; Ziņot riskējot ar personiskām attiecībām/statusu kopienā (kā tam, kurš ir uz likumu, nevis kopienu orientēts)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40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Slaids, ko kontrastēt ar nākamo par izpratni/iztēli</a:t>
            </a:r>
          </a:p>
          <a:p>
            <a:endParaRPr lang="lv-LV" dirty="0"/>
          </a:p>
          <a:p>
            <a:pPr marL="228600" indent="-228600">
              <a:buAutoNum type="arabicParenR"/>
            </a:pPr>
            <a:r>
              <a:rPr lang="lv-LV" dirty="0"/>
              <a:t>Vardarbība ir atsevišķa</a:t>
            </a:r>
          </a:p>
          <a:p>
            <a:pPr marL="0" indent="0">
              <a:lnSpc>
                <a:spcPct val="150000"/>
              </a:lnSpc>
              <a:buNone/>
            </a:pPr>
            <a:r>
              <a:rPr lang="lv-LV" dirty="0"/>
              <a:t>-</a:t>
            </a:r>
            <a:r>
              <a:rPr lang="lv-LV" dirty="0">
                <a:latin typeface="Open Sans" panose="020B0606030504020204" pitchFamily="34" charset="0"/>
                <a:ea typeface="Open Sans" panose="020B0606030504020204" pitchFamily="34" charset="0"/>
                <a:cs typeface="Open Sans" panose="020B0606030504020204" pitchFamily="34" charset="0"/>
              </a:rPr>
              <a:t>ir atsevišķas vardarbības vietas un laiki</a:t>
            </a:r>
          </a:p>
          <a:p>
            <a:pPr marL="0" indent="0">
              <a:lnSpc>
                <a:spcPct val="150000"/>
              </a:lnSpc>
              <a:buNone/>
            </a:pPr>
            <a:r>
              <a:rPr lang="lv-LV" dirty="0">
                <a:latin typeface="Open Sans" panose="020B0606030504020204" pitchFamily="34" charset="0"/>
                <a:ea typeface="Open Sans" panose="020B0606030504020204" pitchFamily="34" charset="0"/>
                <a:cs typeface="Open Sans" panose="020B0606030504020204" pitchFamily="34" charset="0"/>
              </a:rPr>
              <a:t>-ir atsevišķi vardarbīgi cilvēki, iemesli vardarbībai, veidi kā tā pieņemama, veidi kā izvairīties</a:t>
            </a:r>
            <a:endParaRPr lang="lv-LV" dirty="0"/>
          </a:p>
          <a:p>
            <a:pPr marL="0" indent="0">
              <a:buNone/>
            </a:pPr>
            <a:endParaRPr lang="lv-LV" dirty="0"/>
          </a:p>
          <a:p>
            <a:pPr marL="0" indent="0">
              <a:buNone/>
            </a:pPr>
            <a:r>
              <a:rPr lang="lv-LV" dirty="0"/>
              <a:t>2) Vardarbību var </a:t>
            </a:r>
            <a:r>
              <a:rPr lang="lv-LV" dirty="0" err="1"/>
              <a:t>menedžēt</a:t>
            </a:r>
            <a:r>
              <a:rPr lang="lv-LV" dirty="0"/>
              <a:t>, tā var nebūt krīze</a:t>
            </a:r>
          </a:p>
          <a:p>
            <a:pPr marL="0" indent="0">
              <a:lnSpc>
                <a:spcPct val="150000"/>
              </a:lnSpc>
              <a:buNone/>
            </a:pPr>
            <a:r>
              <a:rPr lang="lv-LV" dirty="0"/>
              <a:t>-</a:t>
            </a:r>
            <a:r>
              <a:rPr lang="lv-LV" dirty="0">
                <a:latin typeface="Open Sans" panose="020B0606030504020204" pitchFamily="34" charset="0"/>
                <a:ea typeface="Open Sans" panose="020B0606030504020204" pitchFamily="34" charset="0"/>
                <a:cs typeface="Open Sans" panose="020B0606030504020204" pitchFamily="34" charset="0"/>
              </a:rPr>
              <a:t>vardarbība var nebūt vardarbība (krīze </a:t>
            </a:r>
            <a:r>
              <a:rPr lang="lv-LV" dirty="0" err="1">
                <a:latin typeface="Open Sans" panose="020B0606030504020204" pitchFamily="34" charset="0"/>
                <a:ea typeface="Open Sans" panose="020B0606030504020204" pitchFamily="34" charset="0"/>
                <a:cs typeface="Open Sans" panose="020B0606030504020204" pitchFamily="34" charset="0"/>
              </a:rPr>
              <a:t>vs</a:t>
            </a:r>
            <a:r>
              <a:rPr lang="lv-LV" dirty="0">
                <a:latin typeface="Open Sans" panose="020B0606030504020204" pitchFamily="34" charset="0"/>
                <a:ea typeface="Open Sans" panose="020B0606030504020204" pitchFamily="34" charset="0"/>
                <a:cs typeface="Open Sans" panose="020B0606030504020204" pitchFamily="34" charset="0"/>
              </a:rPr>
              <a:t> reālija)</a:t>
            </a:r>
          </a:p>
          <a:p>
            <a:pPr marL="0" indent="0">
              <a:lnSpc>
                <a:spcPct val="150000"/>
              </a:lnSpc>
              <a:buNone/>
            </a:pPr>
            <a:r>
              <a:rPr lang="lv-LV" dirty="0">
                <a:latin typeface="Open Sans" panose="020B0606030504020204" pitchFamily="34" charset="0"/>
                <a:ea typeface="Open Sans" panose="020B0606030504020204" pitchFamily="34" charset="0"/>
                <a:cs typeface="Open Sans" panose="020B0606030504020204" pitchFamily="34" charset="0"/>
              </a:rPr>
              <a:t>-vardarbību var </a:t>
            </a:r>
            <a:r>
              <a:rPr lang="lv-LV" dirty="0" err="1">
                <a:latin typeface="Open Sans" panose="020B0606030504020204" pitchFamily="34" charset="0"/>
                <a:ea typeface="Open Sans" panose="020B0606030504020204" pitchFamily="34" charset="0"/>
                <a:cs typeface="Open Sans" panose="020B0606030504020204" pitchFamily="34" charset="0"/>
              </a:rPr>
              <a:t>menedžēt</a:t>
            </a:r>
            <a:r>
              <a:rPr lang="lv-LV" dirty="0">
                <a:latin typeface="Open Sans" panose="020B0606030504020204" pitchFamily="34" charset="0"/>
                <a:ea typeface="Open Sans" panose="020B0606030504020204" pitchFamily="34" charset="0"/>
                <a:cs typeface="Open Sans" panose="020B0606030504020204" pitchFamily="34" charset="0"/>
              </a:rPr>
              <a:t>, nākas darīt </a:t>
            </a:r>
            <a:r>
              <a:rPr lang="lv-LV" dirty="0" err="1">
                <a:latin typeface="Open Sans" panose="020B0606030504020204" pitchFamily="34" charset="0"/>
                <a:ea typeface="Open Sans" panose="020B0606030504020204" pitchFamily="34" charset="0"/>
                <a:cs typeface="Open Sans" panose="020B0606030504020204" pitchFamily="34" charset="0"/>
              </a:rPr>
              <a:t>navigējot</a:t>
            </a:r>
            <a:r>
              <a:rPr lang="lv-LV" dirty="0">
                <a:latin typeface="Open Sans" panose="020B0606030504020204" pitchFamily="34" charset="0"/>
                <a:ea typeface="Open Sans" panose="020B0606030504020204" pitchFamily="34" charset="0"/>
                <a:cs typeface="Open Sans" panose="020B0606030504020204" pitchFamily="34" charset="0"/>
              </a:rPr>
              <a:t> starp likumiem un kopienu</a:t>
            </a:r>
          </a:p>
          <a:p>
            <a:pPr marL="0" indent="0">
              <a:buNone/>
            </a:pPr>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684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Tolerance, tās atzīšana un mazināšana</a:t>
            </a:r>
            <a:endParaRPr lang="lv-LV"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t>Visdrīzāk būtu nepieciešams ieguldīt daudz pūļu, lai mainītu kultūrā izplatītos attiecību veidošanas modeļus un savus paradumus. Tas prasītu daudz varonības. – labs ar ko noslēgt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851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Jau drīz ķersimies klāt datu analīzei un tad jau varēšu </a:t>
            </a:r>
            <a:r>
              <a:rPr lang="lv-LV" dirty="0" err="1"/>
              <a:t>paštāstīt</a:t>
            </a:r>
            <a:r>
              <a:rPr lang="lv-LV" dirty="0"/>
              <a:t> vairāk </a:t>
            </a:r>
            <a:r>
              <a:rPr lang="lv-LV"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738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Paldies!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24098-4DE9-4921-887D-DC20DAFD4E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715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14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799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39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Raugoties uz vecumposmiem, 18-24 un 35-44 gadu veci respondenti biežāk kā citas grupas norāda uz savu vardarbību (26%-27%), vecākajā grupā 64-75 gadu tādu ir vien 14% (skat. 6. attēlu). Vecākā vecuma grupā salīdzinoši retāk kā citās grupās atzīta emocionālā vardarbība. 18-24 gadu vecu respondenti retāk kā citas grupas atzīst savu vardarbību ģimenē, toties biežāk kā citas grupas bijuši vardarbīgi interneta vidē (5,2%) un izglītības iestādē (7,2%). Personas ar augstāko izglītību biežāk atzinušas emocionālo vardarbību (15,6% salīdzinot ar 10,8% ar pamata izglītību), taču vien 0,4% gadījumos atzinušas savu vardarbību darbavietā (tādu ir 2,7% ar pamata izglītību).</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Latviski ģimenē runājošie respondenti biežāk atzīst, ka bijuši emocionāli vardarbīgi (14,3% pret 8,9% citā valodā runājošu) un vardarbīgi ģimenē (attiecīgi 6,1% un 2,9%).</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Visbiežāk kopumā atzīta vardarbība ģimenē (4,9%), turklāt biežāk (8,9% gadījumu) to atzīst 35-44 gadus veci respondenti, kamēr neviens 18-24 gadu vecs respondents to nav atzinis.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Līdzīgi kā atbildēs par piedzīvotu vardarbību, vērojamas tādas pat reģionālas tendences arī pašu veiktas vardarbības atpazīšanā (skat. 7. attēlu). Ja kopumā vidēji 21% visu respondentu atzīmē, ka dzīves laikā  bijuši vardarbīgi, tad Rīgā šis īpatsvars ir augstāks – 24%, kamēr mazpilsētās un laukos tas ir attiecīgi 21% un 17%.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943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25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a:p>
            <a:pPr marL="0" indent="0">
              <a:buFont typeface="Symbol" panose="05050102010706020507" pitchFamily="18" charset="2"/>
              <a:buNone/>
            </a:pPr>
            <a:endParaRPr lang="en-GB"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236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lv-LV"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827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377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BE2FB-35DE-45B1-9859-C6C0659C1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384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4DB04D-CA9C-48E6-B1FA-F3B9BD78802F}" type="slidenum">
              <a:rPr lang="en-US" smtClean="0"/>
              <a:t>80</a:t>
            </a:fld>
            <a:endParaRPr lang="en-US"/>
          </a:p>
        </p:txBody>
      </p:sp>
    </p:spTree>
    <p:extLst>
      <p:ext uri="{BB962C8B-B14F-4D97-AF65-F5344CB8AC3E}">
        <p14:creationId xmlns:p14="http://schemas.microsoft.com/office/powerpoint/2010/main" val="135269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Visbiežāk uz pašu veiktu vardarbības pieredzi norādījuši Zemgales iedzīvotāji (31%), tiem seko rīdzinieki (jau pieminētie 24%), bet retāk - kurzemnieki (19%). Retāk vardarbību atzīst Pierīgas (17%), Latgales (16%) un Vidzemes iedzīvotāji (15%). Lielāka starpība piedzīvotās un veiktās vardarbības rādītājos vērojama reģionos, kur ir vidēji zemāki uzrādītās vardarbības rādītāji. Vardarbību ģimenē visretāk atzinuši vidzemnieki un kurzemnieki (vien attiecīgi 1% un 1,5%).</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Jautāti par pēdējo gadu, 88,9% vīriešu un 90,2% sieviešu atzīst, ka </a:t>
            </a:r>
            <a:r>
              <a:rPr lang="lv-LV" sz="1200" b="1" kern="1200" dirty="0">
                <a:solidFill>
                  <a:schemeClr val="tx1"/>
                </a:solidFill>
                <a:effectLst/>
                <a:latin typeface="+mn-lt"/>
                <a:ea typeface="+mn-ea"/>
                <a:cs typeface="+mn-cs"/>
              </a:rPr>
              <a:t>paši nav bijuši vardarbīgi </a:t>
            </a:r>
            <a:r>
              <a:rPr lang="lv-LV" sz="1200" kern="1200" dirty="0">
                <a:solidFill>
                  <a:schemeClr val="tx1"/>
                </a:solidFill>
                <a:effectLst/>
                <a:latin typeface="+mn-lt"/>
                <a:ea typeface="+mn-ea"/>
                <a:cs typeface="+mn-cs"/>
              </a:rPr>
              <a:t>(skat. 10. attēlu). Visbiežākā atzītā vardarbības forma ir bijusi emocionālā vardarbība (abiem dzimumiem ap 5%), savukārt fiziski vardarbīgi bijuši 3,9% vīriešu dzimuma respondentu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Jaunieši, līdzīgi kā citos jautājumos, salīdzinoši biežāk kā citas vecuma grupas atpazīst vardarbību arī tad, ja paši bijuši vardarbīgi (izņemot vardarbību ģimenē) (skatīt 11. attēlu). Ja visos vardarbības veidos, sevi kā vardarbības veicēju atzīst ievērojami zemāks īpatsvars respondentu, salīdzinot ar uzrādīto vardarbības piedzīvošanu, tad izņēmums ir vardarbība internetā, kur 18-24 gadu jauniešu vidū sevi kā vardarbīgu atzīst 3,1% respondentu (par šādas vardarbības upuri šajā vecuma grupā ir atzinuši 1,1% respondentu).</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54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Viens no parametriem, kas ļauj raksturot uztvertās vardarbības līmeni, ir </a:t>
            </a:r>
            <a:r>
              <a:rPr lang="lv-LV" sz="1200" b="1" kern="1200" dirty="0">
                <a:solidFill>
                  <a:schemeClr val="tx1"/>
                </a:solidFill>
                <a:effectLst/>
                <a:latin typeface="+mn-lt"/>
                <a:ea typeface="+mn-ea"/>
                <a:cs typeface="+mn-cs"/>
              </a:rPr>
              <a:t>paša vardarbības potenciāla pašvērtējums.</a:t>
            </a:r>
            <a:r>
              <a:rPr lang="lv-LV" sz="1200" kern="1200" dirty="0">
                <a:solidFill>
                  <a:schemeClr val="tx1"/>
                </a:solidFill>
                <a:effectLst/>
                <a:latin typeface="+mn-lt"/>
                <a:ea typeface="+mn-ea"/>
                <a:cs typeface="+mn-cs"/>
              </a:rPr>
              <a:t> Kopumā 62% respondentu piekrīt un drīzāk piekrīt tam, ka viņi nav vardarbīgas personas (skat. 12. attēlu). Tikai 6% tam nepiekrīt vai drīzāk nepiekrīt. Būtiskākās atšķirības vērojamas piekrīt/drīzāk piekrīt pozīcijās. Sievietes ievērojami biežāk (70%) kā vīrieši (53%) pilnībā piekrīt, ka nav vardarbīgas. Zemāks pilnīgi par to pārliecināto īpatsvars ir 18-24 gadu vecu respondentu vidū (51%), bet reģionos - kurzemnieku (52%) un zemgaliešu (49%) vidū. Pozitīvāks vērtējums par sevi ir personām ar augstāku izglītības līmeni (68% ar augstāko izglītību pilnībā piekrīt, ka nav vardarbīgi, kamēr ar pamata izglītību - 59%), un latviski ģimenē runājošo vidū (65%), salīdzinot ar citā valodā runājošiem (58%).</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5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Cenšoties mērīt drošības līmeni sabiedrībā, respondentiem tika uzdots jautājums par </a:t>
            </a:r>
            <a:r>
              <a:rPr lang="lv-LV" sz="1200" b="1" kern="1200" dirty="0" err="1">
                <a:solidFill>
                  <a:schemeClr val="tx1"/>
                </a:solidFill>
                <a:effectLst/>
                <a:latin typeface="+mn-lt"/>
                <a:ea typeface="+mn-ea"/>
                <a:cs typeface="+mn-cs"/>
              </a:rPr>
              <a:t>pasargātību</a:t>
            </a:r>
            <a:r>
              <a:rPr lang="lv-LV" sz="1200" b="1" kern="1200" dirty="0">
                <a:solidFill>
                  <a:schemeClr val="tx1"/>
                </a:solidFill>
                <a:effectLst/>
                <a:latin typeface="+mn-lt"/>
                <a:ea typeface="+mn-ea"/>
                <a:cs typeface="+mn-cs"/>
              </a:rPr>
              <a:t> no vardarbības</a:t>
            </a:r>
            <a:r>
              <a:rPr lang="lv-LV" sz="1200" kern="1200" dirty="0">
                <a:solidFill>
                  <a:schemeClr val="tx1"/>
                </a:solidFill>
                <a:effectLst/>
                <a:latin typeface="+mn-lt"/>
                <a:ea typeface="+mn-ea"/>
                <a:cs typeface="+mn-cs"/>
              </a:rPr>
              <a:t>. Vidēji 12% respondentu piekrīt, ka katrs Latvijas iedzīvotājs ir pasargāts no vardarbības, no tiem 2% šim apgalvojumam piekrīt pilnībā, savukārt 75% tam nepiekrīt, no tiem 40% drīzāk nepiekrīt (skat. 13. attēlu). Viedokļu sadalījumu vecums, dzimums un izglītības līmenis būtiski neietekmē, bet atšķirības vērojamas reģionālā griezumā. Visneaizsargātākie jūtas Vidzemes un Zemgales iedzīvotāji (83%), kamēr Latgalē – 65%, bet Pierīgā, Rīgā un Kurzemē - rādītāji ir vidēji 71%-76% robežās. Vienlaikus Latgalē vien 7% iedzīvotāju piekrīt un drīzāk piekrīt, ka katrs iedzīvotājs ir pasargāts no vardarbības un te ir daudzkārt augstāks uz jautājumu neatbildējušo īpatsvars – 28%.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8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Pēdējais aspekts vardarbības līmeņa mērījumam ir </a:t>
            </a:r>
            <a:r>
              <a:rPr lang="lv-LV" sz="1200" b="1" kern="1200" dirty="0">
                <a:solidFill>
                  <a:schemeClr val="tx1"/>
                </a:solidFill>
                <a:effectLst/>
                <a:latin typeface="+mn-lt"/>
                <a:ea typeface="+mn-ea"/>
                <a:cs typeface="+mn-cs"/>
              </a:rPr>
              <a:t>respondentu aktīva nostāja pret vardarbības gadījumiem</a:t>
            </a:r>
            <a:r>
              <a:rPr lang="lv-LV" sz="1200" kern="1200" dirty="0">
                <a:solidFill>
                  <a:schemeClr val="tx1"/>
                </a:solidFill>
                <a:effectLst/>
                <a:latin typeface="+mn-lt"/>
                <a:ea typeface="+mn-ea"/>
                <a:cs typeface="+mn-cs"/>
              </a:rPr>
              <a:t>. Kopumā 73% respondentu piekrīt un drīzāk piekrīt, ka aktīvi iestājas pret vardarbību. Respondentu pozīcijā būtisku lomu spēlē dzimums – 79% sieviešu (no tām – 43% pilnībā piekrīt), kamēr attiecīgi 67% vīriešu (no tiem- 28% pilnībā) piekrīt, ka aktīvi iestājas pret vardarbību (skat. 14. attēlu). Savukārt ceturtdaļa vīriešu (26%), salīdzinot ar 15% sieviešu, nepiekrīt un pilnībā nepiekrīt tam, ka viņi aktīvi iestājas pret vardarbību.  Attieksmi pret vardarbību ietekmē arī valodas vide – 77% (no tiem 38% pilnībā) latviski runājošu respondentu atzīst, ka aktīvi iestājas pret vardarbību, kamēr to dara 67% (no tiem pilnībā 32%) citā valodā ģimenē runājošu respondentu. 17% latviski runājošo pilnībā un daļēji atzīst, ka aktīvi neiestājas pret vardarbību; citu valodu vidē – 26%.</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Aktīvāki pozīcijā ir Latgales un Zemgales iedzīvotāji – 82% piekrīt, ka aktīvi iestājas pret vardarbību, kamēr Pierīgā - 66%, Rīgā – 70%, bet Vidzemē un Kurzemē tādu ir attiecīgi 74% un 76%. Vidzemē, Pierīgā un Rīgā ir augstāks to respondentu īpatsvars, kuri daļēji vai pilnīgi nepiekrīt tam ka iestājas pret vardarbību (23-25%). Jāpiebilst, ka Vidzemē un Zemgalē ir augstāks to respondentu īpatsvars, kuri pilnībā un daļēji nepiekrīt, ka vardarbība ir novēršama – 31% un 34%, kamēr Latgalē tādu ir vien 17%. </a:t>
            </a:r>
            <a:endParaRPr lang="en-GB"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Aktīvāku pozīciju pret vardarbību pauž vecāka gadagājuma respondenti – 64-75 gadu vecuma grupā 43% respondentu piekrīt, ka aktīvi iestājas pret vardarbību, šādu respondentu īpatsvars ir augsts arī 54-63 gadu vecuma grupā – 41%. Jaunākajā vecuma grupā 18-25 – tādu ir 35%, taču atšķirības piekrīt/nepiekrīt pozīcijās dažādās vecuma grupās nav vērojamas.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903E3-7E95-4A12-B60E-E2CE312EE7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4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1/11/2022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11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1/11/2022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1306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1/11/2022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87648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0210B84-0FA5-4897-968F-2A8D06CB50D2}"/>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95670060-6FB5-45D7-B6B4-00FDEF370E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3920230A-B096-4828-8796-1176D49A3847}"/>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5" name="Kājenes vietturis 4">
            <a:extLst>
              <a:ext uri="{FF2B5EF4-FFF2-40B4-BE49-F238E27FC236}">
                <a16:creationId xmlns:a16="http://schemas.microsoft.com/office/drawing/2014/main" id="{CA9A181B-E385-40B0-8A81-5ADC4E33FF4A}"/>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3895E8E8-0301-499A-BEAE-C4DBB8913533}"/>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411830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983EFCE-F35A-4488-BE6E-932CFEDAA863}"/>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4CC7851E-A29E-4BFA-AC02-614B99B63231}"/>
              </a:ext>
            </a:extLst>
          </p:cNvPr>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25AA0BC2-0A34-45A2-A112-B2C04A3ECC1A}"/>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5" name="Kājenes vietturis 4">
            <a:extLst>
              <a:ext uri="{FF2B5EF4-FFF2-40B4-BE49-F238E27FC236}">
                <a16:creationId xmlns:a16="http://schemas.microsoft.com/office/drawing/2014/main" id="{755AF980-66A1-4A18-B3FF-D63218E78BFC}"/>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6E0AEF25-8826-450B-80E1-23BAF3C4C80A}"/>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1759699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1812E95-B513-4E5E-9248-971E90EE59EC}"/>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E6FA6150-F34C-43B3-B2E6-4861F1C4BB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Rediģēt šablona teksta stilus</a:t>
            </a:r>
          </a:p>
        </p:txBody>
      </p:sp>
      <p:sp>
        <p:nvSpPr>
          <p:cNvPr id="4" name="Datuma vietturis 3">
            <a:extLst>
              <a:ext uri="{FF2B5EF4-FFF2-40B4-BE49-F238E27FC236}">
                <a16:creationId xmlns:a16="http://schemas.microsoft.com/office/drawing/2014/main" id="{FA9F3EDC-A12E-4F94-A781-3003CA53584A}"/>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5" name="Kājenes vietturis 4">
            <a:extLst>
              <a:ext uri="{FF2B5EF4-FFF2-40B4-BE49-F238E27FC236}">
                <a16:creationId xmlns:a16="http://schemas.microsoft.com/office/drawing/2014/main" id="{1ACFBED0-DBE9-4565-8F9F-9DAF3B9A8D5D}"/>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597FE01F-D12F-4005-AFF0-E816C5C53F4E}"/>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24157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0860A9E-6EC2-436B-AA87-AB231481535D}"/>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CBA0FCC8-0B9B-4D58-8816-1988FAEECF16}"/>
              </a:ext>
            </a:extLst>
          </p:cNvPr>
          <p:cNvSpPr>
            <a:spLocks noGrp="1"/>
          </p:cNvSpPr>
          <p:nvPr>
            <p:ph sz="half" idx="1"/>
          </p:nvPr>
        </p:nvSpPr>
        <p:spPr>
          <a:xfrm>
            <a:off x="838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21EC8B0C-0365-42A8-BFCF-4A9FC73DB2B8}"/>
              </a:ext>
            </a:extLst>
          </p:cNvPr>
          <p:cNvSpPr>
            <a:spLocks noGrp="1"/>
          </p:cNvSpPr>
          <p:nvPr>
            <p:ph sz="half" idx="2"/>
          </p:nvPr>
        </p:nvSpPr>
        <p:spPr>
          <a:xfrm>
            <a:off x="6172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85DF1AC0-C848-487A-8B14-1BD7CD457211}"/>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6" name="Kājenes vietturis 5">
            <a:extLst>
              <a:ext uri="{FF2B5EF4-FFF2-40B4-BE49-F238E27FC236}">
                <a16:creationId xmlns:a16="http://schemas.microsoft.com/office/drawing/2014/main" id="{254CD998-94E0-4D27-B052-C4ADCA4C80F2}"/>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E3BD30FB-8496-4CB9-9AC1-FBE95787FDE0}"/>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274613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852DAC4-6529-47B5-92A3-E009F40C8EE4}"/>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067F09A5-DB27-49FE-B2BC-66AF40B68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Satura vietturis 3">
            <a:extLst>
              <a:ext uri="{FF2B5EF4-FFF2-40B4-BE49-F238E27FC236}">
                <a16:creationId xmlns:a16="http://schemas.microsoft.com/office/drawing/2014/main" id="{E107F355-A288-4CB0-ADB8-21C5B6AF73A7}"/>
              </a:ext>
            </a:extLst>
          </p:cNvPr>
          <p:cNvSpPr>
            <a:spLocks noGrp="1"/>
          </p:cNvSpPr>
          <p:nvPr>
            <p:ph sz="half" idx="2"/>
          </p:nvPr>
        </p:nvSpPr>
        <p:spPr>
          <a:xfrm>
            <a:off x="839788" y="2505075"/>
            <a:ext cx="5157787"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C6440925-FDA5-4AB8-9C28-FFFAD071A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Satura vietturis 5">
            <a:extLst>
              <a:ext uri="{FF2B5EF4-FFF2-40B4-BE49-F238E27FC236}">
                <a16:creationId xmlns:a16="http://schemas.microsoft.com/office/drawing/2014/main" id="{A9903BB8-7397-42A5-A0B0-0E03C402E0F5}"/>
              </a:ext>
            </a:extLst>
          </p:cNvPr>
          <p:cNvSpPr>
            <a:spLocks noGrp="1"/>
          </p:cNvSpPr>
          <p:nvPr>
            <p:ph sz="quarter" idx="4"/>
          </p:nvPr>
        </p:nvSpPr>
        <p:spPr>
          <a:xfrm>
            <a:off x="6172200" y="2505075"/>
            <a:ext cx="5183188"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BCE78B1D-B92F-4DC4-B10B-B77C54BF02DE}"/>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8" name="Kājenes vietturis 7">
            <a:extLst>
              <a:ext uri="{FF2B5EF4-FFF2-40B4-BE49-F238E27FC236}">
                <a16:creationId xmlns:a16="http://schemas.microsoft.com/office/drawing/2014/main" id="{98D66D6A-E488-467E-BB12-4C366E5B6696}"/>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C8E5B75F-0E02-415B-9592-B0A76CE3DE7E}"/>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133167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05F88B9-A9EB-4801-AFAF-0208AD3039B1}"/>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AD73728C-8FCA-464C-ABE0-24DB2A7C6A0E}"/>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4" name="Kājenes vietturis 3">
            <a:extLst>
              <a:ext uri="{FF2B5EF4-FFF2-40B4-BE49-F238E27FC236}">
                <a16:creationId xmlns:a16="http://schemas.microsoft.com/office/drawing/2014/main" id="{4C0CA385-4B41-4F54-A4C2-AA67214A9786}"/>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B99CBF79-0449-4D8D-9D98-49F6CB585B8E}"/>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718524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E9F57F1F-E291-425C-8F4F-92AD8CFBD117}"/>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3" name="Kājenes vietturis 2">
            <a:extLst>
              <a:ext uri="{FF2B5EF4-FFF2-40B4-BE49-F238E27FC236}">
                <a16:creationId xmlns:a16="http://schemas.microsoft.com/office/drawing/2014/main" id="{C53D2362-DB69-4C66-9EE2-8AB0E81E1C19}"/>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3A812DE0-9B92-4077-BC65-A3E2C3957C42}"/>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2690864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4D3E441-B0CD-4684-B398-F999AB4A2E08}"/>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3535CCB3-8EC3-4D4B-A79C-F73D4D6CFA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DB21F7F0-2D9F-47DE-A081-5B676639B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a:extLst>
              <a:ext uri="{FF2B5EF4-FFF2-40B4-BE49-F238E27FC236}">
                <a16:creationId xmlns:a16="http://schemas.microsoft.com/office/drawing/2014/main" id="{A535FD15-C3E4-4E46-8953-3E2A1BFDC4B7}"/>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6" name="Kājenes vietturis 5">
            <a:extLst>
              <a:ext uri="{FF2B5EF4-FFF2-40B4-BE49-F238E27FC236}">
                <a16:creationId xmlns:a16="http://schemas.microsoft.com/office/drawing/2014/main" id="{1DEEB0B3-BB6E-4824-BB42-ACCC568AAE11}"/>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3054D645-5ABF-432A-B5FB-40D19BF8E395}"/>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172350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85868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F424244-1613-4DAE-BBF2-232557274EB4}"/>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E1D57112-FCA4-4634-849A-9A7F5A323E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A7DBCCC7-A959-4EDC-B533-537B4CB83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a:extLst>
              <a:ext uri="{FF2B5EF4-FFF2-40B4-BE49-F238E27FC236}">
                <a16:creationId xmlns:a16="http://schemas.microsoft.com/office/drawing/2014/main" id="{778356D0-1896-486C-A40F-ED0F2B11B67B}"/>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6" name="Kājenes vietturis 5">
            <a:extLst>
              <a:ext uri="{FF2B5EF4-FFF2-40B4-BE49-F238E27FC236}">
                <a16:creationId xmlns:a16="http://schemas.microsoft.com/office/drawing/2014/main" id="{1172D2CC-0AEB-482C-9D8E-B711D48E5529}"/>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19C4D36B-BE5B-4A72-BE85-76E020B105FD}"/>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3934099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8452FC1-8C5C-4D2C-8369-43B91AF74C78}"/>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69A8D711-FC67-4517-98C9-443992A6A4C8}"/>
              </a:ext>
            </a:extLst>
          </p:cNvPr>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3305784B-1815-4AB1-9B39-51D046DAC6A5}"/>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5" name="Kājenes vietturis 4">
            <a:extLst>
              <a:ext uri="{FF2B5EF4-FFF2-40B4-BE49-F238E27FC236}">
                <a16:creationId xmlns:a16="http://schemas.microsoft.com/office/drawing/2014/main" id="{369BF05B-DC6B-4AD3-8C8F-3551CF333A05}"/>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1279361C-6139-480F-9984-CFCBCF0EAF97}"/>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2211658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F400B9B4-151E-456D-85BA-4D01CF59302F}"/>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8582499D-4001-4A26-AD8E-96B6B686CFEE}"/>
              </a:ext>
            </a:extLst>
          </p:cNvPr>
          <p:cNvSpPr>
            <a:spLocks noGrp="1"/>
          </p:cNvSpPr>
          <p:nvPr>
            <p:ph type="body" orient="vert" idx="1"/>
          </p:nvPr>
        </p:nvSpPr>
        <p:spPr>
          <a:xfrm>
            <a:off x="838200" y="365125"/>
            <a:ext cx="7734300" cy="581183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B831A25A-42EF-4F62-B43A-6BBD46A70316}"/>
              </a:ext>
            </a:extLst>
          </p:cNvPr>
          <p:cNvSpPr>
            <a:spLocks noGrp="1"/>
          </p:cNvSpPr>
          <p:nvPr>
            <p:ph type="dt" sz="half" idx="10"/>
          </p:nvPr>
        </p:nvSpPr>
        <p:spPr/>
        <p:txBody>
          <a:bodyPr/>
          <a:lstStyle/>
          <a:p>
            <a:fld id="{E96713AB-3945-4F4F-AAF7-AE789951470B}" type="datetimeFigureOut">
              <a:rPr lang="lv-LV" smtClean="0"/>
              <a:t>11.01.2022</a:t>
            </a:fld>
            <a:endParaRPr lang="lv-LV"/>
          </a:p>
        </p:txBody>
      </p:sp>
      <p:sp>
        <p:nvSpPr>
          <p:cNvPr id="5" name="Kājenes vietturis 4">
            <a:extLst>
              <a:ext uri="{FF2B5EF4-FFF2-40B4-BE49-F238E27FC236}">
                <a16:creationId xmlns:a16="http://schemas.microsoft.com/office/drawing/2014/main" id="{92744495-08E1-45F5-A7D9-2E41B61C4514}"/>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C0B9C1B3-1D67-4A1B-BA03-BF9DD60C056E}"/>
              </a:ext>
            </a:extLst>
          </p:cNvPr>
          <p:cNvSpPr>
            <a:spLocks noGrp="1"/>
          </p:cNvSpPr>
          <p:nvPr>
            <p:ph type="sldNum" sz="quarter" idx="12"/>
          </p:nvPr>
        </p:nvSpPr>
        <p:spPr/>
        <p:txBody>
          <a:bodyPr/>
          <a:lstStyle/>
          <a:p>
            <a:fld id="{84535375-3143-45E7-B152-553FF8DC349F}" type="slidenum">
              <a:rPr lang="lv-LV" smtClean="0"/>
              <a:t>‹#›</a:t>
            </a:fld>
            <a:endParaRPr lang="lv-LV"/>
          </a:p>
        </p:txBody>
      </p:sp>
    </p:spTree>
    <p:extLst>
      <p:ext uri="{BB962C8B-B14F-4D97-AF65-F5344CB8AC3E}">
        <p14:creationId xmlns:p14="http://schemas.microsoft.com/office/powerpoint/2010/main" val="380775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18E3-84F1-4F58-926B-C4E7BBE66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F426AC-D6CD-4F65-BD4A-111AF335EE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347EBC-7086-4C39-8EB1-4083A2A426D6}"/>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5" name="Footer Placeholder 4">
            <a:extLst>
              <a:ext uri="{FF2B5EF4-FFF2-40B4-BE49-F238E27FC236}">
                <a16:creationId xmlns:a16="http://schemas.microsoft.com/office/drawing/2014/main" id="{503CB544-EB54-459E-A176-BAACF5954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358AE-45D1-4390-A052-34C2647BB888}"/>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997758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B690-D096-4D76-9001-6094D2C8B0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4F78F9-2240-419B-A1A5-95D7CC0AF6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51D53-5F19-40D7-89F3-2DC2C2127985}"/>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5" name="Footer Placeholder 4">
            <a:extLst>
              <a:ext uri="{FF2B5EF4-FFF2-40B4-BE49-F238E27FC236}">
                <a16:creationId xmlns:a16="http://schemas.microsoft.com/office/drawing/2014/main" id="{BD2003E4-C5E4-4CC1-8281-3F5B94B8B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55741-5353-41BF-BA0F-BBD2A1EE9647}"/>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1809753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505E-2117-4F40-8F18-056916629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C0A1FE-A8E2-4710-A6B0-DF4CAF5477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B2D6A4-3E71-4B76-A9BD-764B4C65026F}"/>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5" name="Footer Placeholder 4">
            <a:extLst>
              <a:ext uri="{FF2B5EF4-FFF2-40B4-BE49-F238E27FC236}">
                <a16:creationId xmlns:a16="http://schemas.microsoft.com/office/drawing/2014/main" id="{45B5450A-D2A2-43C5-94AF-5F6E42939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5416A-A3AB-49C1-AEC2-0F40552E62B1}"/>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66725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1CE6-1374-4238-9A5F-0B6385CA8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A9E69-9F19-4A44-AA80-7967A62163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FCDD31-78DB-41DA-9772-62626E2B04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48A532-6B5A-4FA1-BCDB-1DF2B45DB072}"/>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6" name="Footer Placeholder 5">
            <a:extLst>
              <a:ext uri="{FF2B5EF4-FFF2-40B4-BE49-F238E27FC236}">
                <a16:creationId xmlns:a16="http://schemas.microsoft.com/office/drawing/2014/main" id="{24417892-7AB9-4280-9FC5-E9972E457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DFB8A-387E-4EDD-BDF7-3F356ADB0FA1}"/>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4227259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3EE7-C052-4025-AAF6-9162385BC1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792957-CB9B-4811-967F-FAD803584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DD6797-FC56-430C-944E-F087F1311E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9D857A-5DEA-4F12-8842-F42780A66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0D5EE-C28E-410E-B09F-440C237E6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BB1D9-2871-4B0C-A202-D8FBA0165FC4}"/>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8" name="Footer Placeholder 7">
            <a:extLst>
              <a:ext uri="{FF2B5EF4-FFF2-40B4-BE49-F238E27FC236}">
                <a16:creationId xmlns:a16="http://schemas.microsoft.com/office/drawing/2014/main" id="{3E2F23D9-4A3A-4AFF-8609-D2F2605792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86498E-F5CB-402D-9720-489A1688CE81}"/>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977851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BE19-5D99-4810-8050-19709DECFD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4B1815-000E-4F9F-A572-4C62C4772556}"/>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4" name="Footer Placeholder 3">
            <a:extLst>
              <a:ext uri="{FF2B5EF4-FFF2-40B4-BE49-F238E27FC236}">
                <a16:creationId xmlns:a16="http://schemas.microsoft.com/office/drawing/2014/main" id="{563BD31E-0613-4655-AE13-F447AE5F2C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95C59C-D95E-4078-BC15-E7FFD08EB568}"/>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4294147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D1F71-9BBF-416B-90D6-E88D4A0E2C9F}"/>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3" name="Footer Placeholder 2">
            <a:extLst>
              <a:ext uri="{FF2B5EF4-FFF2-40B4-BE49-F238E27FC236}">
                <a16:creationId xmlns:a16="http://schemas.microsoft.com/office/drawing/2014/main" id="{FC98D6A1-C313-45D5-8424-1976C6A881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76AB8-E77B-4208-8107-8C5D698F9D59}"/>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232927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1/11/2022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72311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0D14-1E98-4804-B949-7FD80027C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0065D8-80BD-44A9-A2B4-FDE9C40244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C49315-96F7-40FD-A03F-1C47EDBB7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62F1C-F257-49D4-AF4E-47411B4106E7}"/>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6" name="Footer Placeholder 5">
            <a:extLst>
              <a:ext uri="{FF2B5EF4-FFF2-40B4-BE49-F238E27FC236}">
                <a16:creationId xmlns:a16="http://schemas.microsoft.com/office/drawing/2014/main" id="{1FE55941-8DBC-4B19-9401-05F5C930E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E65F1-A01B-45D5-9A84-F924061CD09F}"/>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2711965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25FD-4D62-4AB7-BB3B-2BAA10FF5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63BF5E-DB99-4014-9630-68A617BC16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295977-44BA-4EDF-B641-D80B99875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D7D22-AB8A-47E5-9B8F-1E46635C54DD}"/>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6" name="Footer Placeholder 5">
            <a:extLst>
              <a:ext uri="{FF2B5EF4-FFF2-40B4-BE49-F238E27FC236}">
                <a16:creationId xmlns:a16="http://schemas.microsoft.com/office/drawing/2014/main" id="{B047648F-1529-4E60-A5F5-F88B23CD9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FA8FC-9FC6-4240-A700-74FB729863AF}"/>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411677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7E3F4-1FB9-4D2A-B1C6-92CFFBFB4F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71B0EA-CD4E-4E04-9906-E537105007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509A8-F520-4C5D-B759-DC304B9A369F}"/>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5" name="Footer Placeholder 4">
            <a:extLst>
              <a:ext uri="{FF2B5EF4-FFF2-40B4-BE49-F238E27FC236}">
                <a16:creationId xmlns:a16="http://schemas.microsoft.com/office/drawing/2014/main" id="{C7057DAE-810F-4341-BC3C-6451882DD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A3853-6B12-4720-92BC-28EAF0FE7BD0}"/>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3046548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6D668-7940-478F-9816-CA729E0AE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6F275-758F-4314-8D98-2487A5FF5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5DA57-13D8-48D0-AB2F-CBDC02A55083}"/>
              </a:ext>
            </a:extLst>
          </p:cNvPr>
          <p:cNvSpPr>
            <a:spLocks noGrp="1"/>
          </p:cNvSpPr>
          <p:nvPr>
            <p:ph type="dt" sz="half" idx="10"/>
          </p:nvPr>
        </p:nvSpPr>
        <p:spPr/>
        <p:txBody>
          <a:bodyPr/>
          <a:lstStyle/>
          <a:p>
            <a:fld id="{553C60A6-F44F-40F4-A8CE-326581939D48}" type="datetimeFigureOut">
              <a:rPr lang="en-US" smtClean="0"/>
              <a:t>1/11/2022</a:t>
            </a:fld>
            <a:endParaRPr lang="en-US"/>
          </a:p>
        </p:txBody>
      </p:sp>
      <p:sp>
        <p:nvSpPr>
          <p:cNvPr id="5" name="Footer Placeholder 4">
            <a:extLst>
              <a:ext uri="{FF2B5EF4-FFF2-40B4-BE49-F238E27FC236}">
                <a16:creationId xmlns:a16="http://schemas.microsoft.com/office/drawing/2014/main" id="{610D50B5-B858-4CB1-8973-BE853C460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54078-0484-48AB-913A-166177E38ABE}"/>
              </a:ext>
            </a:extLst>
          </p:cNvPr>
          <p:cNvSpPr>
            <a:spLocks noGrp="1"/>
          </p:cNvSpPr>
          <p:nvPr>
            <p:ph type="sldNum" sz="quarter" idx="12"/>
          </p:nvPr>
        </p:nvSpPr>
        <p:spPr/>
        <p:txBody>
          <a:bodyPr/>
          <a:lstStyle/>
          <a:p>
            <a:fld id="{A658889C-A07B-4EB5-84B5-C96908BE026F}" type="slidenum">
              <a:rPr lang="en-US" smtClean="0"/>
              <a:t>‹#›</a:t>
            </a:fld>
            <a:endParaRPr lang="en-US"/>
          </a:p>
        </p:txBody>
      </p:sp>
    </p:spTree>
    <p:extLst>
      <p:ext uri="{BB962C8B-B14F-4D97-AF65-F5344CB8AC3E}">
        <p14:creationId xmlns:p14="http://schemas.microsoft.com/office/powerpoint/2010/main" val="2467662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6053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76856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1477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570246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4072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364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37679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1056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3743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6771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0694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92756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4327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61957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6877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3807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921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86134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F052-FC1C-4776-8A2F-1C84B3B10B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0AB42EA-9DC9-472C-85B6-F46AA85B1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7A34A4-FEFD-47D1-B735-A5480D1A4762}"/>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5" name="Footer Placeholder 4">
            <a:extLst>
              <a:ext uri="{FF2B5EF4-FFF2-40B4-BE49-F238E27FC236}">
                <a16:creationId xmlns:a16="http://schemas.microsoft.com/office/drawing/2014/main" id="{4B685D03-B93E-4AEA-A0EE-13E7A7BD07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F0BC6-2411-4BCB-BA58-383D6391902E}"/>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801141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51B7-541F-4A4E-A2FC-DF7A56943F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D4DA19-8BB3-4F87-A318-5DCB7174EF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06D523-333B-4B95-AE2D-350121CC554D}"/>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5" name="Footer Placeholder 4">
            <a:extLst>
              <a:ext uri="{FF2B5EF4-FFF2-40B4-BE49-F238E27FC236}">
                <a16:creationId xmlns:a16="http://schemas.microsoft.com/office/drawing/2014/main" id="{1938380F-9113-4959-ACED-6A0EDF024A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98061D-7619-4740-BBAF-7298F9DF4BC4}"/>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3745297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D57E1-BB53-4F9F-A17E-4AB7BC810E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E37CFB-0BF7-4EB2-82AC-354339A75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15EC7-12F2-486C-925D-21E44B0C88DB}"/>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5" name="Footer Placeholder 4">
            <a:extLst>
              <a:ext uri="{FF2B5EF4-FFF2-40B4-BE49-F238E27FC236}">
                <a16:creationId xmlns:a16="http://schemas.microsoft.com/office/drawing/2014/main" id="{649E2133-4A47-4340-BD61-BE929326CD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5411E8-F32C-4B2D-8EE5-910E56E33AC9}"/>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3937200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DC95-6C8D-4408-A6B3-5D5B59F9A2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EA2436-E2F3-4DA3-9C6F-A292F62E3C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0D8EFC-5DDE-4715-A0BD-A2ABA06551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75E704-A10B-4B7D-8AB1-1FD53A1ED35B}"/>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6" name="Footer Placeholder 5">
            <a:extLst>
              <a:ext uri="{FF2B5EF4-FFF2-40B4-BE49-F238E27FC236}">
                <a16:creationId xmlns:a16="http://schemas.microsoft.com/office/drawing/2014/main" id="{4A4371D9-CCDD-414F-9359-65E099137F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409242-3E0E-49CA-ABAB-13EECEEFB8D1}"/>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79917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4DE5-1E11-4BB8-A668-36733CC613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8F2754-45D2-4709-B42D-0312471B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11462-50E8-4D3F-B6DB-5F82F9EE76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4DB9EC-F54B-4484-B9B9-2FFFA519B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DCD08-55CA-464E-9CAA-F37BE5899D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5501E5-4699-400D-A8EE-45E91C07F9C7}"/>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8" name="Footer Placeholder 7">
            <a:extLst>
              <a:ext uri="{FF2B5EF4-FFF2-40B4-BE49-F238E27FC236}">
                <a16:creationId xmlns:a16="http://schemas.microsoft.com/office/drawing/2014/main" id="{FEFDA019-5930-4048-BBD9-9169A480A0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D664DC-2FC5-4169-B964-5AA0B350A5F3}"/>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2230712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5E62C-D6FD-49A2-B8D2-09FBDA128F6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AD6249-91F6-4BF3-A212-B5ABB621A723}"/>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4" name="Footer Placeholder 3">
            <a:extLst>
              <a:ext uri="{FF2B5EF4-FFF2-40B4-BE49-F238E27FC236}">
                <a16:creationId xmlns:a16="http://schemas.microsoft.com/office/drawing/2014/main" id="{98732385-6F33-4068-BDDF-AE83FDEB86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DA045E-E6F1-4139-8D0B-517D9E57C3C7}"/>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3427594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8A047-E479-41A3-A912-3ACF776633CF}"/>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3" name="Footer Placeholder 2">
            <a:extLst>
              <a:ext uri="{FF2B5EF4-FFF2-40B4-BE49-F238E27FC236}">
                <a16:creationId xmlns:a16="http://schemas.microsoft.com/office/drawing/2014/main" id="{4CA31A25-7F47-44C1-B167-F43F33EDEA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5F4083-C757-42F7-ADCF-C52CEE107C3D}"/>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896415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B87F-397B-4093-9CE9-47F2706284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1C1C1F-731C-4C4D-BD68-441263A121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FA7726-8CCE-48C3-9108-4F3F21298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72FB0-80AB-429C-A9E2-60C259C5E831}"/>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6" name="Footer Placeholder 5">
            <a:extLst>
              <a:ext uri="{FF2B5EF4-FFF2-40B4-BE49-F238E27FC236}">
                <a16:creationId xmlns:a16="http://schemas.microsoft.com/office/drawing/2014/main" id="{787003BF-18A5-4D3C-B9C9-74C21DBE23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2FAB9-3854-4BBE-AF77-367B601F144E}"/>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601684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6F6F-A225-4B12-8AA4-5A4DC1B38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0CB67D-5734-414C-9653-B57EAED66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54749E-61F4-4659-A618-48B7E9263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A30A8-C4E9-45F9-88ED-9B62E7919357}"/>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6" name="Footer Placeholder 5">
            <a:extLst>
              <a:ext uri="{FF2B5EF4-FFF2-40B4-BE49-F238E27FC236}">
                <a16:creationId xmlns:a16="http://schemas.microsoft.com/office/drawing/2014/main" id="{6F35AFFA-8EB6-47B3-9393-8384DBB886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A0127A-06E3-44BB-9405-A18E4FC88EA8}"/>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856736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15CE-4235-4588-A0AE-F5C963D1DE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AD6070-8933-4DC6-9532-784EF0658B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2CD123-A549-42AC-9E9C-3E84D4188BA3}"/>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5" name="Footer Placeholder 4">
            <a:extLst>
              <a:ext uri="{FF2B5EF4-FFF2-40B4-BE49-F238E27FC236}">
                <a16:creationId xmlns:a16="http://schemas.microsoft.com/office/drawing/2014/main" id="{5A12D784-97F0-47AC-BEAB-A557EA646F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25A042-BAA7-4493-B000-060AAFDF74D2}"/>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604623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1/11/2022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82086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0B331A-8CDE-4314-9DC4-F41018E880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16AFC1-67A2-4AE3-A747-4F28E9DEA2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AA34FE-6127-4820-8D06-A5CE4795596D}"/>
              </a:ext>
            </a:extLst>
          </p:cNvPr>
          <p:cNvSpPr>
            <a:spLocks noGrp="1"/>
          </p:cNvSpPr>
          <p:nvPr>
            <p:ph type="dt" sz="half" idx="10"/>
          </p:nvPr>
        </p:nvSpPr>
        <p:spPr/>
        <p:txBody>
          <a:bodyPr/>
          <a:lstStyle/>
          <a:p>
            <a:fld id="{F64D935B-0527-4DED-A434-B8E8CEDED37F}" type="datetimeFigureOut">
              <a:rPr lang="en-GB" smtClean="0"/>
              <a:t>11/01/2022</a:t>
            </a:fld>
            <a:endParaRPr lang="en-GB"/>
          </a:p>
        </p:txBody>
      </p:sp>
      <p:sp>
        <p:nvSpPr>
          <p:cNvPr id="5" name="Footer Placeholder 4">
            <a:extLst>
              <a:ext uri="{FF2B5EF4-FFF2-40B4-BE49-F238E27FC236}">
                <a16:creationId xmlns:a16="http://schemas.microsoft.com/office/drawing/2014/main" id="{351EEADE-C3F7-41A6-9AAC-36019DD878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4E420F-20C0-4C30-BA51-345055E7543D}"/>
              </a:ext>
            </a:extLst>
          </p:cNvPr>
          <p:cNvSpPr>
            <a:spLocks noGrp="1"/>
          </p:cNvSpPr>
          <p:nvPr>
            <p:ph type="sldNum" sz="quarter" idx="12"/>
          </p:nvPr>
        </p:nvSpPr>
        <p:spPr/>
        <p:txBody>
          <a:bodyPr/>
          <a:lstStyle/>
          <a:p>
            <a:fld id="{3E34E667-B0E6-4633-8B3C-98809A588238}" type="slidenum">
              <a:rPr lang="en-GB" smtClean="0"/>
              <a:t>‹#›</a:t>
            </a:fld>
            <a:endParaRPr lang="en-GB"/>
          </a:p>
        </p:txBody>
      </p:sp>
    </p:spTree>
    <p:extLst>
      <p:ext uri="{BB962C8B-B14F-4D97-AF65-F5344CB8AC3E}">
        <p14:creationId xmlns:p14="http://schemas.microsoft.com/office/powerpoint/2010/main" val="257518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1/11/2022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8897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0356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2122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1/11/2022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5593463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C5D42BCB-0201-411C-B0C6-BD0788403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BC66C82E-0131-4F46-83BD-20906163B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CFF377F6-7CA9-4E7A-B89D-615FA1796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713AB-3945-4F4F-AAF7-AE789951470B}" type="datetimeFigureOut">
              <a:rPr lang="lv-LV" smtClean="0"/>
              <a:t>11.01.2022</a:t>
            </a:fld>
            <a:endParaRPr lang="lv-LV"/>
          </a:p>
        </p:txBody>
      </p:sp>
      <p:sp>
        <p:nvSpPr>
          <p:cNvPr id="5" name="Kājenes vietturis 4">
            <a:extLst>
              <a:ext uri="{FF2B5EF4-FFF2-40B4-BE49-F238E27FC236}">
                <a16:creationId xmlns:a16="http://schemas.microsoft.com/office/drawing/2014/main" id="{48DB9F64-FA53-4DF0-84EE-E5DBE5DE5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3667F97B-30BD-45AF-8CC2-997EBBB2F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35375-3143-45E7-B152-553FF8DC349F}" type="slidenum">
              <a:rPr lang="lv-LV" smtClean="0"/>
              <a:t>‹#›</a:t>
            </a:fld>
            <a:endParaRPr lang="lv-LV"/>
          </a:p>
        </p:txBody>
      </p:sp>
    </p:spTree>
    <p:extLst>
      <p:ext uri="{BB962C8B-B14F-4D97-AF65-F5344CB8AC3E}">
        <p14:creationId xmlns:p14="http://schemas.microsoft.com/office/powerpoint/2010/main" val="32788365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98863-1FFB-4F33-88C7-E6B2D2DB6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C11260-B01F-432A-8FA1-8AEC671D7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349D8-A925-4C02-87F1-C0C303AF9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C60A6-F44F-40F4-A8CE-326581939D48}" type="datetimeFigureOut">
              <a:rPr lang="en-US" smtClean="0"/>
              <a:t>1/11/2022</a:t>
            </a:fld>
            <a:endParaRPr lang="en-US"/>
          </a:p>
        </p:txBody>
      </p:sp>
      <p:sp>
        <p:nvSpPr>
          <p:cNvPr id="5" name="Footer Placeholder 4">
            <a:extLst>
              <a:ext uri="{FF2B5EF4-FFF2-40B4-BE49-F238E27FC236}">
                <a16:creationId xmlns:a16="http://schemas.microsoft.com/office/drawing/2014/main" id="{F104F3BF-74D6-4C6C-B754-3B951FCCE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6D95C7-ACBE-4546-B9BC-7E29329948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8889C-A07B-4EB5-84B5-C96908BE026F}" type="slidenum">
              <a:rPr lang="en-US" smtClean="0"/>
              <a:t>‹#›</a:t>
            </a:fld>
            <a:endParaRPr lang="en-US"/>
          </a:p>
        </p:txBody>
      </p:sp>
    </p:spTree>
    <p:extLst>
      <p:ext uri="{BB962C8B-B14F-4D97-AF65-F5344CB8AC3E}">
        <p14:creationId xmlns:p14="http://schemas.microsoft.com/office/powerpoint/2010/main" val="14822557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621158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885F2D-0165-4C7F-BF31-71F7668EF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35D091-1F15-4611-9BA9-6AF6BE553A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06251-9BC4-44F7-83F9-4403BF127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D935B-0527-4DED-A434-B8E8CEDED37F}" type="datetimeFigureOut">
              <a:rPr lang="en-GB" smtClean="0"/>
              <a:t>11/01/2022</a:t>
            </a:fld>
            <a:endParaRPr lang="en-GB"/>
          </a:p>
        </p:txBody>
      </p:sp>
      <p:sp>
        <p:nvSpPr>
          <p:cNvPr id="5" name="Footer Placeholder 4">
            <a:extLst>
              <a:ext uri="{FF2B5EF4-FFF2-40B4-BE49-F238E27FC236}">
                <a16:creationId xmlns:a16="http://schemas.microsoft.com/office/drawing/2014/main" id="{7407633B-6E63-4D6C-825C-634E7EA29D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7D29CF-1ABA-4C9A-8DD0-3C5C429B2A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4E667-B0E6-4633-8B3C-98809A588238}" type="slidenum">
              <a:rPr lang="en-GB" smtClean="0"/>
              <a:t>‹#›</a:t>
            </a:fld>
            <a:endParaRPr lang="en-GB"/>
          </a:p>
        </p:txBody>
      </p:sp>
    </p:spTree>
    <p:extLst>
      <p:ext uri="{BB962C8B-B14F-4D97-AF65-F5344CB8AC3E}">
        <p14:creationId xmlns:p14="http://schemas.microsoft.com/office/powerpoint/2010/main" val="40703024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5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6C4CCAEB-281D-40E1-8166-F39482AA82A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5193200"/>
            <a:ext cx="3894268" cy="1664800"/>
          </a:xfrm>
          <a:prstGeom prst="rect">
            <a:avLst/>
          </a:prstGeom>
        </p:spPr>
      </p:pic>
      <p:pic>
        <p:nvPicPr>
          <p:cNvPr id="7" name="Picture 6" descr="Logo, company name&#10;&#10;Description automatically generated">
            <a:extLst>
              <a:ext uri="{FF2B5EF4-FFF2-40B4-BE49-F238E27FC236}">
                <a16:creationId xmlns:a16="http://schemas.microsoft.com/office/drawing/2014/main" id="{1997C7DD-C0BD-44E0-9860-FB14CC13078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90504" y="4621302"/>
            <a:ext cx="4801496" cy="2236697"/>
          </a:xfrm>
          <a:prstGeom prst="rect">
            <a:avLst/>
          </a:prstGeom>
        </p:spPr>
      </p:pic>
      <p:sp>
        <p:nvSpPr>
          <p:cNvPr id="9" name="TextBox 8">
            <a:extLst>
              <a:ext uri="{FF2B5EF4-FFF2-40B4-BE49-F238E27FC236}">
                <a16:creationId xmlns:a16="http://schemas.microsoft.com/office/drawing/2014/main" id="{7F16ABF5-6187-4456-8A07-01BC2D587D27}"/>
              </a:ext>
            </a:extLst>
          </p:cNvPr>
          <p:cNvSpPr txBox="1"/>
          <p:nvPr/>
        </p:nvSpPr>
        <p:spPr>
          <a:xfrm>
            <a:off x="577327" y="1829711"/>
            <a:ext cx="11037346" cy="2308324"/>
          </a:xfrm>
          <a:prstGeom prst="rect">
            <a:avLst/>
          </a:prstGeom>
          <a:noFill/>
        </p:spPr>
        <p:txBody>
          <a:bodyPr wrap="square">
            <a:spAutoFit/>
          </a:bodyPr>
          <a:lstStyle/>
          <a:p>
            <a:pPr algn="ctr"/>
            <a:r>
              <a:rPr lang="lv-LV" sz="3600">
                <a:ln w="0"/>
                <a:effectLst>
                  <a:outerShdw blurRad="38100" dist="19050" dir="2700000" algn="tl" rotWithShape="0">
                    <a:schemeClr val="dk1">
                      <a:alpha val="40000"/>
                    </a:schemeClr>
                  </a:outerShdw>
                </a:effectLst>
              </a:rPr>
              <a:t>Latvijas Universitātes 78. starptautiskā zinātniskā konferences ietvaros, Antropoloģijas studiju nodaļas sekcija veltīta varonībai - “Varonība politikā, poētikā un ikdienas praksē”</a:t>
            </a:r>
            <a:endParaRPr lang="en-GB" sz="3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4433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D799-D87A-4FA5-B1A5-039D969BFB2C}"/>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290AD4D3-682E-4CD1-ABB4-E0BDD71A5BB8}"/>
              </a:ext>
            </a:extLst>
          </p:cNvPr>
          <p:cNvGraphicFramePr>
            <a:graphicFrameLocks noGrp="1"/>
          </p:cNvGraphicFramePr>
          <p:nvPr>
            <p:ph idx="1"/>
          </p:nvPr>
        </p:nvGraphicFramePr>
        <p:xfrm>
          <a:off x="135923" y="98854"/>
          <a:ext cx="11924271" cy="6647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9577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1AF3-702A-4FB9-BE73-4B274A634583}"/>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27161F90-563B-4F64-8E00-4852241CB1B4}"/>
              </a:ext>
            </a:extLst>
          </p:cNvPr>
          <p:cNvGraphicFramePr>
            <a:graphicFrameLocks noGrp="1"/>
          </p:cNvGraphicFramePr>
          <p:nvPr>
            <p:ph idx="1"/>
          </p:nvPr>
        </p:nvGraphicFramePr>
        <p:xfrm>
          <a:off x="185351" y="86497"/>
          <a:ext cx="11911914" cy="66602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3794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19E4-30AA-47E5-A887-C74F574BEDEE}"/>
              </a:ext>
            </a:extLst>
          </p:cNvPr>
          <p:cNvSpPr>
            <a:spLocks noGrp="1"/>
          </p:cNvSpPr>
          <p:nvPr>
            <p:ph type="title"/>
          </p:nvPr>
        </p:nvSpPr>
        <p:spPr>
          <a:xfrm>
            <a:off x="838200" y="365125"/>
            <a:ext cx="10515600" cy="1325563"/>
          </a:xfrm>
        </p:spPr>
        <p:txBody>
          <a:bodyPr/>
          <a:lstStyle/>
          <a:p>
            <a:r>
              <a:rPr lang="lv-LV"/>
              <a:t> </a:t>
            </a:r>
            <a:endParaRPr lang="en-GB" dirty="0"/>
          </a:p>
        </p:txBody>
      </p:sp>
      <p:graphicFrame>
        <p:nvGraphicFramePr>
          <p:cNvPr id="4" name="Content Placeholder 3">
            <a:extLst>
              <a:ext uri="{FF2B5EF4-FFF2-40B4-BE49-F238E27FC236}">
                <a16:creationId xmlns:a16="http://schemas.microsoft.com/office/drawing/2014/main" id="{A9E53908-AD4F-4CD1-BC34-92A77F5FE24C}"/>
              </a:ext>
            </a:extLst>
          </p:cNvPr>
          <p:cNvGraphicFramePr>
            <a:graphicFrameLocks noGrp="1"/>
          </p:cNvGraphicFramePr>
          <p:nvPr>
            <p:ph idx="1"/>
          </p:nvPr>
        </p:nvGraphicFramePr>
        <p:xfrm>
          <a:off x="359763" y="0"/>
          <a:ext cx="12157023"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133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EE16-1062-4780-A9D6-1327A54E6122}"/>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7096A1CE-64B8-4715-9F5C-A2801DF25B18}"/>
              </a:ext>
            </a:extLst>
          </p:cNvPr>
          <p:cNvGraphicFramePr>
            <a:graphicFrameLocks noGrp="1"/>
          </p:cNvGraphicFramePr>
          <p:nvPr>
            <p:ph idx="1"/>
          </p:nvPr>
        </p:nvGraphicFramePr>
        <p:xfrm>
          <a:off x="0" y="148280"/>
          <a:ext cx="12191999" cy="65985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9862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161EE-7C40-41DB-9CEC-08D37FB0C467}"/>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07861FDE-3EAB-4AB9-B7E4-2DE8571AD66D}"/>
              </a:ext>
            </a:extLst>
          </p:cNvPr>
          <p:cNvGraphicFramePr>
            <a:graphicFrameLocks noGrp="1"/>
          </p:cNvGraphicFramePr>
          <p:nvPr>
            <p:ph idx="1"/>
          </p:nvPr>
        </p:nvGraphicFramePr>
        <p:xfrm>
          <a:off x="104931" y="119920"/>
          <a:ext cx="12087069" cy="66256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2569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A717-5171-4688-931A-B64DCF3F6E10}"/>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A9BB7EAB-3ED6-4E5F-B7DD-26A3112A2AA7}"/>
              </a:ext>
            </a:extLst>
          </p:cNvPr>
          <p:cNvGraphicFramePr>
            <a:graphicFrameLocks noGrp="1"/>
          </p:cNvGraphicFramePr>
          <p:nvPr>
            <p:ph idx="1"/>
          </p:nvPr>
        </p:nvGraphicFramePr>
        <p:xfrm>
          <a:off x="135924" y="123568"/>
          <a:ext cx="12056076" cy="6734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1534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A527-99BE-49EF-A824-DD3B976EDCCE}"/>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70AA3468-9532-4187-9CC7-4AF147978154}"/>
              </a:ext>
            </a:extLst>
          </p:cNvPr>
          <p:cNvGraphicFramePr>
            <a:graphicFrameLocks noGrp="1"/>
          </p:cNvGraphicFramePr>
          <p:nvPr>
            <p:ph idx="1"/>
          </p:nvPr>
        </p:nvGraphicFramePr>
        <p:xfrm>
          <a:off x="86497" y="148280"/>
          <a:ext cx="12105503" cy="67097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3680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27CC-1DB8-440A-A0A5-D42662FDA4C6}"/>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D71DA7E6-8192-414A-B421-16148831EA78}"/>
              </a:ext>
            </a:extLst>
          </p:cNvPr>
          <p:cNvGraphicFramePr>
            <a:graphicFrameLocks noGrp="1"/>
          </p:cNvGraphicFramePr>
          <p:nvPr>
            <p:ph idx="1"/>
          </p:nvPr>
        </p:nvGraphicFramePr>
        <p:xfrm>
          <a:off x="0" y="119920"/>
          <a:ext cx="12192000" cy="66256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2562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5257-757D-423E-B8F7-FC6659AD21E3}"/>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6A5A0E84-79F2-4D85-8ECC-FA7A4D929CC0}"/>
              </a:ext>
            </a:extLst>
          </p:cNvPr>
          <p:cNvGraphicFramePr>
            <a:graphicFrameLocks noGrp="1"/>
          </p:cNvGraphicFramePr>
          <p:nvPr>
            <p:ph idx="1"/>
          </p:nvPr>
        </p:nvGraphicFramePr>
        <p:xfrm>
          <a:off x="0" y="179882"/>
          <a:ext cx="12192000" cy="66781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645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89BAA-E933-4DBB-B9BE-8BFA9732CBEE}"/>
              </a:ext>
            </a:extLst>
          </p:cNvPr>
          <p:cNvSpPr>
            <a:spLocks noGrp="1"/>
          </p:cNvSpPr>
          <p:nvPr>
            <p:ph type="title"/>
          </p:nvPr>
        </p:nvSpPr>
        <p:spPr/>
        <p:txBody>
          <a:bodyPr/>
          <a:lstStyle/>
          <a:p>
            <a:r>
              <a:rPr lang="lv-LV" dirty="0"/>
              <a:t>Palīdzība un apmācība vardarbības novēršanai</a:t>
            </a:r>
            <a:endParaRPr lang="en-GB" dirty="0"/>
          </a:p>
        </p:txBody>
      </p:sp>
      <p:sp>
        <p:nvSpPr>
          <p:cNvPr id="3" name="Content Placeholder 2">
            <a:extLst>
              <a:ext uri="{FF2B5EF4-FFF2-40B4-BE49-F238E27FC236}">
                <a16:creationId xmlns:a16="http://schemas.microsoft.com/office/drawing/2014/main" id="{13C97C09-E870-4437-891C-26F12B800CEF}"/>
              </a:ext>
            </a:extLst>
          </p:cNvPr>
          <p:cNvSpPr>
            <a:spLocks noGrp="1"/>
          </p:cNvSpPr>
          <p:nvPr>
            <p:ph idx="1"/>
          </p:nvPr>
        </p:nvSpPr>
        <p:spPr/>
        <p:txBody>
          <a:bodyPr/>
          <a:lstStyle/>
          <a:p>
            <a:pPr marL="0" indent="0">
              <a:buNone/>
            </a:pPr>
            <a:r>
              <a:rPr lang="lv-LV" dirty="0"/>
              <a:t>Kopumā ap 10% respondentu (13,6% sieviešu un 5,7% vīriešu) </a:t>
            </a:r>
            <a:r>
              <a:rPr lang="lv-LV" b="1" dirty="0"/>
              <a:t>vismaz reizi piedalījušies kādos pasākumos, kas vērsti uz vardarbības mazināšanu, novēršanu vai rehabilitāciju</a:t>
            </a:r>
            <a:endParaRPr lang="lv-LV" dirty="0"/>
          </a:p>
          <a:p>
            <a:pPr marL="0" indent="0">
              <a:buNone/>
            </a:pPr>
            <a:endParaRPr lang="lv-LV" dirty="0"/>
          </a:p>
          <a:p>
            <a:pPr marL="0" indent="0">
              <a:buNone/>
            </a:pPr>
            <a:r>
              <a:rPr lang="lv-LV" dirty="0"/>
              <a:t>Tādos </a:t>
            </a:r>
            <a:r>
              <a:rPr lang="lv-LV" b="1" dirty="0"/>
              <a:t>nekad nav piedalījušies </a:t>
            </a:r>
            <a:r>
              <a:rPr lang="lv-LV" dirty="0"/>
              <a:t>93,3% vīriešu un 85% sieviešu </a:t>
            </a:r>
          </a:p>
          <a:p>
            <a:pPr marL="0" indent="0">
              <a:buNone/>
            </a:pPr>
            <a:endParaRPr lang="lv-LV" dirty="0"/>
          </a:p>
          <a:p>
            <a:pPr marL="0" indent="0">
              <a:buNone/>
            </a:pPr>
            <a:r>
              <a:rPr lang="lv-LV" dirty="0"/>
              <a:t>Darba vietas un izglītības iestādes ir populārākie informācijas kanāli</a:t>
            </a:r>
            <a:endParaRPr lang="en-GB" dirty="0"/>
          </a:p>
        </p:txBody>
      </p:sp>
    </p:spTree>
    <p:extLst>
      <p:ext uri="{BB962C8B-B14F-4D97-AF65-F5344CB8AC3E}">
        <p14:creationId xmlns:p14="http://schemas.microsoft.com/office/powerpoint/2010/main" val="19103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15F78-AE3F-440B-8E11-BDDFCBE5BA06}"/>
              </a:ext>
            </a:extLst>
          </p:cNvPr>
          <p:cNvSpPr txBox="1"/>
          <p:nvPr/>
        </p:nvSpPr>
        <p:spPr>
          <a:xfrm>
            <a:off x="598236" y="6367010"/>
            <a:ext cx="108347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«Stiprinot ģimenes, kopienas un attiecības: antropoloģiska pieeja vardarbības izpētē» lzp-2018/1-0068 </a:t>
            </a:r>
          </a:p>
        </p:txBody>
      </p:sp>
      <p:sp>
        <p:nvSpPr>
          <p:cNvPr id="2" name="TextBox 1">
            <a:extLst>
              <a:ext uri="{FF2B5EF4-FFF2-40B4-BE49-F238E27FC236}">
                <a16:creationId xmlns:a16="http://schemas.microsoft.com/office/drawing/2014/main" id="{58DE121D-FA7C-4255-A82B-E3E94A21037B}"/>
              </a:ext>
            </a:extLst>
          </p:cNvPr>
          <p:cNvSpPr txBox="1"/>
          <p:nvPr/>
        </p:nvSpPr>
        <p:spPr>
          <a:xfrm>
            <a:off x="1416258" y="1525410"/>
            <a:ext cx="9198734"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Ne varoņi, ne varmākas: </a:t>
            </a:r>
            <a:r>
              <a:rPr kumimoji="0" lang="lv-LV" sz="4000" b="1"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nevardarbības</a:t>
            </a:r>
            <a:r>
              <a:rPr kumimoji="0" lang="lv-LV"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ikdienas pieredze Latvijas sabiedrības aptaujas skatījumā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Aivita Putniņa, Latvijas Universitāte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49" name="Picture 13">
            <a:extLst>
              <a:ext uri="{FF2B5EF4-FFF2-40B4-BE49-F238E27FC236}">
                <a16:creationId xmlns:a16="http://schemas.microsoft.com/office/drawing/2014/main" id="{191A7D68-6EB1-420E-81DA-904C5297939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44417" y="4572350"/>
            <a:ext cx="279400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 descr="A close up of a sign&#10;&#10;Description automatically generated">
            <a:extLst>
              <a:ext uri="{FF2B5EF4-FFF2-40B4-BE49-F238E27FC236}">
                <a16:creationId xmlns:a16="http://schemas.microsoft.com/office/drawing/2014/main" id="{AB8B1C30-E52D-4D7B-B5E0-688F2F55A47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4867" y="5016850"/>
            <a:ext cx="803275" cy="809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8" descr="A close up of a sign&#10;&#10;Description automatically generated">
            <a:extLst>
              <a:ext uri="{FF2B5EF4-FFF2-40B4-BE49-F238E27FC236}">
                <a16:creationId xmlns:a16="http://schemas.microsoft.com/office/drawing/2014/main" id="{B7614E32-A30C-4B87-82C5-4CFF209901A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75017" y="5193063"/>
            <a:ext cx="1863725" cy="469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0B27CEF-0345-4E87-AF0A-8165BFB6B277}"/>
              </a:ext>
            </a:extLst>
          </p:cNvPr>
          <p:cNvSpPr>
            <a:spLocks noChangeArrowheads="1"/>
          </p:cNvSpPr>
          <p:nvPr/>
        </p:nvSpPr>
        <p:spPr bwMode="auto">
          <a:xfrm>
            <a:off x="2544417" y="4115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71ACD66-A242-463B-AE49-8A88CA9A4E1F}"/>
              </a:ext>
            </a:extLst>
          </p:cNvPr>
          <p:cNvSpPr>
            <a:spLocks noChangeArrowheads="1"/>
          </p:cNvSpPr>
          <p:nvPr/>
        </p:nvSpPr>
        <p:spPr bwMode="auto">
          <a:xfrm>
            <a:off x="2544417" y="4572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2325BBA-DB8C-4A2B-9429-C6F03580C2C7}"/>
              </a:ext>
            </a:extLst>
          </p:cNvPr>
          <p:cNvSpPr>
            <a:spLocks noChangeArrowheads="1"/>
          </p:cNvSpPr>
          <p:nvPr/>
        </p:nvSpPr>
        <p:spPr bwMode="auto">
          <a:xfrm>
            <a:off x="2544417" y="6147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lv-LV" altLang="en-US" sz="1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br>
            <a:endParaRPr kumimoji="0" lang="lv-LV"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517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ECFA-2942-4D8E-85FA-CC4524258E92}"/>
              </a:ext>
            </a:extLst>
          </p:cNvPr>
          <p:cNvSpPr>
            <a:spLocks noGrp="1"/>
          </p:cNvSpPr>
          <p:nvPr>
            <p:ph type="title"/>
          </p:nvPr>
        </p:nvSpPr>
        <p:spPr>
          <a:xfrm>
            <a:off x="815546" y="0"/>
            <a:ext cx="10515600" cy="1325563"/>
          </a:xfrm>
        </p:spPr>
        <p:txBody>
          <a:bodyPr/>
          <a:lstStyle/>
          <a:p>
            <a:r>
              <a:rPr lang="lv-LV" dirty="0"/>
              <a:t>Noslēdzot</a:t>
            </a:r>
            <a:endParaRPr lang="en-GB" dirty="0"/>
          </a:p>
        </p:txBody>
      </p:sp>
      <p:sp>
        <p:nvSpPr>
          <p:cNvPr id="3" name="Content Placeholder 2">
            <a:extLst>
              <a:ext uri="{FF2B5EF4-FFF2-40B4-BE49-F238E27FC236}">
                <a16:creationId xmlns:a16="http://schemas.microsoft.com/office/drawing/2014/main" id="{ACD78185-B2E1-47FC-8384-058CDEEB306F}"/>
              </a:ext>
            </a:extLst>
          </p:cNvPr>
          <p:cNvSpPr>
            <a:spLocks noGrp="1"/>
          </p:cNvSpPr>
          <p:nvPr>
            <p:ph idx="1"/>
          </p:nvPr>
        </p:nvSpPr>
        <p:spPr>
          <a:xfrm>
            <a:off x="123568" y="1396314"/>
            <a:ext cx="11899556" cy="5461686"/>
          </a:xfrm>
        </p:spPr>
        <p:txBody>
          <a:bodyPr>
            <a:normAutofit/>
          </a:bodyPr>
          <a:lstStyle/>
          <a:p>
            <a:r>
              <a:rPr lang="lv-LV" dirty="0"/>
              <a:t>Vardarbība ģimenē: biežāk neatzīta gan pati vardarbība, gan palīdzības sniegšana. </a:t>
            </a:r>
          </a:p>
          <a:p>
            <a:r>
              <a:rPr lang="lv-LV" dirty="0"/>
              <a:t>Bērnu pārmācīšana audzināšanas nolūkos pieņemama ir 16% respondentu; bērnu pārmācīšana pilnībā nav pieņemama 51% sieviešu un 38% vīriešu.</a:t>
            </a:r>
            <a:endParaRPr lang="en-GB" dirty="0"/>
          </a:p>
          <a:p>
            <a:r>
              <a:rPr lang="lv-LV" dirty="0"/>
              <a:t>70% sieviešu un 53% vīriešu atzīst, ka nav vardarbīgas personas. 79% sieviešu un 67% vīriešu iestājas pret vardarbību. </a:t>
            </a:r>
          </a:p>
          <a:p>
            <a:r>
              <a:rPr lang="lv-LV" dirty="0"/>
              <a:t>Pēdējā gada laikā no vardarbības biežāk cietuši jaunieši.</a:t>
            </a:r>
          </a:p>
          <a:p>
            <a:r>
              <a:rPr lang="lv-LV" dirty="0"/>
              <a:t>Visbiežāk vardarbībā tiek vainoti ārēji cēloņi. </a:t>
            </a:r>
          </a:p>
          <a:p>
            <a:r>
              <a:rPr lang="lv-LV" dirty="0"/>
              <a:t>Izteiktas reģionālas atšķirības – Zemgalē varoņu vairāk – te biežāk gan atzīta gan pret sevi, gan citiem vērsta vardarbība, gan nepieciešamība pret to iestāties. </a:t>
            </a:r>
            <a:endParaRPr lang="en-GB" dirty="0"/>
          </a:p>
        </p:txBody>
      </p:sp>
    </p:spTree>
    <p:extLst>
      <p:ext uri="{BB962C8B-B14F-4D97-AF65-F5344CB8AC3E}">
        <p14:creationId xmlns:p14="http://schemas.microsoft.com/office/powerpoint/2010/main" val="171694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3" name="Freeform: Shape 92">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5" name="Freeform: Shape 94">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53DDD5FB-A47C-4CEB-A64B-E87FE77B47EF}"/>
              </a:ext>
            </a:extLst>
          </p:cNvPr>
          <p:cNvSpPr>
            <a:spLocks noGrp="1"/>
          </p:cNvSpPr>
          <p:nvPr>
            <p:ph type="ctrTitle"/>
          </p:nvPr>
        </p:nvSpPr>
        <p:spPr>
          <a:xfrm>
            <a:off x="489098" y="1106034"/>
            <a:ext cx="5019074" cy="3204134"/>
          </a:xfrm>
        </p:spPr>
        <p:txBody>
          <a:bodyPr anchor="b">
            <a:normAutofit/>
          </a:bodyPr>
          <a:lstStyle/>
          <a:p>
            <a:r>
              <a:rPr lang="lv-LV" sz="3400" b="1"/>
              <a:t>Varonība un attiecības vardarbības novēršanā jauniešiem</a:t>
            </a:r>
            <a:br>
              <a:rPr lang="en-US" sz="3400"/>
            </a:br>
            <a:endParaRPr lang="en-US" sz="3400"/>
          </a:p>
        </p:txBody>
      </p:sp>
      <p:sp>
        <p:nvSpPr>
          <p:cNvPr id="3" name="Apakšvirsraksts 2">
            <a:extLst>
              <a:ext uri="{FF2B5EF4-FFF2-40B4-BE49-F238E27FC236}">
                <a16:creationId xmlns:a16="http://schemas.microsoft.com/office/drawing/2014/main" id="{6C97DA6B-9D06-44FB-9DFD-EE23AA07724D}"/>
              </a:ext>
            </a:extLst>
          </p:cNvPr>
          <p:cNvSpPr>
            <a:spLocks noGrp="1"/>
          </p:cNvSpPr>
          <p:nvPr>
            <p:ph type="subTitle" idx="1"/>
          </p:nvPr>
        </p:nvSpPr>
        <p:spPr>
          <a:xfrm>
            <a:off x="494124" y="4872922"/>
            <a:ext cx="5013698" cy="1208141"/>
          </a:xfrm>
        </p:spPr>
        <p:txBody>
          <a:bodyPr>
            <a:normAutofit/>
          </a:bodyPr>
          <a:lstStyle/>
          <a:p>
            <a:r>
              <a:rPr lang="en-US"/>
              <a:t>Ilze Mileiko, Māra Neikena,</a:t>
            </a:r>
          </a:p>
          <a:p>
            <a:r>
              <a:rPr lang="en-US"/>
              <a:t>LU 05.02.2020.</a:t>
            </a:r>
          </a:p>
          <a:p>
            <a:endParaRPr lang="en-US"/>
          </a:p>
        </p:txBody>
      </p:sp>
      <p:sp>
        <p:nvSpPr>
          <p:cNvPr id="101" name="Rectangle 9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ttēls 5" descr="Attēls, kurā ir zīmējums, zīme&#10;&#10;Apraksts ģenerēts automātiski">
            <a:extLst>
              <a:ext uri="{FF2B5EF4-FFF2-40B4-BE49-F238E27FC236}">
                <a16:creationId xmlns:a16="http://schemas.microsoft.com/office/drawing/2014/main" id="{70303DE5-810E-4054-A3EA-6010C6F957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94071" y="908366"/>
            <a:ext cx="4708831" cy="2177833"/>
          </a:xfrm>
          <a:prstGeom prst="rect">
            <a:avLst/>
          </a:prstGeom>
        </p:spPr>
      </p:pic>
      <p:sp>
        <p:nvSpPr>
          <p:cNvPr id="102" name="Rectangle 9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Satura vietturis 4" descr="Attēls, kurā ir rotaļlieta, okeāns&#10;&#10;Apraksts ģenerēts automātiski">
            <a:extLst>
              <a:ext uri="{FF2B5EF4-FFF2-40B4-BE49-F238E27FC236}">
                <a16:creationId xmlns:a16="http://schemas.microsoft.com/office/drawing/2014/main" id="{DB4657C7-9ADC-4772-8DE9-E99DFBCBE40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94071" y="3897738"/>
            <a:ext cx="4708833" cy="2048341"/>
          </a:xfrm>
          <a:prstGeom prst="rect">
            <a:avLst/>
          </a:prstGeom>
        </p:spPr>
      </p:pic>
    </p:spTree>
    <p:extLst>
      <p:ext uri="{BB962C8B-B14F-4D97-AF65-F5344CB8AC3E}">
        <p14:creationId xmlns:p14="http://schemas.microsoft.com/office/powerpoint/2010/main" val="1060280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588F53F3-6C4D-46B8-97A3-0831F3514C26}"/>
              </a:ext>
            </a:extLst>
          </p:cNvPr>
          <p:cNvSpPr>
            <a:spLocks noGrp="1"/>
          </p:cNvSpPr>
          <p:nvPr>
            <p:ph type="title"/>
          </p:nvPr>
        </p:nvSpPr>
        <p:spPr>
          <a:xfrm>
            <a:off x="621792" y="1161288"/>
            <a:ext cx="3602736" cy="4526280"/>
          </a:xfrm>
        </p:spPr>
        <p:txBody>
          <a:bodyPr>
            <a:normAutofit/>
          </a:bodyPr>
          <a:lstStyle/>
          <a:p>
            <a:r>
              <a:rPr lang="en-US"/>
              <a:t>Mēr</a:t>
            </a:r>
            <a:r>
              <a:rPr lang="lv-LV"/>
              <a:t>ķ</a:t>
            </a:r>
            <a:r>
              <a:rPr lang="en-US" dirty="0"/>
              <a:t>is </a:t>
            </a:r>
            <a:r>
              <a:rPr lang="en-US"/>
              <a:t>un metode</a:t>
            </a:r>
            <a:endParaRPr lang="en-US" dirty="0"/>
          </a:p>
        </p:txBody>
      </p:sp>
      <p:sp>
        <p:nvSpPr>
          <p:cNvPr id="20"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5DC1EBDF-2FC4-4BA4-A36B-281DE566B0E1}"/>
              </a:ext>
            </a:extLst>
          </p:cNvPr>
          <p:cNvSpPr>
            <a:spLocks noGrp="1"/>
          </p:cNvSpPr>
          <p:nvPr>
            <p:ph idx="1"/>
          </p:nvPr>
        </p:nvSpPr>
        <p:spPr>
          <a:xfrm>
            <a:off x="5434149" y="932688"/>
            <a:ext cx="5916603" cy="4992624"/>
          </a:xfrm>
        </p:spPr>
        <p:txBody>
          <a:bodyPr anchor="ctr">
            <a:normAutofit lnSpcReduction="10000"/>
          </a:bodyPr>
          <a:lstStyle/>
          <a:p>
            <a:r>
              <a:rPr lang="lv-LV" sz="2400" dirty="0"/>
              <a:t>Pētnieciskais jautājums: vai vardarbības novēršanā jauniešiem ir vieta varonībai? </a:t>
            </a:r>
          </a:p>
          <a:p>
            <a:r>
              <a:rPr lang="lv-LV" sz="2400" dirty="0"/>
              <a:t>Prezentācija balstās lauka darbā, kas veikts laika posmā no 2019.-2020 Zemgales mazpilsētā. Lauka darbs veikts projektā “Stiprinot ģimenes, kopienas un attiecības: antropoloģiska pieeja vardarbības izpētē”, finansē LZP, fundament</a:t>
            </a:r>
            <a:r>
              <a:rPr lang="en-US" sz="2400" dirty="0" err="1"/>
              <a:t>ālo</a:t>
            </a:r>
            <a:r>
              <a:rPr lang="lv-LV" sz="2400" dirty="0"/>
              <a:t> un lietišķo pētījumu programma - pētījuma numurs Nr. lzp-2018/1-0068.</a:t>
            </a:r>
          </a:p>
          <a:p>
            <a:endParaRPr lang="en-US" sz="2000" dirty="0"/>
          </a:p>
        </p:txBody>
      </p:sp>
    </p:spTree>
    <p:extLst>
      <p:ext uri="{BB962C8B-B14F-4D97-AF65-F5344CB8AC3E}">
        <p14:creationId xmlns:p14="http://schemas.microsoft.com/office/powerpoint/2010/main" val="70627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AF25F042-FF5B-4EF8-8D88-DEC5F1B237EB}"/>
              </a:ext>
            </a:extLst>
          </p:cNvPr>
          <p:cNvSpPr>
            <a:spLocks noGrp="1"/>
          </p:cNvSpPr>
          <p:nvPr>
            <p:ph type="title"/>
          </p:nvPr>
        </p:nvSpPr>
        <p:spPr>
          <a:xfrm>
            <a:off x="838200" y="253397"/>
            <a:ext cx="10515600" cy="1273233"/>
          </a:xfrm>
        </p:spPr>
        <p:txBody>
          <a:bodyPr>
            <a:normAutofit/>
          </a:bodyPr>
          <a:lstStyle/>
          <a:p>
            <a:r>
              <a:rPr lang="en-US"/>
              <a:t>Kas ir varonība?</a:t>
            </a:r>
            <a:endParaRPr lang="en-US" dirty="0"/>
          </a:p>
        </p:txBody>
      </p:sp>
      <p:sp>
        <p:nvSpPr>
          <p:cNvPr id="23" name="Rectangle 22">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0D816BC1-88E2-41FF-BFB5-9BF609998619}"/>
              </a:ext>
            </a:extLst>
          </p:cNvPr>
          <p:cNvSpPr>
            <a:spLocks noGrp="1"/>
          </p:cNvSpPr>
          <p:nvPr>
            <p:ph idx="1"/>
          </p:nvPr>
        </p:nvSpPr>
        <p:spPr>
          <a:xfrm>
            <a:off x="838200" y="2478024"/>
            <a:ext cx="10515600" cy="3694176"/>
          </a:xfrm>
        </p:spPr>
        <p:txBody>
          <a:bodyPr>
            <a:normAutofit/>
          </a:bodyPr>
          <a:lstStyle/>
          <a:p>
            <a:r>
              <a:rPr lang="lv-LV" sz="2200"/>
              <a:t>Uzvedība netipiskā situācijā, kura ietver personisku risku ar nolūku palīdzēt citiem. (Jayawickreme, Di Stefano, 2011) </a:t>
            </a:r>
          </a:p>
          <a:p>
            <a:r>
              <a:rPr lang="lv-LV" sz="2200"/>
              <a:t>Cilvēku pašaizliedzīga un altruistiska rīcība, riskējot ar savu veselību vai pat dzīvību, lai glābtu kādu citu.” </a:t>
            </a:r>
            <a:r>
              <a:rPr lang="en-US" sz="2200"/>
              <a:t>(</a:t>
            </a:r>
            <a:r>
              <a:rPr lang="lv-LV" sz="2200"/>
              <a:t>Žabicka</a:t>
            </a:r>
            <a:r>
              <a:rPr lang="en-US" sz="2200"/>
              <a:t>, </a:t>
            </a:r>
            <a:r>
              <a:rPr lang="lv-LV" sz="2200"/>
              <a:t>2015) </a:t>
            </a:r>
          </a:p>
          <a:p>
            <a:endParaRPr lang="en-US" sz="2200"/>
          </a:p>
        </p:txBody>
      </p:sp>
    </p:spTree>
    <p:extLst>
      <p:ext uri="{BB962C8B-B14F-4D97-AF65-F5344CB8AC3E}">
        <p14:creationId xmlns:p14="http://schemas.microsoft.com/office/powerpoint/2010/main" val="62720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749AEB0E-7B30-4A7F-9281-ECFA20EF4E86}"/>
              </a:ext>
            </a:extLst>
          </p:cNvPr>
          <p:cNvSpPr>
            <a:spLocks noGrp="1"/>
          </p:cNvSpPr>
          <p:nvPr>
            <p:ph type="title"/>
          </p:nvPr>
        </p:nvSpPr>
        <p:spPr>
          <a:xfrm>
            <a:off x="838200" y="253397"/>
            <a:ext cx="10515600" cy="1273233"/>
          </a:xfrm>
        </p:spPr>
        <p:txBody>
          <a:bodyPr>
            <a:normAutofit/>
          </a:bodyPr>
          <a:lstStyle/>
          <a:p>
            <a:r>
              <a:rPr lang="en-US"/>
              <a:t>Vardarbības novēršana un varonība</a:t>
            </a:r>
            <a:endParaRPr lang="en-US" dirty="0"/>
          </a:p>
        </p:txBody>
      </p:sp>
      <p:sp>
        <p:nvSpPr>
          <p:cNvPr id="28" name="Rectangle 27">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523DE6F6-54A0-410F-8019-292FD8C4B64F}"/>
              </a:ext>
            </a:extLst>
          </p:cNvPr>
          <p:cNvSpPr>
            <a:spLocks noGrp="1"/>
          </p:cNvSpPr>
          <p:nvPr>
            <p:ph idx="1"/>
          </p:nvPr>
        </p:nvSpPr>
        <p:spPr>
          <a:xfrm>
            <a:off x="838200" y="2478024"/>
            <a:ext cx="10515600" cy="3694176"/>
          </a:xfrm>
        </p:spPr>
        <p:txBody>
          <a:bodyPr>
            <a:normAutofit/>
          </a:bodyPr>
          <a:lstStyle/>
          <a:p>
            <a:r>
              <a:rPr lang="lv-LV" sz="2200"/>
              <a:t>Kvist (2002) skata vardarbību kā tādu, kas izpaužas cilvēku attiecībās kā noteiktas pozīcijas: upuris un varmāka, rīcības un rezultāti. Upuris tiek skatīts kā nevarīgs un pasīvs, bez iespējas rīkoties, bet varmāka pretēji – aktīvs ar varu un iespēju rīkoties. Varonis šajā gadījumā ir tāds, kurš iesaistās šādās attiecības un spēj novērst vardarbība.</a:t>
            </a:r>
            <a:endParaRPr lang="en-US" sz="2200"/>
          </a:p>
          <a:p>
            <a:r>
              <a:rPr lang="lv-LV" sz="2200"/>
              <a:t>Varonība </a:t>
            </a:r>
            <a:r>
              <a:rPr lang="en-US" sz="2200"/>
              <a:t>var būt saistīta </a:t>
            </a:r>
            <a:r>
              <a:rPr lang="lv-LV" sz="2200"/>
              <a:t>ar dzimti – maskulinitātes sastāvdaļa</a:t>
            </a:r>
            <a:r>
              <a:rPr lang="en-US" sz="2200"/>
              <a:t>.</a:t>
            </a:r>
            <a:endParaRPr lang="lv-LV" sz="2200"/>
          </a:p>
        </p:txBody>
      </p:sp>
    </p:spTree>
    <p:extLst>
      <p:ext uri="{BB962C8B-B14F-4D97-AF65-F5344CB8AC3E}">
        <p14:creationId xmlns:p14="http://schemas.microsoft.com/office/powerpoint/2010/main" val="2457737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3B60A4D0-4B7A-45E0-8360-4FD9005727EC}"/>
              </a:ext>
            </a:extLst>
          </p:cNvPr>
          <p:cNvSpPr>
            <a:spLocks noGrp="1"/>
          </p:cNvSpPr>
          <p:nvPr>
            <p:ph type="title"/>
          </p:nvPr>
        </p:nvSpPr>
        <p:spPr>
          <a:xfrm>
            <a:off x="838200" y="253397"/>
            <a:ext cx="10515600" cy="1273233"/>
          </a:xfrm>
        </p:spPr>
        <p:txBody>
          <a:bodyPr>
            <a:normAutofit/>
          </a:bodyPr>
          <a:lstStyle/>
          <a:p>
            <a:r>
              <a:rPr lang="lv-LV" dirty="0"/>
              <a:t>Vardarbības cēloņi jauniešiem</a:t>
            </a:r>
            <a:r>
              <a:rPr lang="en-US" dirty="0"/>
              <a:t> </a:t>
            </a:r>
            <a:r>
              <a:rPr lang="en-US"/>
              <a:t>skolā</a:t>
            </a: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AB3E3D22-44C2-4AC1-AFFC-329EE195C896}"/>
              </a:ext>
            </a:extLst>
          </p:cNvPr>
          <p:cNvSpPr>
            <a:spLocks noGrp="1"/>
          </p:cNvSpPr>
          <p:nvPr>
            <p:ph idx="1"/>
          </p:nvPr>
        </p:nvSpPr>
        <p:spPr>
          <a:xfrm>
            <a:off x="838200" y="2478024"/>
            <a:ext cx="10515600" cy="3694176"/>
          </a:xfrm>
        </p:spPr>
        <p:txBody>
          <a:bodyPr>
            <a:normAutofit/>
          </a:bodyPr>
          <a:lstStyle/>
          <a:p>
            <a:pPr>
              <a:lnSpc>
                <a:spcPct val="100000"/>
              </a:lnSpc>
            </a:pPr>
            <a:r>
              <a:rPr lang="lv-LV" sz="2200" dirty="0"/>
              <a:t>Dažādība (izskats, rakstura vai personības iezīmes, </a:t>
            </a:r>
            <a:r>
              <a:rPr lang="lv-LV" sz="2200" dirty="0" err="1"/>
              <a:t>etnisk</a:t>
            </a:r>
            <a:r>
              <a:rPr lang="en-US" sz="2200" dirty="0"/>
              <a:t>ā</a:t>
            </a:r>
            <a:r>
              <a:rPr lang="lv-LV" sz="2200" dirty="0"/>
              <a:t> piederība, </a:t>
            </a:r>
            <a:r>
              <a:rPr lang="en-US" sz="2200" dirty="0" err="1"/>
              <a:t>ekonomiskā</a:t>
            </a:r>
            <a:r>
              <a:rPr lang="en-US" sz="2200" dirty="0"/>
              <a:t> </a:t>
            </a:r>
            <a:r>
              <a:rPr lang="lv-LV" sz="2200" dirty="0"/>
              <a:t>nevienlīdzība);</a:t>
            </a:r>
          </a:p>
          <a:p>
            <a:pPr>
              <a:lnSpc>
                <a:spcPct val="100000"/>
              </a:lnSpc>
            </a:pPr>
            <a:r>
              <a:rPr lang="lv-LV" sz="2200" dirty="0"/>
              <a:t>Veids kā savstarpējās attiecības tiek risinātas. Vardarbība pieaug, kad tiek veidotas jaunas grupas, dažādos vecuma posmos vardarbības formas mainās;</a:t>
            </a:r>
          </a:p>
          <a:p>
            <a:pPr>
              <a:lnSpc>
                <a:spcPct val="100000"/>
              </a:lnSpc>
            </a:pPr>
            <a:r>
              <a:rPr lang="lv-LV" sz="2200" dirty="0" err="1"/>
              <a:t>Vardarbīb</a:t>
            </a:r>
            <a:r>
              <a:rPr lang="en-US" sz="2200" dirty="0"/>
              <a:t>a, </a:t>
            </a:r>
            <a:r>
              <a:rPr lang="lv-LV" sz="2200" dirty="0"/>
              <a:t>lai aizsargātu savas meitenes godu vai draugus; (tradicionāla varonības forma);</a:t>
            </a:r>
          </a:p>
          <a:p>
            <a:pPr>
              <a:lnSpc>
                <a:spcPct val="100000"/>
              </a:lnSpc>
            </a:pPr>
            <a:r>
              <a:rPr lang="lv-LV" sz="2200" dirty="0"/>
              <a:t>Gan jaunieši, gan pieaugušie atzīst, ka, runājot par jauniešu vardarbību, tā var būt viegli redzama un atpazīstama, bet tā var būt arī slēpta un neredzama. Noklusēšana – varonības forma (nesūdzas).</a:t>
            </a:r>
          </a:p>
          <a:p>
            <a:pPr>
              <a:lnSpc>
                <a:spcPct val="100000"/>
              </a:lnSpc>
            </a:pPr>
            <a:endParaRPr lang="en-US" sz="2200" dirty="0"/>
          </a:p>
        </p:txBody>
      </p:sp>
    </p:spTree>
    <p:extLst>
      <p:ext uri="{BB962C8B-B14F-4D97-AF65-F5344CB8AC3E}">
        <p14:creationId xmlns:p14="http://schemas.microsoft.com/office/powerpoint/2010/main" val="980793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302307AF-7DDC-44A0-9CDF-83ECEB63415D}"/>
              </a:ext>
            </a:extLst>
          </p:cNvPr>
          <p:cNvSpPr>
            <a:spLocks noGrp="1"/>
          </p:cNvSpPr>
          <p:nvPr>
            <p:ph type="title"/>
          </p:nvPr>
        </p:nvSpPr>
        <p:spPr>
          <a:xfrm>
            <a:off x="838200" y="253397"/>
            <a:ext cx="10515600" cy="1273233"/>
          </a:xfrm>
        </p:spPr>
        <p:txBody>
          <a:bodyPr>
            <a:normAutofit/>
          </a:bodyPr>
          <a:lstStyle/>
          <a:p>
            <a:r>
              <a:rPr lang="lv-LV" dirty="0"/>
              <a:t>Risinājumi</a:t>
            </a:r>
            <a:r>
              <a:rPr lang="en-US" dirty="0"/>
              <a:t> </a:t>
            </a:r>
            <a:r>
              <a:rPr lang="en-US"/>
              <a:t>vardarbības</a:t>
            </a:r>
            <a:r>
              <a:rPr lang="en-US" dirty="0"/>
              <a:t> </a:t>
            </a:r>
            <a:r>
              <a:rPr lang="en-US"/>
              <a:t>novēršanai</a:t>
            </a:r>
            <a:br>
              <a:rPr lang="en-US" dirty="0"/>
            </a:b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21F48BD9-4A84-4453-9795-B780E6D65761}"/>
              </a:ext>
            </a:extLst>
          </p:cNvPr>
          <p:cNvSpPr>
            <a:spLocks noGrp="1"/>
          </p:cNvSpPr>
          <p:nvPr>
            <p:ph idx="1"/>
          </p:nvPr>
        </p:nvSpPr>
        <p:spPr>
          <a:xfrm>
            <a:off x="838200" y="2478024"/>
            <a:ext cx="10515600" cy="3694176"/>
          </a:xfrm>
        </p:spPr>
        <p:txBody>
          <a:bodyPr>
            <a:normAutofit/>
          </a:bodyPr>
          <a:lstStyle/>
          <a:p>
            <a:r>
              <a:rPr lang="lv-LV" sz="2200" dirty="0"/>
              <a:t>Jaunieši, vecāki un speciālisti</a:t>
            </a:r>
            <a:r>
              <a:rPr lang="en-US" sz="2200" dirty="0"/>
              <a:t>,</a:t>
            </a:r>
            <a:r>
              <a:rPr lang="lv-LV" sz="2200" dirty="0"/>
              <a:t> runājot par vardarbības novēršanu jauniešiem, kā risinājumu nemin varonīgu jauniešu pašu cīniņu pret vardarbību, bet drīzāk dažādu drošības un atbalsta pasākumu ieviešanu</a:t>
            </a:r>
            <a:r>
              <a:rPr lang="en-US" sz="2200" dirty="0"/>
              <a:t>.</a:t>
            </a:r>
          </a:p>
          <a:p>
            <a:r>
              <a:rPr lang="lv-LV" sz="2200" dirty="0"/>
              <a:t>Runājot par vardarbības risinājumiem</a:t>
            </a:r>
            <a:r>
              <a:rPr lang="en-US" sz="2200" dirty="0"/>
              <a:t>,</a:t>
            </a:r>
            <a:r>
              <a:rPr lang="lv-LV" sz="2200" dirty="0"/>
              <a:t> cilvēki min gan </a:t>
            </a:r>
            <a:r>
              <a:rPr lang="en-US" sz="2200" dirty="0" err="1"/>
              <a:t>jauniešu</a:t>
            </a:r>
            <a:r>
              <a:rPr lang="en-US" sz="2200" dirty="0"/>
              <a:t>, </a:t>
            </a:r>
            <a:r>
              <a:rPr lang="en-US" sz="2200" dirty="0" err="1"/>
              <a:t>gan</a:t>
            </a:r>
            <a:r>
              <a:rPr lang="en-US" sz="2200" dirty="0"/>
              <a:t> </a:t>
            </a:r>
            <a:r>
              <a:rPr lang="lv-LV" sz="2200" dirty="0"/>
              <a:t>jauniešu vecāku, gan institūciju iesaisti vardarbības novēršanā. </a:t>
            </a:r>
            <a:endParaRPr lang="en-US" sz="2200" dirty="0"/>
          </a:p>
        </p:txBody>
      </p:sp>
    </p:spTree>
    <p:extLst>
      <p:ext uri="{BB962C8B-B14F-4D97-AF65-F5344CB8AC3E}">
        <p14:creationId xmlns:p14="http://schemas.microsoft.com/office/powerpoint/2010/main" val="2456748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7903E857-23F5-4C3D-B390-FDFAD85CCAEE}"/>
              </a:ext>
            </a:extLst>
          </p:cNvPr>
          <p:cNvSpPr>
            <a:spLocks noGrp="1"/>
          </p:cNvSpPr>
          <p:nvPr>
            <p:ph type="title"/>
          </p:nvPr>
        </p:nvSpPr>
        <p:spPr>
          <a:xfrm>
            <a:off x="838200" y="253397"/>
            <a:ext cx="10515600" cy="1273233"/>
          </a:xfrm>
        </p:spPr>
        <p:txBody>
          <a:bodyPr>
            <a:normAutofit/>
          </a:bodyPr>
          <a:lstStyle/>
          <a:p>
            <a:r>
              <a:rPr lang="lv-LV" dirty="0"/>
              <a:t>Risinājumi</a:t>
            </a:r>
            <a:r>
              <a:rPr lang="en-US" dirty="0"/>
              <a:t> </a:t>
            </a:r>
            <a:r>
              <a:rPr lang="en-US"/>
              <a:t>vardarbības</a:t>
            </a:r>
            <a:r>
              <a:rPr lang="en-US" dirty="0"/>
              <a:t> </a:t>
            </a:r>
            <a:r>
              <a:rPr lang="en-US"/>
              <a:t>novēršanai</a:t>
            </a: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7DAA76D0-B9EC-40F5-886E-A12A382E76D6}"/>
              </a:ext>
            </a:extLst>
          </p:cNvPr>
          <p:cNvSpPr>
            <a:spLocks noGrp="1"/>
          </p:cNvSpPr>
          <p:nvPr>
            <p:ph idx="1"/>
          </p:nvPr>
        </p:nvSpPr>
        <p:spPr>
          <a:xfrm>
            <a:off x="838200" y="2478024"/>
            <a:ext cx="10515600" cy="3694176"/>
          </a:xfrm>
        </p:spPr>
        <p:txBody>
          <a:bodyPr>
            <a:normAutofit/>
          </a:bodyPr>
          <a:lstStyle/>
          <a:p>
            <a:pPr marL="0" indent="0">
              <a:buNone/>
            </a:pPr>
            <a:r>
              <a:rPr lang="lv-LV" sz="2000" b="1" dirty="0"/>
              <a:t>Uzraudzība </a:t>
            </a:r>
            <a:endParaRPr lang="en-US" sz="2000" dirty="0"/>
          </a:p>
          <a:p>
            <a:pPr lvl="1"/>
            <a:r>
              <a:rPr lang="lv-LV" sz="2000" dirty="0"/>
              <a:t>Video kameras skolā;</a:t>
            </a:r>
            <a:endParaRPr lang="en-US" sz="2000" dirty="0"/>
          </a:p>
          <a:p>
            <a:pPr lvl="1"/>
            <a:r>
              <a:rPr lang="lv-LV" sz="2000" dirty="0"/>
              <a:t>Neatstāj vienus – nav pagalmu kultūras;</a:t>
            </a:r>
            <a:endParaRPr lang="en-US" sz="2000" dirty="0"/>
          </a:p>
          <a:p>
            <a:pPr lvl="1"/>
            <a:r>
              <a:rPr lang="lv-LV" sz="2000" dirty="0"/>
              <a:t>Tiek runāts par bērnu iesaisti pulciņos sporta nodarbībās, kas ir pieaugušā uzraudzībā, lai viņiem nebūtu laiks, spēks iesaistīties vardarbīgās attiecībās.</a:t>
            </a:r>
            <a:endParaRPr lang="en-US" sz="2000" dirty="0"/>
          </a:p>
          <a:p>
            <a:pPr lvl="1"/>
            <a:r>
              <a:rPr lang="lv-LV" sz="2000" dirty="0"/>
              <a:t>Atsacīšanās no lietām, ko nevar uzraudzīt – peldēšanas noteiktā vecuma grupā.</a:t>
            </a:r>
            <a:endParaRPr lang="en-US" sz="2000" dirty="0"/>
          </a:p>
          <a:p>
            <a:pPr marL="0" indent="0">
              <a:buNone/>
            </a:pPr>
            <a:r>
              <a:rPr lang="lv-LV" sz="2000" dirty="0"/>
              <a:t>Nav iespējama nepārtraukta uzraudzība</a:t>
            </a:r>
            <a:r>
              <a:rPr lang="en-US" sz="2000" dirty="0"/>
              <a:t>. Ļ</a:t>
            </a:r>
            <a:r>
              <a:rPr lang="lv-LV" sz="2000" dirty="0"/>
              <a:t>auj kontrolēt vardarbību, bet neļauj to novērst tiek veidotas citas neredzamas vardarbības formas.</a:t>
            </a:r>
            <a:endParaRPr lang="en-US" sz="2000" dirty="0"/>
          </a:p>
          <a:p>
            <a:pPr marL="0" indent="0">
              <a:buNone/>
            </a:pPr>
            <a:r>
              <a:rPr lang="en-US" sz="2000" dirty="0"/>
              <a:t>U</a:t>
            </a:r>
            <a:r>
              <a:rPr lang="lv-LV" sz="2000" dirty="0" err="1"/>
              <a:t>zraudzība</a:t>
            </a:r>
            <a:r>
              <a:rPr lang="lv-LV" sz="2000" dirty="0"/>
              <a:t> grauj jauniešu un pieaugušo attiecības, jo nav uzticēšanās.</a:t>
            </a:r>
            <a:endParaRPr lang="en-US" sz="2000" dirty="0"/>
          </a:p>
          <a:p>
            <a:endParaRPr lang="en-US" sz="2000" dirty="0"/>
          </a:p>
        </p:txBody>
      </p:sp>
    </p:spTree>
    <p:extLst>
      <p:ext uri="{BB962C8B-B14F-4D97-AF65-F5344CB8AC3E}">
        <p14:creationId xmlns:p14="http://schemas.microsoft.com/office/powerpoint/2010/main" val="1335315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B4EC93BC-65CB-49E1-B3FE-4678F7D1EDFB}"/>
              </a:ext>
            </a:extLst>
          </p:cNvPr>
          <p:cNvSpPr>
            <a:spLocks noGrp="1"/>
          </p:cNvSpPr>
          <p:nvPr>
            <p:ph type="title"/>
          </p:nvPr>
        </p:nvSpPr>
        <p:spPr>
          <a:xfrm>
            <a:off x="838200" y="253397"/>
            <a:ext cx="10515600" cy="1273233"/>
          </a:xfrm>
        </p:spPr>
        <p:txBody>
          <a:bodyPr>
            <a:normAutofit/>
          </a:bodyPr>
          <a:lstStyle/>
          <a:p>
            <a:r>
              <a:rPr lang="lv-LV" dirty="0"/>
              <a:t>Risinājumi</a:t>
            </a:r>
            <a:r>
              <a:rPr lang="en-US" dirty="0"/>
              <a:t> </a:t>
            </a:r>
            <a:r>
              <a:rPr lang="en-US"/>
              <a:t>vardarbības</a:t>
            </a:r>
            <a:r>
              <a:rPr lang="en-US" dirty="0"/>
              <a:t> </a:t>
            </a:r>
            <a:r>
              <a:rPr lang="en-US"/>
              <a:t>novēršanai</a:t>
            </a: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FDCD0827-7C52-40D5-9AA7-CC3F8F09C6F7}"/>
              </a:ext>
            </a:extLst>
          </p:cNvPr>
          <p:cNvSpPr>
            <a:spLocks noGrp="1"/>
          </p:cNvSpPr>
          <p:nvPr>
            <p:ph idx="1"/>
          </p:nvPr>
        </p:nvSpPr>
        <p:spPr>
          <a:xfrm>
            <a:off x="838200" y="2478024"/>
            <a:ext cx="10515600" cy="3694176"/>
          </a:xfrm>
        </p:spPr>
        <p:txBody>
          <a:bodyPr>
            <a:normAutofit/>
          </a:bodyPr>
          <a:lstStyle/>
          <a:p>
            <a:pPr marL="0" indent="0">
              <a:lnSpc>
                <a:spcPct val="100000"/>
              </a:lnSpc>
              <a:buNone/>
            </a:pPr>
            <a:r>
              <a:rPr lang="lv-LV" sz="2200" b="1" dirty="0"/>
              <a:t>Atbalsts </a:t>
            </a:r>
            <a:endParaRPr lang="en-US" sz="2200" b="1" dirty="0"/>
          </a:p>
          <a:p>
            <a:pPr>
              <a:lnSpc>
                <a:spcPct val="100000"/>
              </a:lnSpc>
            </a:pPr>
            <a:r>
              <a:rPr lang="lv-LV" sz="2200" dirty="0"/>
              <a:t>Varmākas iebiedēšana, atrisina konkrēto situāciju, nemaina uzvedības modeli.</a:t>
            </a:r>
            <a:endParaRPr lang="en-US" sz="2200" dirty="0"/>
          </a:p>
          <a:p>
            <a:pPr>
              <a:lnSpc>
                <a:spcPct val="100000"/>
              </a:lnSpc>
            </a:pPr>
            <a:r>
              <a:rPr lang="en-US" sz="2200" dirty="0"/>
              <a:t>C</a:t>
            </a:r>
            <a:r>
              <a:rPr lang="lv-LV" sz="2200" dirty="0" err="1"/>
              <a:t>ieņpilnas</a:t>
            </a:r>
            <a:r>
              <a:rPr lang="lv-LV" sz="2200" dirty="0"/>
              <a:t> un drošas attiecības ar vecākiem, skolotājiem un citiem jauniešiem, kas ļauj gan neveidoties vardarbībai, gan to vieglāk pārdzīvot un risināt</a:t>
            </a:r>
            <a:r>
              <a:rPr lang="en-US" sz="2200" dirty="0"/>
              <a:t> (</a:t>
            </a:r>
            <a:r>
              <a:rPr lang="en-US" sz="2200" dirty="0" err="1"/>
              <a:t>atbalsts</a:t>
            </a:r>
            <a:r>
              <a:rPr lang="en-US" sz="2200" dirty="0"/>
              <a:t> </a:t>
            </a:r>
            <a:r>
              <a:rPr lang="lv-LV" sz="2200" dirty="0"/>
              <a:t>ģ</a:t>
            </a:r>
            <a:r>
              <a:rPr lang="en-US" sz="2200" dirty="0" err="1"/>
              <a:t>imenē</a:t>
            </a:r>
            <a:r>
              <a:rPr lang="en-US" sz="2200" dirty="0"/>
              <a:t> un </a:t>
            </a:r>
            <a:r>
              <a:rPr lang="en-US" sz="2200" dirty="0" err="1"/>
              <a:t>pašvaldībā</a:t>
            </a:r>
            <a:r>
              <a:rPr lang="en-US" sz="2200" dirty="0"/>
              <a:t>).</a:t>
            </a:r>
          </a:p>
          <a:p>
            <a:pPr>
              <a:lnSpc>
                <a:spcPct val="100000"/>
              </a:lnSpc>
            </a:pPr>
            <a:r>
              <a:rPr lang="lv-LV" sz="2200" dirty="0"/>
              <a:t>Darbs ar varmāku un viņa uzvedību, atbalsta sniegšana uzvedības maiņai, viņa pozitīvo talantu atzīšana, atbalsts to attīstīšanā.</a:t>
            </a:r>
            <a:r>
              <a:rPr lang="en-US" sz="2200" dirty="0"/>
              <a:t> </a:t>
            </a:r>
          </a:p>
          <a:p>
            <a:pPr>
              <a:lnSpc>
                <a:spcPct val="100000"/>
              </a:lnSpc>
            </a:pPr>
            <a:endParaRPr lang="en-US" sz="2200" dirty="0"/>
          </a:p>
          <a:p>
            <a:pPr>
              <a:lnSpc>
                <a:spcPct val="100000"/>
              </a:lnSpc>
            </a:pPr>
            <a:endParaRPr lang="en-US" sz="2200" dirty="0"/>
          </a:p>
        </p:txBody>
      </p:sp>
    </p:spTree>
    <p:extLst>
      <p:ext uri="{BB962C8B-B14F-4D97-AF65-F5344CB8AC3E}">
        <p14:creationId xmlns:p14="http://schemas.microsoft.com/office/powerpoint/2010/main" val="4133710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0ADA3238-07C9-4D52-8F96-CCD507C02003}"/>
              </a:ext>
            </a:extLst>
          </p:cNvPr>
          <p:cNvSpPr>
            <a:spLocks noGrp="1"/>
          </p:cNvSpPr>
          <p:nvPr>
            <p:ph type="title"/>
          </p:nvPr>
        </p:nvSpPr>
        <p:spPr>
          <a:xfrm>
            <a:off x="838200" y="253397"/>
            <a:ext cx="10515600" cy="1273233"/>
          </a:xfrm>
        </p:spPr>
        <p:txBody>
          <a:bodyPr>
            <a:normAutofit/>
          </a:bodyPr>
          <a:lstStyle/>
          <a:p>
            <a:r>
              <a:rPr lang="lv-LV" dirty="0"/>
              <a:t>Risinājumi</a:t>
            </a:r>
            <a:r>
              <a:rPr lang="en-US" dirty="0"/>
              <a:t> </a:t>
            </a:r>
            <a:r>
              <a:rPr lang="en-US"/>
              <a:t>vardarbības</a:t>
            </a:r>
            <a:r>
              <a:rPr lang="en-US" dirty="0"/>
              <a:t> </a:t>
            </a:r>
            <a:r>
              <a:rPr lang="en-US"/>
              <a:t>novēršanai</a:t>
            </a: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27955899-E06A-4D5C-A7D9-4C41434C4A8D}"/>
              </a:ext>
            </a:extLst>
          </p:cNvPr>
          <p:cNvSpPr>
            <a:spLocks noGrp="1"/>
          </p:cNvSpPr>
          <p:nvPr>
            <p:ph idx="1"/>
          </p:nvPr>
        </p:nvSpPr>
        <p:spPr>
          <a:xfrm>
            <a:off x="838200" y="2478024"/>
            <a:ext cx="10515600" cy="3694176"/>
          </a:xfrm>
        </p:spPr>
        <p:txBody>
          <a:bodyPr>
            <a:normAutofit/>
          </a:bodyPr>
          <a:lstStyle/>
          <a:p>
            <a:pPr marL="0" indent="0">
              <a:buNone/>
            </a:pPr>
            <a:r>
              <a:rPr lang="lv-LV" sz="2200" b="1" dirty="0"/>
              <a:t>Aizsardzības iemācīšana</a:t>
            </a:r>
            <a:endParaRPr lang="en-US" sz="2200" dirty="0"/>
          </a:p>
          <a:p>
            <a:pPr lvl="1"/>
            <a:r>
              <a:rPr lang="lv-LV" sz="2200" dirty="0"/>
              <a:t>Tiek mācīts, kā aizsargāties no vardarbības (sit starp kājām un acīm, </a:t>
            </a:r>
            <a:r>
              <a:rPr lang="lv-LV" sz="2200" dirty="0" err="1"/>
              <a:t>be</a:t>
            </a:r>
            <a:r>
              <a:rPr lang="en-US" sz="2200" dirty="0"/>
              <a:t>r</a:t>
            </a:r>
            <a:r>
              <a:rPr lang="lv-LV" sz="2200" dirty="0"/>
              <a:t> acīs smiltis, bēdz, nepārvietojies noteiktās vietās) pamācības atšķiras puišiem un meitenēm.</a:t>
            </a:r>
            <a:endParaRPr lang="en-US" sz="2200" dirty="0"/>
          </a:p>
          <a:p>
            <a:pPr lvl="1"/>
            <a:r>
              <a:rPr lang="lv-LV" sz="2200" dirty="0"/>
              <a:t>Pamācības – sit pretī. </a:t>
            </a:r>
            <a:endParaRPr lang="en-US" sz="2200" dirty="0"/>
          </a:p>
          <a:p>
            <a:pPr marL="0" indent="0">
              <a:buNone/>
            </a:pPr>
            <a:r>
              <a:rPr lang="lv-LV" sz="2200" b="1" dirty="0"/>
              <a:t>Attiecību pārtraukšana</a:t>
            </a:r>
            <a:endParaRPr lang="en-US" sz="2200" dirty="0"/>
          </a:p>
          <a:p>
            <a:pPr lvl="1"/>
            <a:r>
              <a:rPr lang="lv-LV" sz="2200" dirty="0"/>
              <a:t>Upuru pārvietošana uz citu vidi. Upura netieša sodīšana, jauna upura atrašana.</a:t>
            </a:r>
            <a:endParaRPr lang="en-US" sz="2200" dirty="0"/>
          </a:p>
          <a:p>
            <a:pPr lvl="1"/>
            <a:endParaRPr lang="en-US" sz="2200" dirty="0"/>
          </a:p>
          <a:p>
            <a:pPr lvl="1"/>
            <a:endParaRPr lang="en-US" sz="2200" dirty="0"/>
          </a:p>
        </p:txBody>
      </p:sp>
    </p:spTree>
    <p:extLst>
      <p:ext uri="{BB962C8B-B14F-4D97-AF65-F5344CB8AC3E}">
        <p14:creationId xmlns:p14="http://schemas.microsoft.com/office/powerpoint/2010/main" val="3577079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6420-C3B3-4A4B-BE18-3318B71C3A55}"/>
              </a:ext>
            </a:extLst>
          </p:cNvPr>
          <p:cNvSpPr>
            <a:spLocks noGrp="1"/>
          </p:cNvSpPr>
          <p:nvPr>
            <p:ph type="title"/>
          </p:nvPr>
        </p:nvSpPr>
        <p:spPr/>
        <p:txBody>
          <a:bodyPr/>
          <a:lstStyle/>
          <a:p>
            <a:r>
              <a:rPr lang="lv-LV" dirty="0"/>
              <a:t>Metode</a:t>
            </a:r>
            <a:endParaRPr lang="en-GB" dirty="0"/>
          </a:p>
        </p:txBody>
      </p:sp>
      <p:sp>
        <p:nvSpPr>
          <p:cNvPr id="3" name="Content Placeholder 2">
            <a:extLst>
              <a:ext uri="{FF2B5EF4-FFF2-40B4-BE49-F238E27FC236}">
                <a16:creationId xmlns:a16="http://schemas.microsoft.com/office/drawing/2014/main" id="{F1E6E500-793D-43B6-BD5E-B7529BFC083E}"/>
              </a:ext>
            </a:extLst>
          </p:cNvPr>
          <p:cNvSpPr>
            <a:spLocks noGrp="1"/>
          </p:cNvSpPr>
          <p:nvPr>
            <p:ph idx="1"/>
          </p:nvPr>
        </p:nvSpPr>
        <p:spPr/>
        <p:txBody>
          <a:bodyPr/>
          <a:lstStyle/>
          <a:p>
            <a:r>
              <a:rPr lang="lv-LV" dirty="0"/>
              <a:t>Dati iegūti SKDS 2019. gada vasarā veiktā aptaujā. </a:t>
            </a:r>
          </a:p>
          <a:p>
            <a:r>
              <a:rPr lang="lv-LV" dirty="0"/>
              <a:t>Ģenerālais kopums: Latvijas patstāvīgie iedzīvotāji vecumā no 18-75 gadiem.</a:t>
            </a:r>
          </a:p>
          <a:p>
            <a:r>
              <a:rPr lang="lv-LV" dirty="0"/>
              <a:t>Izmantota stratificētās nejaušās izlases metode, sasniegti 1017 respondenti. </a:t>
            </a:r>
          </a:p>
          <a:p>
            <a:r>
              <a:rPr lang="lv-LV" dirty="0"/>
              <a:t>Dati svērti.</a:t>
            </a:r>
            <a:endParaRPr lang="en-GB" dirty="0"/>
          </a:p>
        </p:txBody>
      </p:sp>
    </p:spTree>
    <p:extLst>
      <p:ext uri="{BB962C8B-B14F-4D97-AF65-F5344CB8AC3E}">
        <p14:creationId xmlns:p14="http://schemas.microsoft.com/office/powerpoint/2010/main" val="156532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13B4C090-46EB-44D4-A212-8E3E6D9FB2E5}"/>
              </a:ext>
            </a:extLst>
          </p:cNvPr>
          <p:cNvSpPr>
            <a:spLocks noGrp="1"/>
          </p:cNvSpPr>
          <p:nvPr>
            <p:ph type="title"/>
          </p:nvPr>
        </p:nvSpPr>
        <p:spPr>
          <a:xfrm>
            <a:off x="838200" y="253397"/>
            <a:ext cx="10515600" cy="1273233"/>
          </a:xfrm>
        </p:spPr>
        <p:txBody>
          <a:bodyPr>
            <a:normAutofit/>
          </a:bodyPr>
          <a:lstStyle/>
          <a:p>
            <a:r>
              <a:rPr lang="lv-LV" dirty="0"/>
              <a:t>Risinājumi</a:t>
            </a:r>
            <a:r>
              <a:rPr lang="en-US" dirty="0"/>
              <a:t> </a:t>
            </a:r>
            <a:r>
              <a:rPr lang="en-US"/>
              <a:t>vardarbības</a:t>
            </a:r>
            <a:r>
              <a:rPr lang="en-US" dirty="0"/>
              <a:t> </a:t>
            </a:r>
            <a:r>
              <a:rPr lang="en-US"/>
              <a:t>novēršanai</a:t>
            </a: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0E2BD7F3-EBE7-47FF-8519-A10897CFE969}"/>
              </a:ext>
            </a:extLst>
          </p:cNvPr>
          <p:cNvSpPr>
            <a:spLocks noGrp="1"/>
          </p:cNvSpPr>
          <p:nvPr>
            <p:ph idx="1"/>
          </p:nvPr>
        </p:nvSpPr>
        <p:spPr>
          <a:xfrm>
            <a:off x="838200" y="2478024"/>
            <a:ext cx="10515600" cy="3694176"/>
          </a:xfrm>
        </p:spPr>
        <p:txBody>
          <a:bodyPr>
            <a:normAutofit/>
          </a:bodyPr>
          <a:lstStyle/>
          <a:p>
            <a:pPr marL="0" indent="0">
              <a:buNone/>
            </a:pPr>
            <a:r>
              <a:rPr lang="lv-LV" sz="2200" b="1" dirty="0"/>
              <a:t>Agresijas pārvirze</a:t>
            </a:r>
            <a:endParaRPr lang="en-US" sz="2200" dirty="0"/>
          </a:p>
          <a:p>
            <a:pPr lvl="0"/>
            <a:r>
              <a:rPr lang="lv-LV" sz="2200" dirty="0"/>
              <a:t>Tiek akceptēta vardarbība un agresijas izrādīšana sportā.</a:t>
            </a:r>
            <a:endParaRPr lang="en-US" sz="2200" dirty="0"/>
          </a:p>
          <a:p>
            <a:pPr marL="0" indent="0">
              <a:buNone/>
            </a:pPr>
            <a:r>
              <a:rPr lang="lv-LV" sz="2200" b="1" dirty="0"/>
              <a:t>Vērtību maiņa</a:t>
            </a:r>
            <a:endParaRPr lang="en-US" sz="2200" dirty="0"/>
          </a:p>
          <a:p>
            <a:pPr lvl="1"/>
            <a:r>
              <a:rPr lang="lv-LV" sz="2200" dirty="0"/>
              <a:t>Jaunieši piedāvā veidot iecietības reitingu mērīšanu skolā, skolas kvalitāti noteikt mērot nevis sekmes, bet skolēnu attiecību kvalitāti</a:t>
            </a:r>
            <a:r>
              <a:rPr lang="en-US" sz="2200" dirty="0"/>
              <a:t>;</a:t>
            </a:r>
          </a:p>
          <a:p>
            <a:pPr lvl="1"/>
            <a:r>
              <a:rPr lang="lv-LV" sz="2200" dirty="0"/>
              <a:t>Atteikšanās vardarbību normalizēt</a:t>
            </a:r>
            <a:r>
              <a:rPr lang="en-US" sz="2200" dirty="0"/>
              <a:t>;</a:t>
            </a:r>
          </a:p>
          <a:p>
            <a:pPr lvl="1"/>
            <a:r>
              <a:rPr lang="lv-LV" sz="2200" dirty="0"/>
              <a:t>Jauniešu </a:t>
            </a:r>
            <a:r>
              <a:rPr lang="lv-LV" sz="2200" dirty="0" err="1"/>
              <a:t>nestigmatizēšana</a:t>
            </a:r>
            <a:r>
              <a:rPr lang="lv-LV" sz="2200" dirty="0"/>
              <a:t> un nevainošana, bet atbalsta sniegšana. (nepieklājīgs, dzēra, slikti uzvedās, nepieklājīgi saģērbās </a:t>
            </a:r>
            <a:r>
              <a:rPr lang="lv-LV" sz="2200" dirty="0" err="1"/>
              <a:t>utt</a:t>
            </a:r>
            <a:r>
              <a:rPr lang="lv-LV" sz="2200" dirty="0"/>
              <a:t>)</a:t>
            </a:r>
            <a:r>
              <a:rPr lang="en-US" sz="2200" dirty="0"/>
              <a:t>.</a:t>
            </a:r>
          </a:p>
          <a:p>
            <a:pPr marL="0" lvl="0" indent="0">
              <a:buNone/>
            </a:pPr>
            <a:endParaRPr lang="en-US" sz="2200" dirty="0"/>
          </a:p>
          <a:p>
            <a:endParaRPr lang="en-US" sz="2200" dirty="0"/>
          </a:p>
        </p:txBody>
      </p:sp>
    </p:spTree>
    <p:extLst>
      <p:ext uri="{BB962C8B-B14F-4D97-AF65-F5344CB8AC3E}">
        <p14:creationId xmlns:p14="http://schemas.microsoft.com/office/powerpoint/2010/main" val="605245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C2301B67-5D83-47B7-93E7-74569267F274}"/>
              </a:ext>
            </a:extLst>
          </p:cNvPr>
          <p:cNvSpPr>
            <a:spLocks noGrp="1"/>
          </p:cNvSpPr>
          <p:nvPr>
            <p:ph type="title"/>
          </p:nvPr>
        </p:nvSpPr>
        <p:spPr>
          <a:xfrm>
            <a:off x="838200" y="253397"/>
            <a:ext cx="10515600" cy="1273233"/>
          </a:xfrm>
        </p:spPr>
        <p:txBody>
          <a:bodyPr>
            <a:normAutofit/>
          </a:bodyPr>
          <a:lstStyle/>
          <a:p>
            <a:r>
              <a:rPr lang="en-US"/>
              <a:t>Secinājumi 1:</a:t>
            </a: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817D205B-E22D-449E-B30C-27853909DD00}"/>
              </a:ext>
            </a:extLst>
          </p:cNvPr>
          <p:cNvSpPr>
            <a:spLocks noGrp="1"/>
          </p:cNvSpPr>
          <p:nvPr>
            <p:ph idx="1"/>
          </p:nvPr>
        </p:nvSpPr>
        <p:spPr>
          <a:xfrm>
            <a:off x="838200" y="2478024"/>
            <a:ext cx="10515600" cy="3694176"/>
          </a:xfrm>
        </p:spPr>
        <p:txBody>
          <a:bodyPr>
            <a:normAutofit/>
          </a:bodyPr>
          <a:lstStyle/>
          <a:p>
            <a:r>
              <a:rPr lang="lv-LV" sz="2200" dirty="0"/>
              <a:t>Intervijās reti parādās varonība tās klasiskajā izpratnē, kas izpaustos citu cilvēku, kas saskaras ar vardarbību aizstāvībā</a:t>
            </a:r>
            <a:r>
              <a:rPr lang="en-US" sz="2200" dirty="0"/>
              <a:t>, </a:t>
            </a:r>
            <a:r>
              <a:rPr lang="en-US" sz="2200" dirty="0" err="1"/>
              <a:t>tātad</a:t>
            </a:r>
            <a:r>
              <a:rPr lang="en-US" sz="2200" dirty="0"/>
              <a:t> </a:t>
            </a:r>
            <a:r>
              <a:rPr lang="en-US" sz="2200" dirty="0" err="1"/>
              <a:t>drīzāk</a:t>
            </a:r>
            <a:r>
              <a:rPr lang="en-US" sz="2200" dirty="0"/>
              <a:t> </a:t>
            </a:r>
            <a:r>
              <a:rPr lang="en-US" sz="2200" dirty="0" err="1"/>
              <a:t>ir</a:t>
            </a:r>
            <a:r>
              <a:rPr lang="en-US" sz="2200" dirty="0"/>
              <a:t> </a:t>
            </a:r>
            <a:r>
              <a:rPr lang="en-US" sz="2200" dirty="0" err="1"/>
              <a:t>vardarbību</a:t>
            </a:r>
            <a:r>
              <a:rPr lang="en-US" sz="2200" dirty="0"/>
              <a:t> </a:t>
            </a:r>
            <a:r>
              <a:rPr lang="en-US" sz="2200" dirty="0" err="1"/>
              <a:t>veicinoša</a:t>
            </a:r>
            <a:r>
              <a:rPr lang="en-US" sz="2200" dirty="0"/>
              <a:t>, </a:t>
            </a:r>
            <a:r>
              <a:rPr lang="en-US" sz="2200" dirty="0" err="1"/>
              <a:t>kā</a:t>
            </a:r>
            <a:r>
              <a:rPr lang="en-US" sz="2200" dirty="0"/>
              <a:t> </a:t>
            </a:r>
            <a:r>
              <a:rPr lang="en-US" sz="2200" dirty="0" err="1"/>
              <a:t>novērsoša</a:t>
            </a:r>
            <a:r>
              <a:rPr lang="en-US" sz="2200" dirty="0"/>
              <a:t>. </a:t>
            </a:r>
          </a:p>
          <a:p>
            <a:r>
              <a:rPr lang="lv-LV" sz="2200" dirty="0"/>
              <a:t>Jaunieši arī paši norāda, ka saskaroties ar emocionālu vardarbību klasē</a:t>
            </a:r>
            <a:r>
              <a:rPr lang="en-US" sz="2200" dirty="0"/>
              <a:t>,</a:t>
            </a:r>
            <a:r>
              <a:rPr lang="lv-LV" sz="2200" dirty="0"/>
              <a:t> nav saņēmuši atbalstu no klases biedriem, bet arī paši to nav snieguši, jo baidās neiederēties grupā vai paši kļūt par upuriem. </a:t>
            </a:r>
            <a:endParaRPr lang="en-US" sz="2200" dirty="0"/>
          </a:p>
          <a:p>
            <a:r>
              <a:rPr lang="lv-LV" sz="2200" dirty="0"/>
              <a:t>Vardarbības novēršanā drīzāk dominē dažādi drošības, uzraudzības un attiecību veidošanas mehānismi jeb sociāli veidota drošības telpa konkurē ar tradicionālo varonību. </a:t>
            </a:r>
            <a:endParaRPr lang="en-US" sz="2200" dirty="0"/>
          </a:p>
          <a:p>
            <a:endParaRPr lang="en-US" sz="2200" dirty="0"/>
          </a:p>
        </p:txBody>
      </p:sp>
    </p:spTree>
    <p:extLst>
      <p:ext uri="{BB962C8B-B14F-4D97-AF65-F5344CB8AC3E}">
        <p14:creationId xmlns:p14="http://schemas.microsoft.com/office/powerpoint/2010/main" val="300988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D25601ED-7468-43CB-898F-253AF44E0C33}"/>
              </a:ext>
            </a:extLst>
          </p:cNvPr>
          <p:cNvSpPr>
            <a:spLocks noGrp="1"/>
          </p:cNvSpPr>
          <p:nvPr>
            <p:ph type="title"/>
          </p:nvPr>
        </p:nvSpPr>
        <p:spPr>
          <a:xfrm>
            <a:off x="838200" y="253397"/>
            <a:ext cx="10515600" cy="1273233"/>
          </a:xfrm>
        </p:spPr>
        <p:txBody>
          <a:bodyPr>
            <a:normAutofit/>
          </a:bodyPr>
          <a:lstStyle/>
          <a:p>
            <a:r>
              <a:rPr lang="en-US"/>
              <a:t>Secinājumi</a:t>
            </a:r>
            <a:r>
              <a:rPr lang="en-US" dirty="0"/>
              <a:t> 2:</a:t>
            </a: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atura vietturis 2">
            <a:extLst>
              <a:ext uri="{FF2B5EF4-FFF2-40B4-BE49-F238E27FC236}">
                <a16:creationId xmlns:a16="http://schemas.microsoft.com/office/drawing/2014/main" id="{56F947C2-6316-4EE8-85B8-033DC285F679}"/>
              </a:ext>
            </a:extLst>
          </p:cNvPr>
          <p:cNvSpPr>
            <a:spLocks noGrp="1"/>
          </p:cNvSpPr>
          <p:nvPr>
            <p:ph idx="1"/>
          </p:nvPr>
        </p:nvSpPr>
        <p:spPr>
          <a:xfrm>
            <a:off x="838200" y="2478024"/>
            <a:ext cx="10515600" cy="3694176"/>
          </a:xfrm>
        </p:spPr>
        <p:txBody>
          <a:bodyPr>
            <a:normAutofit/>
          </a:bodyPr>
          <a:lstStyle/>
          <a:p>
            <a:r>
              <a:rPr lang="en-US" sz="2200"/>
              <a:t>N</a:t>
            </a:r>
            <a:r>
              <a:rPr lang="lv-LV" sz="2200"/>
              <a:t>e visi vardarbības risināšanas veidi </a:t>
            </a:r>
            <a:r>
              <a:rPr lang="en-US" sz="2200"/>
              <a:t>ir </a:t>
            </a:r>
            <a:r>
              <a:rPr lang="lv-LV" sz="2200"/>
              <a:t>vienlīdz efektīvi</a:t>
            </a:r>
            <a:r>
              <a:rPr lang="en-US" sz="2200"/>
              <a:t>.</a:t>
            </a:r>
            <a:r>
              <a:rPr lang="lv-LV" sz="2200"/>
              <a:t> </a:t>
            </a:r>
            <a:r>
              <a:rPr lang="en-US" sz="2200"/>
              <a:t>J</a:t>
            </a:r>
            <a:r>
              <a:rPr lang="lv-LV" sz="2200"/>
              <a:t>aunieši un vecāki k</a:t>
            </a:r>
            <a:r>
              <a:rPr lang="en-US" sz="2200"/>
              <a:t>ā</a:t>
            </a:r>
            <a:r>
              <a:rPr lang="lv-LV" sz="2200"/>
              <a:t> labāko </a:t>
            </a:r>
            <a:r>
              <a:rPr lang="en-US" sz="2200"/>
              <a:t>risinājumu </a:t>
            </a:r>
            <a:r>
              <a:rPr lang="lv-LV" sz="2200"/>
              <a:t>min savstarpēji tuvas attiecības un sarunāšanos, tomēr vienlaikus atzīst, ka pusaudžu vecumā ar vecākiem sarunāties nav vienkārši. </a:t>
            </a:r>
            <a:endParaRPr lang="en-US" sz="2200"/>
          </a:p>
          <a:p>
            <a:r>
              <a:rPr lang="lv-LV" sz="2200"/>
              <a:t>Veidojot jaunas klases, apvienojot tās, ievietojot bērnus ar dažādām atšķirībām svarīgi strādāt ar visiem grupas locekļiem dažādības izprašanai, būtiski ieguldīt darbu savstarpējo attiecību nevardarbīgā veidošanā.</a:t>
            </a:r>
            <a:endParaRPr lang="en-US" sz="2200"/>
          </a:p>
          <a:p>
            <a:endParaRPr lang="en-US" sz="2200"/>
          </a:p>
        </p:txBody>
      </p:sp>
    </p:spTree>
    <p:extLst>
      <p:ext uri="{BB962C8B-B14F-4D97-AF65-F5344CB8AC3E}">
        <p14:creationId xmlns:p14="http://schemas.microsoft.com/office/powerpoint/2010/main" val="2655610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Virsraksts 1">
            <a:extLst>
              <a:ext uri="{FF2B5EF4-FFF2-40B4-BE49-F238E27FC236}">
                <a16:creationId xmlns:a16="http://schemas.microsoft.com/office/drawing/2014/main" id="{CF60EE05-50A8-4ABD-8B7D-A586DE48FE01}"/>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a:t>Paldies</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Satura vietturis 4" descr="Attēls, kurā ir rotaļlieta, okeāns&#10;&#10;Apraksts ģenerēts automātiski">
            <a:extLst>
              <a:ext uri="{FF2B5EF4-FFF2-40B4-BE49-F238E27FC236}">
                <a16:creationId xmlns:a16="http://schemas.microsoft.com/office/drawing/2014/main" id="{B19E7A01-6B5C-44B1-872B-9C28D3FFAC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7364" y="2139484"/>
            <a:ext cx="9417271" cy="4096512"/>
          </a:xfrm>
          <a:prstGeom prst="rect">
            <a:avLst/>
          </a:prstGeom>
        </p:spPr>
      </p:pic>
    </p:spTree>
    <p:extLst>
      <p:ext uri="{BB962C8B-B14F-4D97-AF65-F5344CB8AC3E}">
        <p14:creationId xmlns:p14="http://schemas.microsoft.com/office/powerpoint/2010/main" val="986692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sitting, dark, screen&#10;&#10;Description automatically generated">
            <a:extLst>
              <a:ext uri="{FF2B5EF4-FFF2-40B4-BE49-F238E27FC236}">
                <a16:creationId xmlns:a16="http://schemas.microsoft.com/office/drawing/2014/main" id="{75A74AD4-6BA3-47EA-802F-BE21B70BF4B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13674" y="4579336"/>
            <a:ext cx="3479409" cy="1603415"/>
          </a:xfrm>
          <a:prstGeom prst="rect">
            <a:avLst/>
          </a:prstGeom>
        </p:spPr>
      </p:pic>
      <p:sp>
        <p:nvSpPr>
          <p:cNvPr id="6" name="Rectangle 5">
            <a:extLst>
              <a:ext uri="{FF2B5EF4-FFF2-40B4-BE49-F238E27FC236}">
                <a16:creationId xmlns:a16="http://schemas.microsoft.com/office/drawing/2014/main" id="{CD00C006-B547-42CB-8161-0046DF0001A6}"/>
              </a:ext>
            </a:extLst>
          </p:cNvPr>
          <p:cNvSpPr/>
          <p:nvPr/>
        </p:nvSpPr>
        <p:spPr>
          <a:xfrm>
            <a:off x="951914" y="1723980"/>
            <a:ext cx="10288172" cy="1827423"/>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Drosmes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un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rūpju</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politika</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pretvardarbības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projektos</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96B0B0E-2A92-4B40-9BB9-62791A85A32C}"/>
              </a:ext>
            </a:extLst>
          </p:cNvPr>
          <p:cNvSpPr/>
          <p:nvPr/>
        </p:nvSpPr>
        <p:spPr>
          <a:xfrm>
            <a:off x="1505244" y="4738528"/>
            <a:ext cx="10288172" cy="12850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Kārlis Lakševics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05-03-2020</a:t>
            </a: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6B3E3B3-C359-4712-8D94-6F9E0BA6A56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71094" y="3791683"/>
            <a:ext cx="649812" cy="706564"/>
          </a:xfrm>
          <a:prstGeom prst="rect">
            <a:avLst/>
          </a:prstGeom>
        </p:spPr>
      </p:pic>
    </p:spTree>
    <p:extLst>
      <p:ext uri="{BB962C8B-B14F-4D97-AF65-F5344CB8AC3E}">
        <p14:creationId xmlns:p14="http://schemas.microsoft.com/office/powerpoint/2010/main" val="271057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0C006-B547-42CB-8161-0046DF0001A6}"/>
              </a:ext>
            </a:extLst>
          </p:cNvPr>
          <p:cNvSpPr/>
          <p:nvPr/>
        </p:nvSpPr>
        <p:spPr>
          <a:xfrm>
            <a:off x="3301218" y="2490512"/>
            <a:ext cx="4576689" cy="92442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drosme</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C46D5C3-8789-4711-9227-8AF0B61F9727}"/>
              </a:ext>
            </a:extLst>
          </p:cNvPr>
          <p:cNvSpPr/>
          <p:nvPr/>
        </p:nvSpPr>
        <p:spPr>
          <a:xfrm>
            <a:off x="1378634" y="1549790"/>
            <a:ext cx="6231988" cy="3120683"/>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0D168F-0613-440F-B262-BF4FCEA42631}"/>
              </a:ext>
            </a:extLst>
          </p:cNvPr>
          <p:cNvSpPr/>
          <p:nvPr/>
        </p:nvSpPr>
        <p:spPr>
          <a:xfrm>
            <a:off x="4454766" y="2637692"/>
            <a:ext cx="6231989" cy="3120683"/>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705884E-B7DD-4787-94A9-E5E13A923785}"/>
              </a:ext>
            </a:extLst>
          </p:cNvPr>
          <p:cNvSpPr/>
          <p:nvPr/>
        </p:nvSpPr>
        <p:spPr>
          <a:xfrm>
            <a:off x="4454766" y="3807019"/>
            <a:ext cx="4576689"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rūpes</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3C2DEFC-04B1-43C0-9990-B1BEFCE86E90}"/>
              </a:ext>
            </a:extLst>
          </p:cNvPr>
          <p:cNvSpPr/>
          <p:nvPr/>
        </p:nvSpPr>
        <p:spPr>
          <a:xfrm>
            <a:off x="3807655" y="694218"/>
            <a:ext cx="4576689"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vardarbība</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1AEEF48B-3DB4-446B-BA85-26330EA34A1F}"/>
              </a:ext>
            </a:extLst>
          </p:cNvPr>
          <p:cNvSpPr/>
          <p:nvPr/>
        </p:nvSpPr>
        <p:spPr>
          <a:xfrm>
            <a:off x="3695113" y="5603313"/>
            <a:ext cx="4576689"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pretvardarbība</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0486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0C006-B547-42CB-8161-0046DF0001A6}"/>
              </a:ext>
            </a:extLst>
          </p:cNvPr>
          <p:cNvSpPr/>
          <p:nvPr/>
        </p:nvSpPr>
        <p:spPr>
          <a:xfrm>
            <a:off x="951914" y="2168557"/>
            <a:ext cx="10288172"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Civilitātes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politika</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text on a white background&#10;&#10;Description automatically generated">
            <a:extLst>
              <a:ext uri="{FF2B5EF4-FFF2-40B4-BE49-F238E27FC236}">
                <a16:creationId xmlns:a16="http://schemas.microsoft.com/office/drawing/2014/main" id="{4538FC35-BCDA-47D0-B402-90C6EC00A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205" y="3751174"/>
            <a:ext cx="4111589" cy="2278995"/>
          </a:xfrm>
          <a:prstGeom prst="rect">
            <a:avLst/>
          </a:prstGeom>
        </p:spPr>
      </p:pic>
    </p:spTree>
    <p:extLst>
      <p:ext uri="{BB962C8B-B14F-4D97-AF65-F5344CB8AC3E}">
        <p14:creationId xmlns:p14="http://schemas.microsoft.com/office/powerpoint/2010/main" val="387047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side of a building&#10;&#10;Description automatically generated">
            <a:extLst>
              <a:ext uri="{FF2B5EF4-FFF2-40B4-BE49-F238E27FC236}">
                <a16:creationId xmlns:a16="http://schemas.microsoft.com/office/drawing/2014/main" id="{3E3339B1-CBFC-4B42-9788-268719D18CF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96085" y="787789"/>
            <a:ext cx="9364395" cy="4441435"/>
          </a:xfrm>
          <a:prstGeom prst="rect">
            <a:avLst/>
          </a:prstGeom>
        </p:spPr>
      </p:pic>
      <p:sp>
        <p:nvSpPr>
          <p:cNvPr id="7" name="Rectangle 6">
            <a:extLst>
              <a:ext uri="{FF2B5EF4-FFF2-40B4-BE49-F238E27FC236}">
                <a16:creationId xmlns:a16="http://schemas.microsoft.com/office/drawing/2014/main" id="{3B7DC975-6BD6-48F9-80E4-62D68BF62B85}"/>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5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dog, small&#10;&#10;Description automatically generated">
            <a:extLst>
              <a:ext uri="{FF2B5EF4-FFF2-40B4-BE49-F238E27FC236}">
                <a16:creationId xmlns:a16="http://schemas.microsoft.com/office/drawing/2014/main" id="{AF88D9A1-7BFC-491D-B8ED-4F409211738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356851" y="534571"/>
            <a:ext cx="9478297" cy="4768891"/>
          </a:xfrm>
          <a:prstGeom prst="rect">
            <a:avLst/>
          </a:prstGeom>
        </p:spPr>
      </p:pic>
      <p:sp>
        <p:nvSpPr>
          <p:cNvPr id="7" name="Rectangle 6">
            <a:extLst>
              <a:ext uri="{FF2B5EF4-FFF2-40B4-BE49-F238E27FC236}">
                <a16:creationId xmlns:a16="http://schemas.microsoft.com/office/drawing/2014/main" id="{BEA186A6-6C6E-41C5-8BA2-5EEAE3D060D2}"/>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5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0C006-B547-42CB-8161-0046DF0001A6}"/>
              </a:ext>
            </a:extLst>
          </p:cNvPr>
          <p:cNvSpPr/>
          <p:nvPr/>
        </p:nvSpPr>
        <p:spPr>
          <a:xfrm>
            <a:off x="951914" y="2168557"/>
            <a:ext cx="10288172"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Atzīšanas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politika</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 up of a mans face&#10;&#10;Description automatically generated">
            <a:extLst>
              <a:ext uri="{FF2B5EF4-FFF2-40B4-BE49-F238E27FC236}">
                <a16:creationId xmlns:a16="http://schemas.microsoft.com/office/drawing/2014/main" id="{68E13D89-6300-412C-9EC5-4EB6CB6F060E}"/>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5084589" y="3404380"/>
            <a:ext cx="2022821" cy="3014003"/>
          </a:xfrm>
        </p:spPr>
      </p:pic>
    </p:spTree>
    <p:extLst>
      <p:ext uri="{BB962C8B-B14F-4D97-AF65-F5344CB8AC3E}">
        <p14:creationId xmlns:p14="http://schemas.microsoft.com/office/powerpoint/2010/main" val="24205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F03D-ACB2-45B1-98FB-A711DDA2C808}"/>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8C822C2D-D1C1-4268-84C5-BDD7784F9185}"/>
              </a:ext>
            </a:extLst>
          </p:cNvPr>
          <p:cNvGraphicFramePr>
            <a:graphicFrameLocks noGrp="1"/>
          </p:cNvGraphicFramePr>
          <p:nvPr>
            <p:ph idx="1"/>
          </p:nvPr>
        </p:nvGraphicFramePr>
        <p:xfrm>
          <a:off x="349321" y="267128"/>
          <a:ext cx="11599524" cy="6318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3420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ree&#10;&#10;Description automatically generated">
            <a:extLst>
              <a:ext uri="{FF2B5EF4-FFF2-40B4-BE49-F238E27FC236}">
                <a16:creationId xmlns:a16="http://schemas.microsoft.com/office/drawing/2014/main" id="{DED14BC9-1347-42B3-A1EE-C187FD4E402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400000">
            <a:off x="3043082" y="765453"/>
            <a:ext cx="6105835" cy="3434532"/>
          </a:xfrm>
          <a:prstGeom prst="rect">
            <a:avLst/>
          </a:prstGeom>
        </p:spPr>
      </p:pic>
      <p:sp>
        <p:nvSpPr>
          <p:cNvPr id="6" name="Rectangle 5">
            <a:extLst>
              <a:ext uri="{FF2B5EF4-FFF2-40B4-BE49-F238E27FC236}">
                <a16:creationId xmlns:a16="http://schemas.microsoft.com/office/drawing/2014/main" id="{611B39E5-0B58-41DA-BC80-BFEB72558482}"/>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7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0C006-B547-42CB-8161-0046DF0001A6}"/>
              </a:ext>
            </a:extLst>
          </p:cNvPr>
          <p:cNvSpPr/>
          <p:nvPr/>
        </p:nvSpPr>
        <p:spPr>
          <a:xfrm>
            <a:off x="951914" y="2168557"/>
            <a:ext cx="10288172"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Morālais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neoliberālis</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picture containing man, people, standing, woman&#10;&#10;Description automatically generated">
            <a:extLst>
              <a:ext uri="{FF2B5EF4-FFF2-40B4-BE49-F238E27FC236}">
                <a16:creationId xmlns:a16="http://schemas.microsoft.com/office/drawing/2014/main" id="{B43F0DC6-A004-41E4-B504-D811220F8D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39346" y="3429000"/>
            <a:ext cx="1981960" cy="2980391"/>
          </a:xfrm>
        </p:spPr>
      </p:pic>
    </p:spTree>
    <p:extLst>
      <p:ext uri="{BB962C8B-B14F-4D97-AF65-F5344CB8AC3E}">
        <p14:creationId xmlns:p14="http://schemas.microsoft.com/office/powerpoint/2010/main" val="1583837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brick building&#10;&#10;Description automatically generated">
            <a:extLst>
              <a:ext uri="{FF2B5EF4-FFF2-40B4-BE49-F238E27FC236}">
                <a16:creationId xmlns:a16="http://schemas.microsoft.com/office/drawing/2014/main" id="{461E2CC3-E916-4EEA-989D-8FA2AA5C42E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271251" y="637868"/>
            <a:ext cx="7649497" cy="4302842"/>
          </a:xfrm>
          <a:prstGeom prst="rect">
            <a:avLst/>
          </a:prstGeom>
        </p:spPr>
      </p:pic>
      <p:sp>
        <p:nvSpPr>
          <p:cNvPr id="10" name="Rectangle 9">
            <a:extLst>
              <a:ext uri="{FF2B5EF4-FFF2-40B4-BE49-F238E27FC236}">
                <a16:creationId xmlns:a16="http://schemas.microsoft.com/office/drawing/2014/main" id="{8965A926-04A6-4905-93F1-87966BAF9988}"/>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577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0C006-B547-42CB-8161-0046DF0001A6}"/>
              </a:ext>
            </a:extLst>
          </p:cNvPr>
          <p:cNvSpPr/>
          <p:nvPr/>
        </p:nvSpPr>
        <p:spPr>
          <a:xfrm>
            <a:off x="951914" y="2168557"/>
            <a:ext cx="10288172"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Rūpēties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ar</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sign&#10;&#10;Description automatically generated">
            <a:extLst>
              <a:ext uri="{FF2B5EF4-FFF2-40B4-BE49-F238E27FC236}">
                <a16:creationId xmlns:a16="http://schemas.microsoft.com/office/drawing/2014/main" id="{7C467570-69D6-4E08-AD2A-FCC7D2B74F9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124356" y="3495822"/>
            <a:ext cx="1943287" cy="2912013"/>
          </a:xfrm>
          <a:prstGeom prst="rect">
            <a:avLst/>
          </a:prstGeom>
        </p:spPr>
      </p:pic>
    </p:spTree>
    <p:extLst>
      <p:ext uri="{BB962C8B-B14F-4D97-AF65-F5344CB8AC3E}">
        <p14:creationId xmlns:p14="http://schemas.microsoft.com/office/powerpoint/2010/main" val="2853395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0C006-B547-42CB-8161-0046DF0001A6}"/>
              </a:ext>
            </a:extLst>
          </p:cNvPr>
          <p:cNvSpPr/>
          <p:nvPr/>
        </p:nvSpPr>
        <p:spPr>
          <a:xfrm>
            <a:off x="951914" y="2168557"/>
            <a:ext cx="10288172"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Nevardarbības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politika</a:t>
            </a:r>
            <a:endPar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refrigerator&#10;&#10;Description automatically generated">
            <a:extLst>
              <a:ext uri="{FF2B5EF4-FFF2-40B4-BE49-F238E27FC236}">
                <a16:creationId xmlns:a16="http://schemas.microsoft.com/office/drawing/2014/main" id="{FCE32616-85B6-4959-B813-98578D31934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165188" y="3549964"/>
            <a:ext cx="1861623" cy="2737681"/>
          </a:xfrm>
          <a:prstGeom prst="rect">
            <a:avLst/>
          </a:prstGeom>
        </p:spPr>
      </p:pic>
    </p:spTree>
    <p:extLst>
      <p:ext uri="{BB962C8B-B14F-4D97-AF65-F5344CB8AC3E}">
        <p14:creationId xmlns:p14="http://schemas.microsoft.com/office/powerpoint/2010/main" val="88512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0C006-B547-42CB-8161-0046DF0001A6}"/>
              </a:ext>
            </a:extLst>
          </p:cNvPr>
          <p:cNvSpPr/>
          <p:nvPr/>
        </p:nvSpPr>
        <p:spPr>
          <a:xfrm>
            <a:off x="3895578" y="1336430"/>
            <a:ext cx="4400843" cy="359188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Kādas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ir</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nevardarbības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politikas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drosmes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a:t>
            </a: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991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sitting, dark, screen&#10;&#10;Description automatically generated">
            <a:extLst>
              <a:ext uri="{FF2B5EF4-FFF2-40B4-BE49-F238E27FC236}">
                <a16:creationId xmlns:a16="http://schemas.microsoft.com/office/drawing/2014/main" id="{75A74AD4-6BA3-47EA-802F-BE21B70BF4B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13674" y="4579336"/>
            <a:ext cx="3479409" cy="1603415"/>
          </a:xfrm>
          <a:prstGeom prst="rect">
            <a:avLst/>
          </a:prstGeom>
        </p:spPr>
      </p:pic>
      <p:sp>
        <p:nvSpPr>
          <p:cNvPr id="6" name="Rectangle 5">
            <a:extLst>
              <a:ext uri="{FF2B5EF4-FFF2-40B4-BE49-F238E27FC236}">
                <a16:creationId xmlns:a16="http://schemas.microsoft.com/office/drawing/2014/main" id="{CD00C006-B547-42CB-8161-0046DF0001A6}"/>
              </a:ext>
            </a:extLst>
          </p:cNvPr>
          <p:cNvSpPr/>
          <p:nvPr/>
        </p:nvSpPr>
        <p:spPr>
          <a:xfrm>
            <a:off x="951914" y="2175482"/>
            <a:ext cx="10288172" cy="9382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Paldies</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 par </a:t>
            </a:r>
            <a:r>
              <a:rPr kumimoji="0" lang="en-US" sz="54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uzmanību</a:t>
            </a:r>
            <a:r>
              <a:rPr kumimoji="0" lang="en-US" sz="54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296B0B0E-2A92-4B40-9BB9-62791A85A32C}"/>
              </a:ext>
            </a:extLst>
          </p:cNvPr>
          <p:cNvSpPr/>
          <p:nvPr/>
        </p:nvSpPr>
        <p:spPr>
          <a:xfrm>
            <a:off x="1505244" y="5029425"/>
            <a:ext cx="10288172" cy="108741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Sazi</a:t>
            </a:r>
            <a:r>
              <a:rPr kumimoji="0" lang="lv-LV" sz="28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ņ</a:t>
            </a:r>
            <a:r>
              <a:rPr kumimoji="0" lang="en-US" sz="28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ai:</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pitchFamily="34" charset="0"/>
                <a:ea typeface="Calibri" panose="020F0502020204030204" pitchFamily="34" charset="0"/>
                <a:cs typeface="Times New Roman" panose="02020603050405020304" pitchFamily="18" charset="0"/>
              </a:rPr>
              <a:t>karlis.laksevics@lu.lv</a:t>
            </a:r>
          </a:p>
        </p:txBody>
      </p:sp>
      <p:sp>
        <p:nvSpPr>
          <p:cNvPr id="8" name="Rectangle 7">
            <a:extLst>
              <a:ext uri="{FF2B5EF4-FFF2-40B4-BE49-F238E27FC236}">
                <a16:creationId xmlns:a16="http://schemas.microsoft.com/office/drawing/2014/main" id="{EC46D5C3-8789-4711-9227-8AF0B61F9727}"/>
              </a:ext>
            </a:extLst>
          </p:cNvPr>
          <p:cNvSpPr/>
          <p:nvPr/>
        </p:nvSpPr>
        <p:spPr>
          <a:xfrm>
            <a:off x="1505244" y="1181686"/>
            <a:ext cx="9181514" cy="2912012"/>
          </a:xfrm>
          <a:prstGeom prst="rect">
            <a:avLst/>
          </a:prstGeom>
          <a:noFill/>
          <a:ln w="38100">
            <a:solidFill>
              <a:srgbClr val="624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0D92690-A8CB-47E4-AF79-12639AF3390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71094" y="828404"/>
            <a:ext cx="649812" cy="706564"/>
          </a:xfrm>
          <a:prstGeom prst="rect">
            <a:avLst/>
          </a:prstGeom>
        </p:spPr>
      </p:pic>
    </p:spTree>
    <p:extLst>
      <p:ext uri="{BB962C8B-B14F-4D97-AF65-F5344CB8AC3E}">
        <p14:creationId xmlns:p14="http://schemas.microsoft.com/office/powerpoint/2010/main" val="2490939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07076-93A7-49FF-9FB4-ADCF123C85FD}"/>
              </a:ext>
            </a:extLst>
          </p:cNvPr>
          <p:cNvSpPr>
            <a:spLocks noGrp="1"/>
          </p:cNvSpPr>
          <p:nvPr>
            <p:ph type="ctrTitle"/>
          </p:nvPr>
        </p:nvSpPr>
        <p:spPr>
          <a:xfrm>
            <a:off x="0" y="788729"/>
            <a:ext cx="12192000" cy="2387600"/>
          </a:xfrm>
        </p:spPr>
        <p:txBody>
          <a:bodyPr>
            <a:normAutofit/>
          </a:bodyPr>
          <a:lstStyle/>
          <a:p>
            <a:r>
              <a:rPr lang="en-GB" sz="4800" b="1" dirty="0" err="1">
                <a:latin typeface="Open Sans" panose="020B0606030504020204" pitchFamily="34" charset="0"/>
                <a:ea typeface="Open Sans" panose="020B0606030504020204" pitchFamily="34" charset="0"/>
                <a:cs typeface="Open Sans" panose="020B0606030504020204" pitchFamily="34" charset="0"/>
              </a:rPr>
              <a:t>Vardarbības</a:t>
            </a:r>
            <a:r>
              <a:rPr lang="en-GB" sz="4800" b="1" dirty="0">
                <a:latin typeface="Open Sans" panose="020B0606030504020204" pitchFamily="34" charset="0"/>
                <a:ea typeface="Open Sans" panose="020B0606030504020204" pitchFamily="34" charset="0"/>
                <a:cs typeface="Open Sans" panose="020B0606030504020204" pitchFamily="34" charset="0"/>
              </a:rPr>
              <a:t> </a:t>
            </a:r>
            <a:r>
              <a:rPr lang="en-GB" sz="4800" b="1" dirty="0" err="1">
                <a:latin typeface="Open Sans" panose="020B0606030504020204" pitchFamily="34" charset="0"/>
                <a:ea typeface="Open Sans" panose="020B0606030504020204" pitchFamily="34" charset="0"/>
                <a:cs typeface="Open Sans" panose="020B0606030504020204" pitchFamily="34" charset="0"/>
              </a:rPr>
              <a:t>telpiskā</a:t>
            </a:r>
            <a:r>
              <a:rPr lang="en-GB" sz="4800" b="1" dirty="0">
                <a:latin typeface="Open Sans" panose="020B0606030504020204" pitchFamily="34" charset="0"/>
                <a:ea typeface="Open Sans" panose="020B0606030504020204" pitchFamily="34" charset="0"/>
                <a:cs typeface="Open Sans" panose="020B0606030504020204" pitchFamily="34" charset="0"/>
              </a:rPr>
              <a:t> un </a:t>
            </a:r>
            <a:r>
              <a:rPr lang="en-GB" sz="4800" b="1" dirty="0" err="1">
                <a:latin typeface="Open Sans" panose="020B0606030504020204" pitchFamily="34" charset="0"/>
                <a:ea typeface="Open Sans" panose="020B0606030504020204" pitchFamily="34" charset="0"/>
                <a:cs typeface="Open Sans" panose="020B0606030504020204" pitchFamily="34" charset="0"/>
              </a:rPr>
              <a:t>sociālā</a:t>
            </a:r>
            <a:r>
              <a:rPr lang="en-GB" sz="4800" b="1" dirty="0">
                <a:latin typeface="Open Sans" panose="020B0606030504020204" pitchFamily="34" charset="0"/>
                <a:ea typeface="Open Sans" panose="020B0606030504020204" pitchFamily="34" charset="0"/>
                <a:cs typeface="Open Sans" panose="020B0606030504020204" pitchFamily="34" charset="0"/>
              </a:rPr>
              <a:t> </a:t>
            </a:r>
            <a:r>
              <a:rPr lang="en-GB" sz="4800" b="1" dirty="0" err="1">
                <a:latin typeface="Open Sans" panose="020B0606030504020204" pitchFamily="34" charset="0"/>
                <a:ea typeface="Open Sans" panose="020B0606030504020204" pitchFamily="34" charset="0"/>
                <a:cs typeface="Open Sans" panose="020B0606030504020204" pitchFamily="34" charset="0"/>
              </a:rPr>
              <a:t>iztēlošanās</a:t>
            </a:r>
            <a:r>
              <a:rPr lang="lv-LV" sz="4800" b="1" dirty="0">
                <a:latin typeface="Open Sans" panose="020B0606030504020204" pitchFamily="34" charset="0"/>
                <a:ea typeface="Open Sans" panose="020B0606030504020204" pitchFamily="34" charset="0"/>
                <a:cs typeface="Open Sans" panose="020B0606030504020204" pitchFamily="34" charset="0"/>
              </a:rPr>
              <a:t> un</a:t>
            </a:r>
            <a:br>
              <a:rPr lang="lv-LV" sz="4800" b="1" dirty="0">
                <a:latin typeface="Open Sans" panose="020B0606030504020204" pitchFamily="34" charset="0"/>
                <a:ea typeface="Open Sans" panose="020B0606030504020204" pitchFamily="34" charset="0"/>
                <a:cs typeface="Open Sans" panose="020B0606030504020204" pitchFamily="34" charset="0"/>
              </a:rPr>
            </a:br>
            <a:r>
              <a:rPr lang="lv-LV" sz="4800" b="1" dirty="0">
                <a:latin typeface="Open Sans" panose="020B0606030504020204" pitchFamily="34" charset="0"/>
                <a:ea typeface="Open Sans" panose="020B0606030504020204" pitchFamily="34" charset="0"/>
                <a:cs typeface="Open Sans" panose="020B0606030504020204" pitchFamily="34" charset="0"/>
              </a:rPr>
              <a:t>v</a:t>
            </a:r>
            <a:r>
              <a:rPr lang="en-GB" sz="4800" b="1" dirty="0" err="1">
                <a:latin typeface="Open Sans" panose="020B0606030504020204" pitchFamily="34" charset="0"/>
                <a:ea typeface="Open Sans" panose="020B0606030504020204" pitchFamily="34" charset="0"/>
                <a:cs typeface="Open Sans" panose="020B0606030504020204" pitchFamily="34" charset="0"/>
              </a:rPr>
              <a:t>aronības</a:t>
            </a:r>
            <a:r>
              <a:rPr lang="en-GB" sz="4800" b="1" dirty="0">
                <a:latin typeface="Open Sans" panose="020B0606030504020204" pitchFamily="34" charset="0"/>
                <a:ea typeface="Open Sans" panose="020B0606030504020204" pitchFamily="34" charset="0"/>
                <a:cs typeface="Open Sans" panose="020B0606030504020204" pitchFamily="34" charset="0"/>
              </a:rPr>
              <a:t> </a:t>
            </a:r>
            <a:r>
              <a:rPr lang="en-GB" sz="4800" b="1" dirty="0" err="1">
                <a:latin typeface="Open Sans" panose="020B0606030504020204" pitchFamily="34" charset="0"/>
                <a:ea typeface="Open Sans" panose="020B0606030504020204" pitchFamily="34" charset="0"/>
                <a:cs typeface="Open Sans" panose="020B0606030504020204" pitchFamily="34" charset="0"/>
              </a:rPr>
              <a:t>vieta</a:t>
            </a:r>
            <a:r>
              <a:rPr lang="en-GB" sz="4800" b="1" dirty="0">
                <a:latin typeface="Open Sans" panose="020B0606030504020204" pitchFamily="34" charset="0"/>
                <a:ea typeface="Open Sans" panose="020B0606030504020204" pitchFamily="34" charset="0"/>
                <a:cs typeface="Open Sans" panose="020B0606030504020204" pitchFamily="34" charset="0"/>
              </a:rPr>
              <a:t> </a:t>
            </a:r>
            <a:r>
              <a:rPr lang="en-GB" sz="4800" b="1" dirty="0" err="1">
                <a:latin typeface="Open Sans" panose="020B0606030504020204" pitchFamily="34" charset="0"/>
                <a:ea typeface="Open Sans" panose="020B0606030504020204" pitchFamily="34" charset="0"/>
                <a:cs typeface="Open Sans" panose="020B0606030504020204" pitchFamily="34" charset="0"/>
              </a:rPr>
              <a:t>tajā</a:t>
            </a:r>
            <a:endParaRPr lang="en-US" sz="4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E2F96B04-0E9F-4A2A-A88E-A97EA6A08F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10389" y="3429000"/>
            <a:ext cx="4028393" cy="1698663"/>
          </a:xfrm>
          <a:prstGeom prst="rect">
            <a:avLst/>
          </a:prstGeom>
        </p:spPr>
      </p:pic>
      <p:sp>
        <p:nvSpPr>
          <p:cNvPr id="3" name="Rectangle 2">
            <a:extLst>
              <a:ext uri="{FF2B5EF4-FFF2-40B4-BE49-F238E27FC236}">
                <a16:creationId xmlns:a16="http://schemas.microsoft.com/office/drawing/2014/main" id="{D3076490-506C-4975-9C58-E0DBBA81EF57}"/>
              </a:ext>
            </a:extLst>
          </p:cNvPr>
          <p:cNvSpPr/>
          <p:nvPr/>
        </p:nvSpPr>
        <p:spPr>
          <a:xfrm>
            <a:off x="3176585" y="5607606"/>
            <a:ext cx="6096000" cy="92333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KRISTIANS ZALĀNS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Latvijas Universitāte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2020</a:t>
            </a:r>
            <a:endParaRPr kumimoji="0" lang="en-US" sz="18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7097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4690-DC3B-416D-90F0-4179527C6694}"/>
              </a:ext>
            </a:extLst>
          </p:cNvPr>
          <p:cNvSpPr>
            <a:spLocks noGrp="1"/>
          </p:cNvSpPr>
          <p:nvPr>
            <p:ph type="title"/>
          </p:nvPr>
        </p:nvSpPr>
        <p:spPr>
          <a:xfrm>
            <a:off x="193176" y="2595309"/>
            <a:ext cx="4138912" cy="1325563"/>
          </a:xfrm>
        </p:spPr>
        <p:txBody>
          <a:bodyPr>
            <a:normAutofit/>
          </a:bodyPr>
          <a:lstStyle/>
          <a:p>
            <a:pPr algn="ctr"/>
            <a:r>
              <a:rPr lang="lv-LV" sz="4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PREZENTĀCIJAS PLĀNS</a:t>
            </a:r>
            <a:endParaRPr lang="en-US" sz="4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4" name="Shape 4761">
            <a:extLst>
              <a:ext uri="{FF2B5EF4-FFF2-40B4-BE49-F238E27FC236}">
                <a16:creationId xmlns:a16="http://schemas.microsoft.com/office/drawing/2014/main" id="{FD1F4240-A609-4893-8409-51C7F4E878F1}"/>
              </a:ext>
            </a:extLst>
          </p:cNvPr>
          <p:cNvSpPr/>
          <p:nvPr/>
        </p:nvSpPr>
        <p:spPr>
          <a:xfrm>
            <a:off x="7209046" y="345137"/>
            <a:ext cx="4052253" cy="1310575"/>
          </a:xfrm>
          <a:prstGeom prst="roundRect">
            <a:avLst>
              <a:gd name="adj" fmla="val 7025"/>
            </a:avLst>
          </a:prstGeom>
          <a:solidFill>
            <a:schemeClr val="bg2">
              <a:lumMod val="90000"/>
            </a:schemeClr>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FFFFFF"/>
              </a:solidFill>
              <a:effectLst/>
              <a:uLnTx/>
              <a:uFillTx/>
              <a:latin typeface="Helvetica Light"/>
              <a:sym typeface="Helvetica Light"/>
            </a:endParaRPr>
          </a:p>
        </p:txBody>
      </p:sp>
      <p:sp>
        <p:nvSpPr>
          <p:cNvPr id="5" name="Shape 4768">
            <a:extLst>
              <a:ext uri="{FF2B5EF4-FFF2-40B4-BE49-F238E27FC236}">
                <a16:creationId xmlns:a16="http://schemas.microsoft.com/office/drawing/2014/main" id="{207EB6D4-E570-4E8A-9A75-45CAB3D0FF3F}"/>
              </a:ext>
            </a:extLst>
          </p:cNvPr>
          <p:cNvSpPr/>
          <p:nvPr/>
        </p:nvSpPr>
        <p:spPr>
          <a:xfrm>
            <a:off x="7209047" y="1918736"/>
            <a:ext cx="4052252" cy="1310575"/>
          </a:xfrm>
          <a:prstGeom prst="roundRect">
            <a:avLst>
              <a:gd name="adj" fmla="val 7025"/>
            </a:avLst>
          </a:prstGeom>
          <a:solidFill>
            <a:schemeClr val="bg2">
              <a:lumMod val="90000"/>
            </a:schemeClr>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FFFFFF"/>
              </a:solidFill>
              <a:effectLst/>
              <a:uLnTx/>
              <a:uFillTx/>
              <a:latin typeface="Helvetica Light"/>
              <a:ea typeface="+mn-ea"/>
              <a:cs typeface="+mn-cs"/>
            </a:endParaRPr>
          </a:p>
        </p:txBody>
      </p:sp>
      <p:sp>
        <p:nvSpPr>
          <p:cNvPr id="6" name="Shape 4775">
            <a:extLst>
              <a:ext uri="{FF2B5EF4-FFF2-40B4-BE49-F238E27FC236}">
                <a16:creationId xmlns:a16="http://schemas.microsoft.com/office/drawing/2014/main" id="{F2B41E23-0923-4619-A42A-474AAF756FEE}"/>
              </a:ext>
            </a:extLst>
          </p:cNvPr>
          <p:cNvSpPr/>
          <p:nvPr/>
        </p:nvSpPr>
        <p:spPr>
          <a:xfrm>
            <a:off x="7209046" y="3429000"/>
            <a:ext cx="4052253" cy="1310575"/>
          </a:xfrm>
          <a:prstGeom prst="roundRect">
            <a:avLst>
              <a:gd name="adj" fmla="val 7025"/>
            </a:avLst>
          </a:prstGeom>
          <a:solidFill>
            <a:schemeClr val="bg2">
              <a:lumMod val="90000"/>
            </a:schemeClr>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FFFFFF"/>
              </a:solidFill>
              <a:effectLst/>
              <a:uLnTx/>
              <a:uFillTx/>
              <a:latin typeface="Helvetica Light"/>
              <a:ea typeface="+mn-ea"/>
              <a:cs typeface="+mn-cs"/>
            </a:endParaRPr>
          </a:p>
        </p:txBody>
      </p:sp>
      <p:sp>
        <p:nvSpPr>
          <p:cNvPr id="20" name="Text Placeholder 2">
            <a:extLst>
              <a:ext uri="{FF2B5EF4-FFF2-40B4-BE49-F238E27FC236}">
                <a16:creationId xmlns:a16="http://schemas.microsoft.com/office/drawing/2014/main" id="{91E21A29-3FAF-4EC6-BB91-5A2A6140A344}"/>
              </a:ext>
            </a:extLst>
          </p:cNvPr>
          <p:cNvSpPr txBox="1">
            <a:spLocks/>
          </p:cNvSpPr>
          <p:nvPr/>
        </p:nvSpPr>
        <p:spPr>
          <a:xfrm>
            <a:off x="7543800" y="699392"/>
            <a:ext cx="3499315"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PAR PĒTĪJUMU</a:t>
            </a:r>
            <a:endParaRPr kumimoji="0" lang="en-GB"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Placeholder 2">
            <a:extLst>
              <a:ext uri="{FF2B5EF4-FFF2-40B4-BE49-F238E27FC236}">
                <a16:creationId xmlns:a16="http://schemas.microsoft.com/office/drawing/2014/main" id="{D7FE18DA-21C2-43A7-BD92-09E969D63CE7}"/>
              </a:ext>
            </a:extLst>
          </p:cNvPr>
          <p:cNvSpPr txBox="1">
            <a:spLocks/>
          </p:cNvSpPr>
          <p:nvPr/>
        </p:nvSpPr>
        <p:spPr>
          <a:xfrm>
            <a:off x="7209046" y="1990550"/>
            <a:ext cx="4025057" cy="1153926"/>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TELPISKĀ IZTĒLOŠANĀS</a:t>
            </a:r>
            <a:endParaRPr kumimoji="0" lang="en-GB"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 Placeholder 2">
            <a:extLst>
              <a:ext uri="{FF2B5EF4-FFF2-40B4-BE49-F238E27FC236}">
                <a16:creationId xmlns:a16="http://schemas.microsoft.com/office/drawing/2014/main" id="{8991070A-5CD9-4A9B-BF83-B8E529F63885}"/>
              </a:ext>
            </a:extLst>
          </p:cNvPr>
          <p:cNvSpPr txBox="1">
            <a:spLocks/>
          </p:cNvSpPr>
          <p:nvPr/>
        </p:nvSpPr>
        <p:spPr>
          <a:xfrm>
            <a:off x="7543800" y="3763837"/>
            <a:ext cx="3534487"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SOCIĀLĀ IZTĒLOŠANĀS</a:t>
            </a:r>
            <a:endParaRPr kumimoji="0" lang="en-GB"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Shape 4789">
            <a:extLst>
              <a:ext uri="{FF2B5EF4-FFF2-40B4-BE49-F238E27FC236}">
                <a16:creationId xmlns:a16="http://schemas.microsoft.com/office/drawing/2014/main" id="{E376F6FD-1B7C-4946-8287-C55E9F03C7BA}"/>
              </a:ext>
            </a:extLst>
          </p:cNvPr>
          <p:cNvSpPr/>
          <p:nvPr/>
        </p:nvSpPr>
        <p:spPr>
          <a:xfrm>
            <a:off x="7181850" y="4976152"/>
            <a:ext cx="4052253" cy="1310575"/>
          </a:xfrm>
          <a:prstGeom prst="roundRect">
            <a:avLst>
              <a:gd name="adj" fmla="val 7025"/>
            </a:avLst>
          </a:prstGeom>
          <a:solidFill>
            <a:schemeClr val="bg2">
              <a:lumMod val="90000"/>
            </a:schemeClr>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FFFFFF"/>
              </a:solidFill>
              <a:effectLst/>
              <a:uLnTx/>
              <a:uFillTx/>
              <a:latin typeface="Helvetica Light"/>
              <a:ea typeface="+mn-ea"/>
              <a:cs typeface="+mn-cs"/>
            </a:endParaRPr>
          </a:p>
        </p:txBody>
      </p:sp>
      <p:sp>
        <p:nvSpPr>
          <p:cNvPr id="28" name="Text Placeholder 2">
            <a:extLst>
              <a:ext uri="{FF2B5EF4-FFF2-40B4-BE49-F238E27FC236}">
                <a16:creationId xmlns:a16="http://schemas.microsoft.com/office/drawing/2014/main" id="{EE77E801-344E-4934-B040-693757963829}"/>
              </a:ext>
            </a:extLst>
          </p:cNvPr>
          <p:cNvSpPr txBox="1">
            <a:spLocks/>
          </p:cNvSpPr>
          <p:nvPr/>
        </p:nvSpPr>
        <p:spPr>
          <a:xfrm>
            <a:off x="7543801" y="5324143"/>
            <a:ext cx="3501144" cy="678060"/>
          </a:xfrm>
          <a:prstGeom prst="rect">
            <a:avLst/>
          </a:prstGeom>
          <a:noFill/>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VARONĪBA</a:t>
            </a:r>
            <a:endParaRPr kumimoji="0" lang="en-GB" sz="2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Placeholder 2">
            <a:extLst>
              <a:ext uri="{FF2B5EF4-FFF2-40B4-BE49-F238E27FC236}">
                <a16:creationId xmlns:a16="http://schemas.microsoft.com/office/drawing/2014/main" id="{C96EEB9F-AE35-4903-82D9-EEF204C1234E}"/>
              </a:ext>
            </a:extLst>
          </p:cNvPr>
          <p:cNvSpPr txBox="1">
            <a:spLocks/>
          </p:cNvSpPr>
          <p:nvPr/>
        </p:nvSpPr>
        <p:spPr>
          <a:xfrm>
            <a:off x="5644359" y="699392"/>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1</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Text Placeholder 2">
            <a:extLst>
              <a:ext uri="{FF2B5EF4-FFF2-40B4-BE49-F238E27FC236}">
                <a16:creationId xmlns:a16="http://schemas.microsoft.com/office/drawing/2014/main" id="{45C89B8B-01B9-4B91-B558-AA8299383496}"/>
              </a:ext>
            </a:extLst>
          </p:cNvPr>
          <p:cNvSpPr txBox="1">
            <a:spLocks/>
          </p:cNvSpPr>
          <p:nvPr/>
        </p:nvSpPr>
        <p:spPr>
          <a:xfrm>
            <a:off x="5644359" y="238394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2</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 Placeholder 2">
            <a:extLst>
              <a:ext uri="{FF2B5EF4-FFF2-40B4-BE49-F238E27FC236}">
                <a16:creationId xmlns:a16="http://schemas.microsoft.com/office/drawing/2014/main" id="{2549D63C-3A74-40E1-B8FF-43BED017A9D8}"/>
              </a:ext>
            </a:extLst>
          </p:cNvPr>
          <p:cNvSpPr txBox="1">
            <a:spLocks/>
          </p:cNvSpPr>
          <p:nvPr/>
        </p:nvSpPr>
        <p:spPr>
          <a:xfrm>
            <a:off x="5638923" y="387372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3</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 Placeholder 2">
            <a:extLst>
              <a:ext uri="{FF2B5EF4-FFF2-40B4-BE49-F238E27FC236}">
                <a16:creationId xmlns:a16="http://schemas.microsoft.com/office/drawing/2014/main" id="{0AE230D7-8E6B-4AF1-AA62-87E3B8F04271}"/>
              </a:ext>
            </a:extLst>
          </p:cNvPr>
          <p:cNvSpPr txBox="1">
            <a:spLocks/>
          </p:cNvSpPr>
          <p:nvPr/>
        </p:nvSpPr>
        <p:spPr>
          <a:xfrm>
            <a:off x="5638923" y="536350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4</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660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0" grpId="0"/>
      <p:bldP spid="21" grpId="0"/>
      <p:bldP spid="23" grpId="0"/>
      <p:bldP spid="24" grpId="0" animBg="1"/>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36BE-869F-4C41-A052-5254C353075A}"/>
              </a:ext>
            </a:extLst>
          </p:cNvPr>
          <p:cNvSpPr>
            <a:spLocks noGrp="1"/>
          </p:cNvSpPr>
          <p:nvPr>
            <p:ph type="title"/>
          </p:nvPr>
        </p:nvSpPr>
        <p:spPr>
          <a:xfrm>
            <a:off x="1213757" y="1825625"/>
            <a:ext cx="4060371" cy="2703059"/>
          </a:xfrm>
        </p:spPr>
        <p:txBody>
          <a:bodyPr>
            <a:noAutofit/>
          </a:bodyPr>
          <a:lstStyle/>
          <a:p>
            <a:r>
              <a:rPr lang="lv-LV" sz="23300" b="1" dirty="0">
                <a:solidFill>
                  <a:schemeClr val="accent4">
                    <a:lumMod val="60000"/>
                    <a:lumOff val="40000"/>
                  </a:schemeClr>
                </a:solidFill>
                <a:highlight>
                  <a:srgbClr val="808080"/>
                </a:highlight>
                <a:latin typeface="+mn-lt"/>
                <a:ea typeface="+mn-ea"/>
              </a:rPr>
              <a:t>1</a:t>
            </a:r>
            <a:endParaRPr lang="en-US" sz="23300" b="1" dirty="0">
              <a:solidFill>
                <a:schemeClr val="accent4">
                  <a:lumMod val="60000"/>
                  <a:lumOff val="40000"/>
                </a:schemeClr>
              </a:solidFill>
              <a:highlight>
                <a:srgbClr val="808080"/>
              </a:highlight>
              <a:latin typeface="+mn-lt"/>
              <a:ea typeface="+mn-ea"/>
            </a:endParaRPr>
          </a:p>
        </p:txBody>
      </p:sp>
      <p:sp>
        <p:nvSpPr>
          <p:cNvPr id="3" name="Content Placeholder 2">
            <a:extLst>
              <a:ext uri="{FF2B5EF4-FFF2-40B4-BE49-F238E27FC236}">
                <a16:creationId xmlns:a16="http://schemas.microsoft.com/office/drawing/2014/main" id="{DF0B273F-A7DE-4849-AE54-8A948BF54BA9}"/>
              </a:ext>
            </a:extLst>
          </p:cNvPr>
          <p:cNvSpPr>
            <a:spLocks noGrp="1"/>
          </p:cNvSpPr>
          <p:nvPr>
            <p:ph idx="1"/>
          </p:nvPr>
        </p:nvSpPr>
        <p:spPr>
          <a:xfrm>
            <a:off x="3856266" y="3121252"/>
            <a:ext cx="6123215" cy="1407432"/>
          </a:xfrm>
        </p:spPr>
        <p:txBody>
          <a:bodyPr>
            <a:normAutofit/>
          </a:bodyPr>
          <a:lstStyle/>
          <a:p>
            <a:pPr marL="0" indent="0">
              <a:buNone/>
            </a:pPr>
            <a:r>
              <a:rPr lang="lv-LV" sz="7200" b="1" dirty="0">
                <a:latin typeface="+mj-lt"/>
                <a:ea typeface="Open Sans" panose="020B0606030504020204" pitchFamily="34" charset="0"/>
                <a:cs typeface="Open Sans" panose="020B0606030504020204" pitchFamily="34" charset="0"/>
              </a:rPr>
              <a:t>Par pētījumu</a:t>
            </a:r>
            <a:endParaRPr lang="en-US" sz="7200" b="1" dirty="0">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732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00F4-AE07-4F61-B3EB-2CDE845B9C02}"/>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FC85AF80-C579-4C7F-8461-9D82581F3639}"/>
              </a:ext>
            </a:extLst>
          </p:cNvPr>
          <p:cNvGraphicFramePr>
            <a:graphicFrameLocks noGrp="1"/>
          </p:cNvGraphicFramePr>
          <p:nvPr>
            <p:ph idx="1"/>
          </p:nvPr>
        </p:nvGraphicFramePr>
        <p:xfrm>
          <a:off x="222422" y="222422"/>
          <a:ext cx="11825416" cy="6400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8705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5BD3-9F6C-4BF6-943C-DCC3C0B328F0}"/>
              </a:ext>
            </a:extLst>
          </p:cNvPr>
          <p:cNvSpPr>
            <a:spLocks noGrp="1"/>
          </p:cNvSpPr>
          <p:nvPr>
            <p:ph type="title"/>
          </p:nvPr>
        </p:nvSpPr>
        <p:spPr>
          <a:xfrm>
            <a:off x="-248442" y="344930"/>
            <a:ext cx="5822302" cy="1325563"/>
          </a:xfrm>
        </p:spPr>
        <p:txBody>
          <a:bodyPr>
            <a:normAutofit fontScale="90000"/>
          </a:bodyPr>
          <a:lstStyle/>
          <a:p>
            <a:pPr algn="r"/>
            <a:r>
              <a:rPr lang="lv-LV" sz="6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Izpētes process</a:t>
            </a:r>
            <a:endParaRPr lang="en-US" sz="6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A388FAC2-6643-4D7A-B12E-AE09A6A2C6C0}"/>
              </a:ext>
            </a:extLst>
          </p:cNvPr>
          <p:cNvSpPr>
            <a:spLocks noGrp="1"/>
          </p:cNvSpPr>
          <p:nvPr>
            <p:ph idx="1"/>
          </p:nvPr>
        </p:nvSpPr>
        <p:spPr>
          <a:xfrm>
            <a:off x="4505462" y="2629652"/>
            <a:ext cx="5495788" cy="1031875"/>
          </a:xfrm>
        </p:spPr>
        <p:txBody>
          <a:bodyPr/>
          <a:lstStyle/>
          <a:p>
            <a:pPr marL="0" indent="0" algn="ctr">
              <a:buNone/>
            </a:pPr>
            <a:r>
              <a:rPr lang="lv-LV" dirty="0">
                <a:latin typeface="Open Sans" panose="020B0606030504020204" pitchFamily="34" charset="0"/>
                <a:ea typeface="Open Sans" panose="020B0606030504020204" pitchFamily="34" charset="0"/>
                <a:cs typeface="Open Sans" panose="020B0606030504020204" pitchFamily="34" charset="0"/>
              </a:rPr>
              <a:t> </a:t>
            </a:r>
          </a:p>
          <a:p>
            <a:pPr marL="0" indent="0" algn="ctr">
              <a:buNone/>
            </a:pPr>
            <a:r>
              <a:rPr lang="lv-LV" dirty="0">
                <a:latin typeface="Open Sans" panose="020B0606030504020204" pitchFamily="34" charset="0"/>
                <a:ea typeface="Open Sans" panose="020B0606030504020204" pitchFamily="34" charset="0"/>
                <a:cs typeface="Open Sans" panose="020B0606030504020204" pitchFamily="34" charset="0"/>
              </a:rPr>
              <a:t>lauka darbs un intervijas</a:t>
            </a:r>
          </a:p>
        </p:txBody>
      </p:sp>
      <p:sp>
        <p:nvSpPr>
          <p:cNvPr id="4" name="Rectangle 3">
            <a:extLst>
              <a:ext uri="{FF2B5EF4-FFF2-40B4-BE49-F238E27FC236}">
                <a16:creationId xmlns:a16="http://schemas.microsoft.com/office/drawing/2014/main" id="{EEA9549E-4356-4BD0-B295-823F5B66A582}"/>
              </a:ext>
            </a:extLst>
          </p:cNvPr>
          <p:cNvSpPr/>
          <p:nvPr/>
        </p:nvSpPr>
        <p:spPr>
          <a:xfrm>
            <a:off x="5150020" y="3834513"/>
            <a:ext cx="2681376"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transkribēšana</a:t>
            </a:r>
          </a:p>
        </p:txBody>
      </p:sp>
      <p:sp>
        <p:nvSpPr>
          <p:cNvPr id="7" name="Rectangle 6">
            <a:extLst>
              <a:ext uri="{FF2B5EF4-FFF2-40B4-BE49-F238E27FC236}">
                <a16:creationId xmlns:a16="http://schemas.microsoft.com/office/drawing/2014/main" id="{0BEAA469-940E-423D-9A2A-038A79276A75}"/>
              </a:ext>
            </a:extLst>
          </p:cNvPr>
          <p:cNvSpPr/>
          <p:nvPr/>
        </p:nvSpPr>
        <p:spPr>
          <a:xfrm>
            <a:off x="5150020" y="5331855"/>
            <a:ext cx="51214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kodēšana un analīze</a:t>
            </a:r>
          </a:p>
        </p:txBody>
      </p:sp>
      <p:sp>
        <p:nvSpPr>
          <p:cNvPr id="9" name="Rectangle 8">
            <a:extLst>
              <a:ext uri="{FF2B5EF4-FFF2-40B4-BE49-F238E27FC236}">
                <a16:creationId xmlns:a16="http://schemas.microsoft.com/office/drawing/2014/main" id="{427BBF53-34E2-410C-A29F-149DF09964A2}"/>
              </a:ext>
            </a:extLst>
          </p:cNvPr>
          <p:cNvSpPr/>
          <p:nvPr/>
        </p:nvSpPr>
        <p:spPr>
          <a:xfrm>
            <a:off x="5150020" y="1466775"/>
            <a:ext cx="2924198"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pētījuma dizains</a:t>
            </a:r>
          </a:p>
        </p:txBody>
      </p:sp>
      <p:pic>
        <p:nvPicPr>
          <p:cNvPr id="11" name="Graphic 10" descr="Checkmark">
            <a:extLst>
              <a:ext uri="{FF2B5EF4-FFF2-40B4-BE49-F238E27FC236}">
                <a16:creationId xmlns:a16="http://schemas.microsoft.com/office/drawing/2014/main" id="{405D8B22-4397-462D-961E-D1E657EEC1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0" y="1617457"/>
            <a:ext cx="914400" cy="914400"/>
          </a:xfrm>
          <a:prstGeom prst="rect">
            <a:avLst/>
          </a:prstGeom>
        </p:spPr>
      </p:pic>
      <p:pic>
        <p:nvPicPr>
          <p:cNvPr id="14" name="Graphic 13" descr="Checkmark">
            <a:extLst>
              <a:ext uri="{FF2B5EF4-FFF2-40B4-BE49-F238E27FC236}">
                <a16:creationId xmlns:a16="http://schemas.microsoft.com/office/drawing/2014/main" id="{258017C9-5DB6-4AB1-BB39-E1BFD7A111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9336" y="2801095"/>
            <a:ext cx="914400" cy="914400"/>
          </a:xfrm>
          <a:prstGeom prst="rect">
            <a:avLst/>
          </a:prstGeom>
        </p:spPr>
      </p:pic>
      <p:pic>
        <p:nvPicPr>
          <p:cNvPr id="15" name="Graphic 14" descr="Close">
            <a:extLst>
              <a:ext uri="{FF2B5EF4-FFF2-40B4-BE49-F238E27FC236}">
                <a16:creationId xmlns:a16="http://schemas.microsoft.com/office/drawing/2014/main" id="{14584AD9-A354-4D67-A4AC-4CAF44CC5E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4086" y="5136265"/>
            <a:ext cx="914400" cy="914400"/>
          </a:xfrm>
          <a:prstGeom prst="rect">
            <a:avLst/>
          </a:prstGeom>
        </p:spPr>
      </p:pic>
      <p:pic>
        <p:nvPicPr>
          <p:cNvPr id="17" name="Graphic 16" descr="Single gear">
            <a:extLst>
              <a:ext uri="{FF2B5EF4-FFF2-40B4-BE49-F238E27FC236}">
                <a16:creationId xmlns:a16="http://schemas.microsoft.com/office/drawing/2014/main" id="{9D9E62EA-C4AF-4767-9B30-09D3F44FC8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4086" y="3984733"/>
            <a:ext cx="914400" cy="914400"/>
          </a:xfrm>
          <a:prstGeom prst="rect">
            <a:avLst/>
          </a:prstGeom>
        </p:spPr>
      </p:pic>
      <p:sp>
        <p:nvSpPr>
          <p:cNvPr id="12" name="Text Placeholder 2">
            <a:extLst>
              <a:ext uri="{FF2B5EF4-FFF2-40B4-BE49-F238E27FC236}">
                <a16:creationId xmlns:a16="http://schemas.microsoft.com/office/drawing/2014/main" id="{EAF1B7FC-FF2A-4F01-AF51-A74C5449D3D0}"/>
              </a:ext>
            </a:extLst>
          </p:cNvPr>
          <p:cNvSpPr txBox="1">
            <a:spLocks/>
          </p:cNvSpPr>
          <p:nvPr/>
        </p:nvSpPr>
        <p:spPr>
          <a:xfrm>
            <a:off x="-248442" y="5855075"/>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1</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314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2628-17DC-49F5-9BB3-E2166D95EF74}"/>
              </a:ext>
            </a:extLst>
          </p:cNvPr>
          <p:cNvSpPr>
            <a:spLocks noGrp="1"/>
          </p:cNvSpPr>
          <p:nvPr>
            <p:ph type="title"/>
          </p:nvPr>
        </p:nvSpPr>
        <p:spPr>
          <a:xfrm>
            <a:off x="264115" y="650875"/>
            <a:ext cx="11927885" cy="1325563"/>
          </a:xfrm>
        </p:spPr>
        <p:txBody>
          <a:bodyPr>
            <a:normAutofit/>
          </a:bodyPr>
          <a:lstStyle/>
          <a:p>
            <a:r>
              <a:rPr lang="lv-LV" sz="8800" b="1" dirty="0">
                <a:solidFill>
                  <a:schemeClr val="accent4">
                    <a:lumMod val="60000"/>
                    <a:lumOff val="40000"/>
                  </a:schemeClr>
                </a:solidFill>
                <a:highlight>
                  <a:srgbClr val="808080"/>
                </a:highlight>
                <a:latin typeface="+mn-lt"/>
                <a:ea typeface="+mn-ea"/>
              </a:rPr>
              <a:t>Lauks</a:t>
            </a:r>
            <a:endParaRPr lang="en-US" sz="8800" b="1" dirty="0">
              <a:solidFill>
                <a:schemeClr val="accent4">
                  <a:lumMod val="60000"/>
                  <a:lumOff val="40000"/>
                </a:schemeClr>
              </a:solidFill>
              <a:highlight>
                <a:srgbClr val="808080"/>
              </a:highlight>
              <a:latin typeface="+mn-lt"/>
              <a:ea typeface="+mn-ea"/>
            </a:endParaRPr>
          </a:p>
        </p:txBody>
      </p:sp>
      <p:pic>
        <p:nvPicPr>
          <p:cNvPr id="5" name="Picture 4" descr="A piece of cake covered in snow&#10;&#10;Description automatically generated">
            <a:extLst>
              <a:ext uri="{FF2B5EF4-FFF2-40B4-BE49-F238E27FC236}">
                <a16:creationId xmlns:a16="http://schemas.microsoft.com/office/drawing/2014/main" id="{8FB2A10C-F249-4C0E-AF30-1109E85B87B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56464" y="2130987"/>
            <a:ext cx="5571421" cy="4178565"/>
          </a:xfrm>
          <a:prstGeom prst="rect">
            <a:avLst/>
          </a:prstGeom>
        </p:spPr>
      </p:pic>
      <p:pic>
        <p:nvPicPr>
          <p:cNvPr id="7" name="Picture 6" descr="A person that is standing in the grass&#10;&#10;Description automatically generated">
            <a:extLst>
              <a:ext uri="{FF2B5EF4-FFF2-40B4-BE49-F238E27FC236}">
                <a16:creationId xmlns:a16="http://schemas.microsoft.com/office/drawing/2014/main" id="{80658D74-4200-4D73-ABF2-14979B4B75E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4115" y="2133600"/>
            <a:ext cx="5571420" cy="4181178"/>
          </a:xfrm>
          <a:prstGeom prst="rect">
            <a:avLst/>
          </a:prstGeom>
        </p:spPr>
      </p:pic>
      <p:sp>
        <p:nvSpPr>
          <p:cNvPr id="6" name="Text Placeholder 2">
            <a:extLst>
              <a:ext uri="{FF2B5EF4-FFF2-40B4-BE49-F238E27FC236}">
                <a16:creationId xmlns:a16="http://schemas.microsoft.com/office/drawing/2014/main" id="{CCCCC4DB-D2D7-4A7E-84DB-2349BC1B3789}"/>
              </a:ext>
            </a:extLst>
          </p:cNvPr>
          <p:cNvSpPr txBox="1">
            <a:spLocks/>
          </p:cNvSpPr>
          <p:nvPr/>
        </p:nvSpPr>
        <p:spPr>
          <a:xfrm>
            <a:off x="-300357" y="5868095"/>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1</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6349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5BD3-9F6C-4BF6-943C-DCC3C0B328F0}"/>
              </a:ext>
            </a:extLst>
          </p:cNvPr>
          <p:cNvSpPr>
            <a:spLocks noGrp="1"/>
          </p:cNvSpPr>
          <p:nvPr>
            <p:ph type="title"/>
          </p:nvPr>
        </p:nvSpPr>
        <p:spPr>
          <a:xfrm>
            <a:off x="0" y="365125"/>
            <a:ext cx="12192000" cy="1325563"/>
          </a:xfrm>
        </p:spPr>
        <p:txBody>
          <a:bodyPr>
            <a:normAutofit/>
          </a:bodyPr>
          <a:lstStyle/>
          <a:p>
            <a:pPr algn="ctr"/>
            <a:r>
              <a:rPr lang="lv-LV" sz="6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Izpēte skaitļos</a:t>
            </a:r>
            <a:endParaRPr lang="en-US" sz="6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A388FAC2-6643-4D7A-B12E-AE09A6A2C6C0}"/>
              </a:ext>
            </a:extLst>
          </p:cNvPr>
          <p:cNvSpPr>
            <a:spLocks noGrp="1"/>
          </p:cNvSpPr>
          <p:nvPr>
            <p:ph idx="1"/>
          </p:nvPr>
        </p:nvSpPr>
        <p:spPr>
          <a:xfrm>
            <a:off x="581162" y="4304471"/>
            <a:ext cx="3031671" cy="1031875"/>
          </a:xfrm>
        </p:spPr>
        <p:txBody>
          <a:bodyPr/>
          <a:lstStyle/>
          <a:p>
            <a:pPr marL="0" indent="0" algn="ctr">
              <a:buNone/>
            </a:pPr>
            <a:r>
              <a:rPr lang="lv-LV" dirty="0">
                <a:latin typeface="Open Sans" panose="020B0606030504020204" pitchFamily="34" charset="0"/>
                <a:ea typeface="Open Sans" panose="020B0606030504020204" pitchFamily="34" charset="0"/>
                <a:cs typeface="Open Sans" panose="020B0606030504020204" pitchFamily="34" charset="0"/>
              </a:rPr>
              <a:t> </a:t>
            </a:r>
          </a:p>
          <a:p>
            <a:pPr marL="0" indent="0" algn="ctr">
              <a:buNone/>
            </a:pPr>
            <a:r>
              <a:rPr lang="lv-LV" dirty="0">
                <a:latin typeface="Open Sans" panose="020B0606030504020204" pitchFamily="34" charset="0"/>
                <a:ea typeface="Open Sans" panose="020B0606030504020204" pitchFamily="34" charset="0"/>
                <a:cs typeface="Open Sans" panose="020B0606030504020204" pitchFamily="34" charset="0"/>
              </a:rPr>
              <a:t>pētnieki</a:t>
            </a:r>
          </a:p>
        </p:txBody>
      </p:sp>
      <p:sp>
        <p:nvSpPr>
          <p:cNvPr id="4" name="Rectangle 3">
            <a:extLst>
              <a:ext uri="{FF2B5EF4-FFF2-40B4-BE49-F238E27FC236}">
                <a16:creationId xmlns:a16="http://schemas.microsoft.com/office/drawing/2014/main" id="{EEA9549E-4356-4BD0-B295-823F5B66A582}"/>
              </a:ext>
            </a:extLst>
          </p:cNvPr>
          <p:cNvSpPr/>
          <p:nvPr/>
        </p:nvSpPr>
        <p:spPr>
          <a:xfrm>
            <a:off x="4873742" y="4343354"/>
            <a:ext cx="2282997"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dienas laukā</a:t>
            </a:r>
          </a:p>
        </p:txBody>
      </p:sp>
      <p:sp>
        <p:nvSpPr>
          <p:cNvPr id="5" name="Rectangle 4">
            <a:extLst>
              <a:ext uri="{FF2B5EF4-FFF2-40B4-BE49-F238E27FC236}">
                <a16:creationId xmlns:a16="http://schemas.microsoft.com/office/drawing/2014/main" id="{F715A646-96D6-448E-B36A-AB354A01C497}"/>
              </a:ext>
            </a:extLst>
          </p:cNvPr>
          <p:cNvSpPr/>
          <p:nvPr/>
        </p:nvSpPr>
        <p:spPr>
          <a:xfrm>
            <a:off x="8891002" y="2835788"/>
            <a:ext cx="1871025" cy="18620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5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33</a:t>
            </a:r>
          </a:p>
        </p:txBody>
      </p:sp>
      <p:sp>
        <p:nvSpPr>
          <p:cNvPr id="6" name="Rectangle 5">
            <a:extLst>
              <a:ext uri="{FF2B5EF4-FFF2-40B4-BE49-F238E27FC236}">
                <a16:creationId xmlns:a16="http://schemas.microsoft.com/office/drawing/2014/main" id="{80BB340C-DFFF-45AC-8620-C463A7DB2E3C}"/>
              </a:ext>
            </a:extLst>
          </p:cNvPr>
          <p:cNvSpPr/>
          <p:nvPr/>
        </p:nvSpPr>
        <p:spPr>
          <a:xfrm>
            <a:off x="5035261" y="2839265"/>
            <a:ext cx="2121478" cy="18620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5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a:t>
            </a:r>
            <a:endParaRPr kumimoji="0" lang="en-US" sz="115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0BEAA469-940E-423D-9A2A-038A79276A75}"/>
              </a:ext>
            </a:extLst>
          </p:cNvPr>
          <p:cNvSpPr/>
          <p:nvPr/>
        </p:nvSpPr>
        <p:spPr>
          <a:xfrm>
            <a:off x="8229601" y="4808333"/>
            <a:ext cx="362027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pētījuma dalībnieki</a:t>
            </a:r>
          </a:p>
        </p:txBody>
      </p:sp>
      <p:sp>
        <p:nvSpPr>
          <p:cNvPr id="8" name="Rectangle 7">
            <a:extLst>
              <a:ext uri="{FF2B5EF4-FFF2-40B4-BE49-F238E27FC236}">
                <a16:creationId xmlns:a16="http://schemas.microsoft.com/office/drawing/2014/main" id="{433F1311-91E5-4D9B-81F3-A992D8A0D70C}"/>
              </a:ext>
            </a:extLst>
          </p:cNvPr>
          <p:cNvSpPr/>
          <p:nvPr/>
        </p:nvSpPr>
        <p:spPr>
          <a:xfrm>
            <a:off x="1583074" y="2881029"/>
            <a:ext cx="1027845"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5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15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2">
            <a:extLst>
              <a:ext uri="{FF2B5EF4-FFF2-40B4-BE49-F238E27FC236}">
                <a16:creationId xmlns:a16="http://schemas.microsoft.com/office/drawing/2014/main" id="{5919D18E-877F-408E-BDB5-65A2A8791532}"/>
              </a:ext>
            </a:extLst>
          </p:cNvPr>
          <p:cNvSpPr txBox="1">
            <a:spLocks/>
          </p:cNvSpPr>
          <p:nvPr/>
        </p:nvSpPr>
        <p:spPr>
          <a:xfrm>
            <a:off x="-306499" y="5814815"/>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1</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9304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B208B4-2B67-4739-973E-580B99532C53}"/>
              </a:ext>
            </a:extLst>
          </p:cNvPr>
          <p:cNvSpPr txBox="1">
            <a:spLocks/>
          </p:cNvSpPr>
          <p:nvPr/>
        </p:nvSpPr>
        <p:spPr>
          <a:xfrm>
            <a:off x="579663" y="723900"/>
            <a:ext cx="10774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5400" b="1" i="0" u="none" strike="noStrike" kern="1200" cap="none" spc="0" normalizeH="0" baseline="0" noProof="0" dirty="0">
                <a:ln>
                  <a:noFill/>
                </a:ln>
                <a:solidFill>
                  <a:srgbClr val="FFC000">
                    <a:lumMod val="60000"/>
                    <a:lumOff val="40000"/>
                  </a:srgbClr>
                </a:solidFill>
                <a:effectLst/>
                <a:highlight>
                  <a:srgbClr val="808080"/>
                </a:highlight>
                <a:uLnTx/>
                <a:uFillTx/>
                <a:latin typeface="Calibri" panose="020F0502020204030204"/>
                <a:ea typeface="+mj-ea"/>
                <a:cs typeface="+mj-cs"/>
              </a:rPr>
              <a:t>Sākotnējais jautājums</a:t>
            </a:r>
            <a:endParaRPr kumimoji="0" lang="en-US" sz="5400" b="1" i="0" u="none" strike="noStrike" kern="1200" cap="none" spc="0" normalizeH="0" baseline="0" noProof="0" dirty="0">
              <a:ln>
                <a:noFill/>
              </a:ln>
              <a:solidFill>
                <a:srgbClr val="FFC000">
                  <a:lumMod val="60000"/>
                  <a:lumOff val="40000"/>
                </a:srgbClr>
              </a:solidFill>
              <a:effectLst/>
              <a:highlight>
                <a:srgbClr val="808080"/>
              </a:highlight>
              <a:uLnTx/>
              <a:uFillTx/>
              <a:latin typeface="Calibri" panose="020F0502020204030204"/>
              <a:ea typeface="+mj-ea"/>
              <a:cs typeface="+mj-cs"/>
            </a:endParaRPr>
          </a:p>
        </p:txBody>
      </p:sp>
      <p:sp>
        <p:nvSpPr>
          <p:cNvPr id="5" name="Content Placeholder 2">
            <a:extLst>
              <a:ext uri="{FF2B5EF4-FFF2-40B4-BE49-F238E27FC236}">
                <a16:creationId xmlns:a16="http://schemas.microsoft.com/office/drawing/2014/main" id="{6A0D22AA-0772-4422-BC8B-B3D95D18C9EB}"/>
              </a:ext>
            </a:extLst>
          </p:cNvPr>
          <p:cNvSpPr txBox="1">
            <a:spLocks/>
          </p:cNvSpPr>
          <p:nvPr/>
        </p:nvSpPr>
        <p:spPr>
          <a:xfrm>
            <a:off x="579663" y="2757473"/>
            <a:ext cx="11209565" cy="167481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Kā iedzīvotāji saredz un sadzīvo ar vardarbību pilsētā?</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 kādiem telpiskiem un sociāliem apstākļiem vardarbība pilsētā ir saistīta?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2">
            <a:extLst>
              <a:ext uri="{FF2B5EF4-FFF2-40B4-BE49-F238E27FC236}">
                <a16:creationId xmlns:a16="http://schemas.microsoft.com/office/drawing/2014/main" id="{27109802-9F25-4F9E-BA4C-651825091960}"/>
              </a:ext>
            </a:extLst>
          </p:cNvPr>
          <p:cNvSpPr txBox="1">
            <a:spLocks/>
          </p:cNvSpPr>
          <p:nvPr/>
        </p:nvSpPr>
        <p:spPr>
          <a:xfrm>
            <a:off x="-248441" y="5795070"/>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1</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30625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36BE-869F-4C41-A052-5254C353075A}"/>
              </a:ext>
            </a:extLst>
          </p:cNvPr>
          <p:cNvSpPr>
            <a:spLocks noGrp="1"/>
          </p:cNvSpPr>
          <p:nvPr>
            <p:ph type="title"/>
          </p:nvPr>
        </p:nvSpPr>
        <p:spPr>
          <a:xfrm>
            <a:off x="1213757" y="1825625"/>
            <a:ext cx="4060371" cy="2703059"/>
          </a:xfrm>
        </p:spPr>
        <p:txBody>
          <a:bodyPr>
            <a:noAutofit/>
          </a:bodyPr>
          <a:lstStyle/>
          <a:p>
            <a:r>
              <a:rPr lang="lv-LV" sz="23300" b="1" dirty="0">
                <a:solidFill>
                  <a:schemeClr val="accent4">
                    <a:lumMod val="60000"/>
                    <a:lumOff val="40000"/>
                  </a:schemeClr>
                </a:solidFill>
                <a:highlight>
                  <a:srgbClr val="808080"/>
                </a:highlight>
                <a:latin typeface="+mn-lt"/>
                <a:ea typeface="+mn-ea"/>
              </a:rPr>
              <a:t>2</a:t>
            </a:r>
            <a:endParaRPr lang="en-US" sz="23300" b="1" dirty="0">
              <a:solidFill>
                <a:schemeClr val="accent4">
                  <a:lumMod val="60000"/>
                  <a:lumOff val="40000"/>
                </a:schemeClr>
              </a:solidFill>
              <a:highlight>
                <a:srgbClr val="808080"/>
              </a:highlight>
              <a:latin typeface="+mn-lt"/>
              <a:ea typeface="+mn-ea"/>
            </a:endParaRPr>
          </a:p>
        </p:txBody>
      </p:sp>
      <p:sp>
        <p:nvSpPr>
          <p:cNvPr id="3" name="Content Placeholder 2">
            <a:extLst>
              <a:ext uri="{FF2B5EF4-FFF2-40B4-BE49-F238E27FC236}">
                <a16:creationId xmlns:a16="http://schemas.microsoft.com/office/drawing/2014/main" id="{DF0B273F-A7DE-4849-AE54-8A948BF54BA9}"/>
              </a:ext>
            </a:extLst>
          </p:cNvPr>
          <p:cNvSpPr>
            <a:spLocks noGrp="1"/>
          </p:cNvSpPr>
          <p:nvPr>
            <p:ph idx="1"/>
          </p:nvPr>
        </p:nvSpPr>
        <p:spPr>
          <a:xfrm>
            <a:off x="3243941" y="2141034"/>
            <a:ext cx="8241815" cy="3902927"/>
          </a:xfrm>
        </p:spPr>
        <p:txBody>
          <a:bodyPr>
            <a:normAutofit/>
          </a:bodyPr>
          <a:lstStyle/>
          <a:p>
            <a:pPr marL="0" indent="0">
              <a:buNone/>
            </a:pPr>
            <a:r>
              <a:rPr lang="lv-LV" sz="7200" dirty="0">
                <a:ea typeface="Open Sans" panose="020B0606030504020204" pitchFamily="34" charset="0"/>
                <a:cs typeface="Open Sans" panose="020B0606030504020204" pitchFamily="34" charset="0"/>
              </a:rPr>
              <a:t>Telpiskā iztēlošanās</a:t>
            </a:r>
            <a:endParaRPr lang="lv-LV" sz="7200" dirty="0">
              <a:latin typeface="+mj-lt"/>
              <a:ea typeface="Open Sans" panose="020B0606030504020204" pitchFamily="34" charset="0"/>
              <a:cs typeface="Open Sans" panose="020B0606030504020204" pitchFamily="34" charset="0"/>
            </a:endParaRPr>
          </a:p>
          <a:p>
            <a:pPr marL="0" indent="0">
              <a:buNone/>
            </a:pPr>
            <a:r>
              <a:rPr lang="lv-LV" sz="7200" b="1" dirty="0">
                <a:latin typeface="+mj-lt"/>
                <a:ea typeface="Open Sans" panose="020B0606030504020204" pitchFamily="34" charset="0"/>
                <a:cs typeface="Open Sans" panose="020B0606030504020204" pitchFamily="34" charset="0"/>
              </a:rPr>
              <a:t>Kur?</a:t>
            </a:r>
            <a:endParaRPr lang="en-US" sz="7200" b="1" dirty="0">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92974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EDA5-6E84-48F1-B52D-C5AE6B55F0E4}"/>
              </a:ext>
            </a:extLst>
          </p:cNvPr>
          <p:cNvSpPr>
            <a:spLocks noGrp="1"/>
          </p:cNvSpPr>
          <p:nvPr>
            <p:ph type="title"/>
          </p:nvPr>
        </p:nvSpPr>
        <p:spPr>
          <a:xfrm>
            <a:off x="285750" y="2340428"/>
            <a:ext cx="4972051" cy="2358118"/>
          </a:xfrm>
        </p:spPr>
        <p:txBody>
          <a:bodyPr>
            <a:noAutofit/>
          </a:bodyPr>
          <a:lstStyle/>
          <a:p>
            <a:r>
              <a:rPr lang="lv-LV" sz="6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Telpiskā iztēlošanās</a:t>
            </a:r>
            <a:endParaRPr lang="en-US" sz="6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CD26C58F-4544-457B-B1D7-3207563B7958}"/>
              </a:ext>
            </a:extLst>
          </p:cNvPr>
          <p:cNvSpPr>
            <a:spLocks noGrp="1"/>
          </p:cNvSpPr>
          <p:nvPr>
            <p:ph idx="1"/>
          </p:nvPr>
        </p:nvSpPr>
        <p:spPr>
          <a:xfrm>
            <a:off x="5619750" y="690562"/>
            <a:ext cx="6038850" cy="5657850"/>
          </a:xfrm>
        </p:spPr>
        <p:txBody>
          <a:bodyPr>
            <a:normAutofit fontScale="92500" lnSpcReduction="20000"/>
          </a:bodyPr>
          <a:lstStyle/>
          <a:p>
            <a:r>
              <a:rPr lang="lv-LV" dirty="0">
                <a:latin typeface="Open Sans" panose="020B0606030504020204" pitchFamily="34" charset="0"/>
                <a:ea typeface="Open Sans" panose="020B0606030504020204" pitchFamily="34" charset="0"/>
                <a:cs typeface="Open Sans" panose="020B0606030504020204" pitchFamily="34" charset="0"/>
              </a:rPr>
              <a:t>Pilsētas svētkos</a:t>
            </a:r>
          </a:p>
          <a:p>
            <a:r>
              <a:rPr lang="lv-LV" dirty="0">
                <a:latin typeface="Open Sans" panose="020B0606030504020204" pitchFamily="34" charset="0"/>
                <a:ea typeface="Open Sans" panose="020B0606030504020204" pitchFamily="34" charset="0"/>
                <a:cs typeface="Open Sans" panose="020B0606030504020204" pitchFamily="34" charset="0"/>
              </a:rPr>
              <a:t>Skolās</a:t>
            </a:r>
          </a:p>
          <a:p>
            <a:r>
              <a:rPr lang="lv-LV" dirty="0">
                <a:latin typeface="Open Sans" panose="020B0606030504020204" pitchFamily="34" charset="0"/>
                <a:ea typeface="Open Sans" panose="020B0606030504020204" pitchFamily="34" charset="0"/>
                <a:cs typeface="Open Sans" panose="020B0606030504020204" pitchFamily="34" charset="0"/>
              </a:rPr>
              <a:t>Parkā</a:t>
            </a:r>
          </a:p>
          <a:p>
            <a:r>
              <a:rPr lang="lv-LV" dirty="0">
                <a:latin typeface="Open Sans" panose="020B0606030504020204" pitchFamily="34" charset="0"/>
                <a:ea typeface="Open Sans" panose="020B0606030504020204" pitchFamily="34" charset="0"/>
                <a:cs typeface="Open Sans" panose="020B0606030504020204" pitchFamily="34" charset="0"/>
              </a:rPr>
              <a:t>Veikalā</a:t>
            </a:r>
          </a:p>
          <a:p>
            <a:r>
              <a:rPr lang="lv-LV" dirty="0">
                <a:latin typeface="Open Sans" panose="020B0606030504020204" pitchFamily="34" charset="0"/>
                <a:ea typeface="Open Sans" panose="020B0606030504020204" pitchFamily="34" charset="0"/>
                <a:cs typeface="Open Sans" panose="020B0606030504020204" pitchFamily="34" charset="0"/>
              </a:rPr>
              <a:t>Klubos un azartspēļu vietās</a:t>
            </a:r>
          </a:p>
          <a:p>
            <a:r>
              <a:rPr lang="lv-LV" dirty="0">
                <a:latin typeface="Open Sans" panose="020B0606030504020204" pitchFamily="34" charset="0"/>
                <a:ea typeface="Open Sans" panose="020B0606030504020204" pitchFamily="34" charset="0"/>
                <a:cs typeface="Open Sans" panose="020B0606030504020204" pitchFamily="34" charset="0"/>
              </a:rPr>
              <a:t>Visapkārt</a:t>
            </a:r>
          </a:p>
          <a:p>
            <a:r>
              <a:rPr lang="lv-LV" dirty="0">
                <a:latin typeface="Open Sans" panose="020B0606030504020204" pitchFamily="34" charset="0"/>
                <a:ea typeface="Open Sans" panose="020B0606030504020204" pitchFamily="34" charset="0"/>
                <a:cs typeface="Open Sans" panose="020B0606030504020204" pitchFamily="34" charset="0"/>
              </a:rPr>
              <a:t>Citur</a:t>
            </a:r>
          </a:p>
          <a:p>
            <a:r>
              <a:rPr lang="lv-LV" dirty="0">
                <a:latin typeface="Open Sans" panose="020B0606030504020204" pitchFamily="34" charset="0"/>
                <a:ea typeface="Open Sans" panose="020B0606030504020204" pitchFamily="34" charset="0"/>
                <a:cs typeface="Open Sans" panose="020B0606030504020204" pitchFamily="34" charset="0"/>
              </a:rPr>
              <a:t>Ģimenēs</a:t>
            </a:r>
          </a:p>
          <a:p>
            <a:r>
              <a:rPr lang="lv-LV" dirty="0">
                <a:latin typeface="Open Sans" panose="020B0606030504020204" pitchFamily="34" charset="0"/>
                <a:ea typeface="Open Sans" panose="020B0606030504020204" pitchFamily="34" charset="0"/>
                <a:cs typeface="Open Sans" panose="020B0606030504020204" pitchFamily="34" charset="0"/>
              </a:rPr>
              <a:t>Internetā</a:t>
            </a:r>
          </a:p>
          <a:p>
            <a:r>
              <a:rPr lang="lv-LV" dirty="0">
                <a:latin typeface="Open Sans" panose="020B0606030504020204" pitchFamily="34" charset="0"/>
                <a:ea typeface="Open Sans" panose="020B0606030504020204" pitchFamily="34" charset="0"/>
                <a:cs typeface="Open Sans" panose="020B0606030504020204" pitchFamily="34" charset="0"/>
              </a:rPr>
              <a:t>Kur neredz</a:t>
            </a:r>
          </a:p>
          <a:p>
            <a:r>
              <a:rPr lang="lv-LV" dirty="0">
                <a:latin typeface="Open Sans" panose="020B0606030504020204" pitchFamily="34" charset="0"/>
                <a:ea typeface="Open Sans" panose="020B0606030504020204" pitchFamily="34" charset="0"/>
                <a:cs typeface="Open Sans" panose="020B0606030504020204" pitchFamily="34" charset="0"/>
              </a:rPr>
              <a:t>Vakaros</a:t>
            </a:r>
          </a:p>
          <a:p>
            <a:r>
              <a:rPr lang="lv-LV" dirty="0">
                <a:latin typeface="Open Sans" panose="020B0606030504020204" pitchFamily="34" charset="0"/>
                <a:ea typeface="Open Sans" panose="020B0606030504020204" pitchFamily="34" charset="0"/>
                <a:cs typeface="Open Sans" panose="020B0606030504020204" pitchFamily="34" charset="0"/>
              </a:rPr>
              <a:t>Kur alkohols</a:t>
            </a:r>
          </a:p>
          <a:p>
            <a:r>
              <a:rPr lang="lv-LV" dirty="0">
                <a:latin typeface="Open Sans" panose="020B0606030504020204" pitchFamily="34" charset="0"/>
                <a:ea typeface="Open Sans" panose="020B0606030504020204" pitchFamily="34" charset="0"/>
                <a:cs typeface="Open Sans" panose="020B0606030504020204" pitchFamily="34" charset="0"/>
              </a:rPr>
              <a:t>Kur jaunieši</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7260D16-13F4-462B-87D2-94DF5E162C7F}"/>
              </a:ext>
            </a:extLst>
          </p:cNvPr>
          <p:cNvSpPr txBox="1">
            <a:spLocks/>
          </p:cNvSpPr>
          <p:nvPr/>
        </p:nvSpPr>
        <p:spPr>
          <a:xfrm>
            <a:off x="285750" y="4073832"/>
            <a:ext cx="4256753" cy="2071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Kur?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2">
            <a:extLst>
              <a:ext uri="{FF2B5EF4-FFF2-40B4-BE49-F238E27FC236}">
                <a16:creationId xmlns:a16="http://schemas.microsoft.com/office/drawing/2014/main" id="{E4D805CF-E11C-414F-96AC-3285F1DF3ECE}"/>
              </a:ext>
            </a:extLst>
          </p:cNvPr>
          <p:cNvSpPr txBox="1">
            <a:spLocks/>
          </p:cNvSpPr>
          <p:nvPr/>
        </p:nvSpPr>
        <p:spPr>
          <a:xfrm>
            <a:off x="-165255" y="5806181"/>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2</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34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1000"/>
                                        <p:tgtEl>
                                          <p:spTgt spid="3">
                                            <p:txEl>
                                              <p:pRg st="11" end="11"/>
                                            </p:txEl>
                                          </p:spTgt>
                                        </p:tgtEl>
                                      </p:cBhvr>
                                    </p:animEffect>
                                    <p:anim calcmode="lin" valueType="num">
                                      <p:cBhvr>
                                        <p:cTn id="6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1000"/>
                                        <p:tgtEl>
                                          <p:spTgt spid="3">
                                            <p:txEl>
                                              <p:pRg st="12" end="12"/>
                                            </p:txEl>
                                          </p:spTgt>
                                        </p:tgtEl>
                                      </p:cBhvr>
                                    </p:animEffect>
                                    <p:anim calcmode="lin" valueType="num">
                                      <p:cBhvr>
                                        <p:cTn id="6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green field with trees in the dark&#10;&#10;Description automatically generated">
            <a:extLst>
              <a:ext uri="{FF2B5EF4-FFF2-40B4-BE49-F238E27FC236}">
                <a16:creationId xmlns:a16="http://schemas.microsoft.com/office/drawing/2014/main" id="{39D9B844-9BF3-4E72-BF07-D5F75AD8C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 y="-39572"/>
            <a:ext cx="12202026" cy="6897572"/>
          </a:xfrm>
          <a:prstGeom prst="rect">
            <a:avLst/>
          </a:prstGeom>
        </p:spPr>
      </p:pic>
      <p:sp>
        <p:nvSpPr>
          <p:cNvPr id="11" name="Title 1">
            <a:extLst>
              <a:ext uri="{FF2B5EF4-FFF2-40B4-BE49-F238E27FC236}">
                <a16:creationId xmlns:a16="http://schemas.microsoft.com/office/drawing/2014/main" id="{12C615A3-DEA8-4194-910A-9338F74074A5}"/>
              </a:ext>
            </a:extLst>
          </p:cNvPr>
          <p:cNvSpPr>
            <a:spLocks noGrp="1"/>
          </p:cNvSpPr>
          <p:nvPr>
            <p:ph type="title"/>
          </p:nvPr>
        </p:nvSpPr>
        <p:spPr>
          <a:xfrm>
            <a:off x="8140392" y="797855"/>
            <a:ext cx="3189248" cy="1633111"/>
          </a:xfrm>
        </p:spPr>
        <p:txBody>
          <a:bodyPr>
            <a:normAutofit/>
          </a:bodyPr>
          <a:lstStyle/>
          <a:p>
            <a:r>
              <a:rPr lang="lv-LV" sz="48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iztēlojas vietas</a:t>
            </a:r>
            <a:endParaRPr lang="en-US" sz="48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E6293A6B-5340-4C3F-B563-E8204766CFC7}"/>
              </a:ext>
            </a:extLst>
          </p:cNvPr>
          <p:cNvSpPr txBox="1">
            <a:spLocks/>
          </p:cNvSpPr>
          <p:nvPr/>
        </p:nvSpPr>
        <p:spPr>
          <a:xfrm>
            <a:off x="4259302" y="4962293"/>
            <a:ext cx="3955431" cy="1633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turp nedodas</a:t>
            </a:r>
            <a:endParaRPr kumimoji="0" lang="en-US" sz="4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1AF48D2B-8BEA-4E15-A5D2-9E29D527AD91}"/>
              </a:ext>
            </a:extLst>
          </p:cNvPr>
          <p:cNvSpPr txBox="1">
            <a:spLocks/>
          </p:cNvSpPr>
          <p:nvPr/>
        </p:nvSpPr>
        <p:spPr>
          <a:xfrm>
            <a:off x="862360" y="875914"/>
            <a:ext cx="4025591" cy="1633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maz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cilvēku</a:t>
            </a:r>
            <a:endParaRPr kumimoji="0" lang="en-US" sz="48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Connector: Curved 14">
            <a:extLst>
              <a:ext uri="{FF2B5EF4-FFF2-40B4-BE49-F238E27FC236}">
                <a16:creationId xmlns:a16="http://schemas.microsoft.com/office/drawing/2014/main" id="{BFF8AAC1-A1AF-4A3B-A4DF-B7C42309A6A6}"/>
              </a:ext>
            </a:extLst>
          </p:cNvPr>
          <p:cNvCxnSpPr>
            <a:cxnSpLocks/>
          </p:cNvCxnSpPr>
          <p:nvPr/>
        </p:nvCxnSpPr>
        <p:spPr>
          <a:xfrm rot="5400000">
            <a:off x="7004468" y="3329596"/>
            <a:ext cx="3242003" cy="2219094"/>
          </a:xfrm>
          <a:prstGeom prst="curvedConnector3">
            <a:avLst>
              <a:gd name="adj1" fmla="val 101594"/>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86F2996C-7D78-40CB-A957-22BE0E8415D5}"/>
              </a:ext>
            </a:extLst>
          </p:cNvPr>
          <p:cNvCxnSpPr>
            <a:cxnSpLocks/>
          </p:cNvCxnSpPr>
          <p:nvPr/>
        </p:nvCxnSpPr>
        <p:spPr>
          <a:xfrm rot="16200000" flipV="1">
            <a:off x="1055948" y="3318794"/>
            <a:ext cx="3638414" cy="2095849"/>
          </a:xfrm>
          <a:prstGeom prst="curvedConnector3">
            <a:avLst>
              <a:gd name="adj1" fmla="val -6393"/>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E5F5A4D7-690C-474E-AF66-D6D921B36E17}"/>
              </a:ext>
            </a:extLst>
          </p:cNvPr>
          <p:cNvCxnSpPr>
            <a:cxnSpLocks/>
          </p:cNvCxnSpPr>
          <p:nvPr/>
        </p:nvCxnSpPr>
        <p:spPr>
          <a:xfrm flipV="1">
            <a:off x="2892597" y="875914"/>
            <a:ext cx="4805728" cy="233089"/>
          </a:xfrm>
          <a:prstGeom prst="curvedConnector3">
            <a:avLst>
              <a:gd name="adj1" fmla="val 807"/>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96EBF50-1601-46AC-AF6A-8A7D2C35BDD2}"/>
              </a:ext>
            </a:extLst>
          </p:cNvPr>
          <p:cNvSpPr txBox="1">
            <a:spLocks/>
          </p:cNvSpPr>
          <p:nvPr/>
        </p:nvSpPr>
        <p:spPr>
          <a:xfrm>
            <a:off x="-219412" y="584689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2</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82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rowd of people standing in a parking lot&#10;&#10;Description automatically generated">
            <a:extLst>
              <a:ext uri="{FF2B5EF4-FFF2-40B4-BE49-F238E27FC236}">
                <a16:creationId xmlns:a16="http://schemas.microsoft.com/office/drawing/2014/main" id="{A2142F26-0BB7-489D-A9F5-94ADFC9EB7F6}"/>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6" name="Title 1">
            <a:extLst>
              <a:ext uri="{FF2B5EF4-FFF2-40B4-BE49-F238E27FC236}">
                <a16:creationId xmlns:a16="http://schemas.microsoft.com/office/drawing/2014/main" id="{E9C5A416-A3DF-4630-AE5B-6447B898C1CE}"/>
              </a:ext>
            </a:extLst>
          </p:cNvPr>
          <p:cNvSpPr>
            <a:spLocks noGrp="1"/>
          </p:cNvSpPr>
          <p:nvPr>
            <p:ph type="title"/>
          </p:nvPr>
        </p:nvSpPr>
        <p:spPr>
          <a:xfrm>
            <a:off x="8316238" y="516501"/>
            <a:ext cx="3676470" cy="1962930"/>
          </a:xfrm>
        </p:spPr>
        <p:txBody>
          <a:bodyPr>
            <a:normAutofit fontScale="90000"/>
          </a:bodyPr>
          <a:lstStyle/>
          <a:p>
            <a:r>
              <a:rPr lang="lv-LV" sz="48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alkohols padara vardarbīgus</a:t>
            </a:r>
            <a:endParaRPr lang="en-US" sz="48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F32C1A76-7703-44B7-B592-67B6C40336ED}"/>
              </a:ext>
            </a:extLst>
          </p:cNvPr>
          <p:cNvSpPr txBox="1">
            <a:spLocks/>
          </p:cNvSpPr>
          <p:nvPr/>
        </p:nvSpPr>
        <p:spPr>
          <a:xfrm>
            <a:off x="4107654" y="4860576"/>
            <a:ext cx="4208584" cy="19629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4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nepadara vardarbīgus?</a:t>
            </a:r>
            <a:endParaRPr kumimoji="0" lang="en-US" sz="44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84961DF2-C84F-460B-9312-CF3C6D7B3731}"/>
              </a:ext>
            </a:extLst>
          </p:cNvPr>
          <p:cNvSpPr txBox="1">
            <a:spLocks/>
          </p:cNvSpPr>
          <p:nvPr/>
        </p:nvSpPr>
        <p:spPr>
          <a:xfrm>
            <a:off x="514531" y="516501"/>
            <a:ext cx="4208584" cy="19629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4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padara mierīgus?</a:t>
            </a:r>
            <a:endParaRPr kumimoji="0" lang="en-US" sz="44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itle 1">
            <a:extLst>
              <a:ext uri="{FF2B5EF4-FFF2-40B4-BE49-F238E27FC236}">
                <a16:creationId xmlns:a16="http://schemas.microsoft.com/office/drawing/2014/main" id="{C4AB82A8-4888-41CA-A870-E6F9F1565E14}"/>
              </a:ext>
            </a:extLst>
          </p:cNvPr>
          <p:cNvSpPr txBox="1">
            <a:spLocks/>
          </p:cNvSpPr>
          <p:nvPr/>
        </p:nvSpPr>
        <p:spPr>
          <a:xfrm>
            <a:off x="5104878" y="550541"/>
            <a:ext cx="1290824" cy="22070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10000" b="1" i="0" u="none" strike="noStrike" kern="1200" cap="none" spc="0" normalizeH="0" baseline="0" noProof="0" dirty="0">
                <a:ln>
                  <a:noFill/>
                </a:ln>
                <a:solidFill>
                  <a:prstClr val="white">
                    <a:lumMod val="50000"/>
                  </a:prstClr>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rPr>
              <a:t>X</a:t>
            </a:r>
            <a:endParaRPr kumimoji="0" lang="en-US" sz="10000" b="1" i="0" u="none" strike="noStrike" kern="1200" cap="none" spc="0" normalizeH="0" baseline="0" noProof="0" dirty="0">
              <a:ln>
                <a:noFill/>
              </a:ln>
              <a:solidFill>
                <a:prstClr val="white">
                  <a:lumMod val="50000"/>
                </a:prstClr>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2">
            <a:extLst>
              <a:ext uri="{FF2B5EF4-FFF2-40B4-BE49-F238E27FC236}">
                <a16:creationId xmlns:a16="http://schemas.microsoft.com/office/drawing/2014/main" id="{FE2BF661-3016-4D15-982E-24A68B54A709}"/>
              </a:ext>
            </a:extLst>
          </p:cNvPr>
          <p:cNvSpPr txBox="1">
            <a:spLocks/>
          </p:cNvSpPr>
          <p:nvPr/>
        </p:nvSpPr>
        <p:spPr>
          <a:xfrm>
            <a:off x="-306498" y="6002469"/>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2</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566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26C58F-4544-457B-B1D7-3207563B7958}"/>
              </a:ext>
            </a:extLst>
          </p:cNvPr>
          <p:cNvSpPr>
            <a:spLocks noGrp="1"/>
          </p:cNvSpPr>
          <p:nvPr>
            <p:ph idx="1"/>
          </p:nvPr>
        </p:nvSpPr>
        <p:spPr>
          <a:xfrm>
            <a:off x="5088975" y="1609769"/>
            <a:ext cx="6934199" cy="1136211"/>
          </a:xfrm>
        </p:spPr>
        <p:txBody>
          <a:bodyPr>
            <a:normAutofit/>
          </a:bodyPr>
          <a:lstStyle/>
          <a:p>
            <a:pPr marL="0" indent="0">
              <a:buNone/>
            </a:pPr>
            <a:r>
              <a:rPr lang="lv-LV" sz="3200" b="1" dirty="0">
                <a:latin typeface="Open Sans" panose="020B0606030504020204" pitchFamily="34" charset="0"/>
                <a:ea typeface="Open Sans" panose="020B0606030504020204" pitchFamily="34" charset="0"/>
                <a:cs typeface="Open Sans" panose="020B0606030504020204" pitchFamily="34" charset="0"/>
              </a:rPr>
              <a:t>vardarbības laiktelpas kā fakts</a:t>
            </a:r>
          </a:p>
          <a:p>
            <a:endParaRPr lang="lv-LV" sz="3200" b="1" dirty="0">
              <a:latin typeface="Open Sans" panose="020B0606030504020204" pitchFamily="34" charset="0"/>
              <a:ea typeface="Open Sans" panose="020B0606030504020204" pitchFamily="34" charset="0"/>
              <a:cs typeface="Open Sans" panose="020B0606030504020204" pitchFamily="34" charset="0"/>
            </a:endParaRPr>
          </a:p>
          <a:p>
            <a:endParaRPr lang="lv-LV" sz="3200" b="1" dirty="0">
              <a:latin typeface="Open Sans" panose="020B0606030504020204" pitchFamily="34" charset="0"/>
              <a:ea typeface="Open Sans" panose="020B0606030504020204" pitchFamily="34" charset="0"/>
              <a:cs typeface="Open Sans" panose="020B0606030504020204" pitchFamily="34" charset="0"/>
            </a:endParaRPr>
          </a:p>
          <a:p>
            <a:endParaRPr lang="lv-LV"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E14D37D9-A4E6-48E7-9FDB-B55235E3119B}"/>
              </a:ext>
            </a:extLst>
          </p:cNvPr>
          <p:cNvSpPr txBox="1">
            <a:spLocks/>
          </p:cNvSpPr>
          <p:nvPr/>
        </p:nvSpPr>
        <p:spPr>
          <a:xfrm>
            <a:off x="116924" y="3136612"/>
            <a:ext cx="4256753" cy="2071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Secinājumi</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3FB93E8A-69A2-4C70-A945-535D8DAE6676}"/>
              </a:ext>
            </a:extLst>
          </p:cNvPr>
          <p:cNvSpPr/>
          <p:nvPr/>
        </p:nvSpPr>
        <p:spPr>
          <a:xfrm>
            <a:off x="5088975" y="3136612"/>
            <a:ext cx="468269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vietas un pamatojumi</a:t>
            </a:r>
          </a:p>
        </p:txBody>
      </p:sp>
      <p:sp>
        <p:nvSpPr>
          <p:cNvPr id="6" name="Rectangle 5">
            <a:extLst>
              <a:ext uri="{FF2B5EF4-FFF2-40B4-BE49-F238E27FC236}">
                <a16:creationId xmlns:a16="http://schemas.microsoft.com/office/drawing/2014/main" id="{B60A3090-CB96-4BC2-BE6B-22D684B8BCD1}"/>
              </a:ext>
            </a:extLst>
          </p:cNvPr>
          <p:cNvSpPr/>
          <p:nvPr/>
        </p:nvSpPr>
        <p:spPr>
          <a:xfrm>
            <a:off x="5088975" y="4517132"/>
            <a:ext cx="48267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heterotopija</a:t>
            </a:r>
            <a:r>
              <a:rPr kumimoji="0" lang="lv-LV"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kā skaidrojošs modelis</a:t>
            </a:r>
          </a:p>
        </p:txBody>
      </p:sp>
      <p:sp>
        <p:nvSpPr>
          <p:cNvPr id="9" name="Title 1">
            <a:extLst>
              <a:ext uri="{FF2B5EF4-FFF2-40B4-BE49-F238E27FC236}">
                <a16:creationId xmlns:a16="http://schemas.microsoft.com/office/drawing/2014/main" id="{0F621ABC-60FE-49F8-AABD-13A6530A70E8}"/>
              </a:ext>
            </a:extLst>
          </p:cNvPr>
          <p:cNvSpPr>
            <a:spLocks noGrp="1"/>
          </p:cNvSpPr>
          <p:nvPr>
            <p:ph type="title"/>
          </p:nvPr>
        </p:nvSpPr>
        <p:spPr>
          <a:xfrm>
            <a:off x="116924" y="1762237"/>
            <a:ext cx="4972051" cy="2358118"/>
          </a:xfrm>
        </p:spPr>
        <p:txBody>
          <a:bodyPr>
            <a:noAutofit/>
          </a:bodyPr>
          <a:lstStyle/>
          <a:p>
            <a:r>
              <a:rPr lang="lv-LV" sz="6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Telpiskā iztēlošanās</a:t>
            </a:r>
            <a:endParaRPr lang="en-US" sz="6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2">
            <a:extLst>
              <a:ext uri="{FF2B5EF4-FFF2-40B4-BE49-F238E27FC236}">
                <a16:creationId xmlns:a16="http://schemas.microsoft.com/office/drawing/2014/main" id="{E6503D23-F27A-43F2-8658-4C993F15F4A6}"/>
              </a:ext>
            </a:extLst>
          </p:cNvPr>
          <p:cNvSpPr txBox="1">
            <a:spLocks/>
          </p:cNvSpPr>
          <p:nvPr/>
        </p:nvSpPr>
        <p:spPr>
          <a:xfrm>
            <a:off x="-306498" y="590430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2</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045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itting in a dark room&#10;&#10;Description automatically generated">
            <a:extLst>
              <a:ext uri="{FF2B5EF4-FFF2-40B4-BE49-F238E27FC236}">
                <a16:creationId xmlns:a16="http://schemas.microsoft.com/office/drawing/2014/main" id="{01B6EE7D-8DA8-4F0F-9DE7-16701223EF44}"/>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20" y="2262"/>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15F1E05F-AE53-43E8-9B08-46A9169A5B5C}"/>
              </a:ext>
            </a:extLst>
          </p:cNvPr>
          <p:cNvSpPr txBox="1">
            <a:spLocks/>
          </p:cNvSpPr>
          <p:nvPr/>
        </p:nvSpPr>
        <p:spPr>
          <a:xfrm>
            <a:off x="7734529" y="789180"/>
            <a:ext cx="4256753" cy="207137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vieta pilda funkciju attiecībā pret citām vietām</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EB4D0D12-D0E5-4C6E-AA51-35AAE2ECE7D0}"/>
              </a:ext>
            </a:extLst>
          </p:cNvPr>
          <p:cNvSpPr txBox="1">
            <a:spLocks/>
          </p:cNvSpPr>
          <p:nvPr/>
        </p:nvSpPr>
        <p:spPr>
          <a:xfrm>
            <a:off x="7734528" y="3669792"/>
            <a:ext cx="4256753" cy="2071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šķietami slēpj krīzi, problemātisko</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2">
            <a:extLst>
              <a:ext uri="{FF2B5EF4-FFF2-40B4-BE49-F238E27FC236}">
                <a16:creationId xmlns:a16="http://schemas.microsoft.com/office/drawing/2014/main" id="{0235FC81-5C1D-478E-81E2-115A2E9B0E27}"/>
              </a:ext>
            </a:extLst>
          </p:cNvPr>
          <p:cNvSpPr txBox="1">
            <a:spLocks/>
          </p:cNvSpPr>
          <p:nvPr/>
        </p:nvSpPr>
        <p:spPr>
          <a:xfrm>
            <a:off x="-334492" y="6017320"/>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2</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1">
            <a:extLst>
              <a:ext uri="{FF2B5EF4-FFF2-40B4-BE49-F238E27FC236}">
                <a16:creationId xmlns:a16="http://schemas.microsoft.com/office/drawing/2014/main" id="{7D44E40F-C2A3-4EA5-8BBF-81C857669C42}"/>
              </a:ext>
            </a:extLst>
          </p:cNvPr>
          <p:cNvSpPr txBox="1">
            <a:spLocks/>
          </p:cNvSpPr>
          <p:nvPr/>
        </p:nvSpPr>
        <p:spPr>
          <a:xfrm rot="17999246">
            <a:off x="-583865" y="2392940"/>
            <a:ext cx="5561575" cy="2071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6600" b="1" i="0" u="none" strike="noStrike" kern="1200" cap="none" spc="0" normalizeH="0" baseline="0" noProof="0" dirty="0" err="1">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heterotopija</a:t>
            </a:r>
            <a:endParaRPr kumimoji="0" lang="en-US"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50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5CA0-3A28-4903-A4FA-A5DEF7F69224}"/>
              </a:ext>
            </a:extLst>
          </p:cNvPr>
          <p:cNvSpPr>
            <a:spLocks noGrp="1"/>
          </p:cNvSpPr>
          <p:nvPr>
            <p:ph type="title"/>
          </p:nvPr>
        </p:nvSpPr>
        <p:spPr>
          <a:xfrm>
            <a:off x="838200" y="365125"/>
            <a:ext cx="10515600" cy="1325563"/>
          </a:xfrm>
        </p:spPr>
        <p:txBody>
          <a:bodyPr>
            <a:normAutofit/>
          </a:bodyPr>
          <a:lstStyle/>
          <a:p>
            <a:pPr algn="ctr"/>
            <a:r>
              <a:rPr lang="lv-LV" dirty="0"/>
              <a:t> </a:t>
            </a:r>
            <a:endParaRPr lang="en-GB"/>
          </a:p>
        </p:txBody>
      </p:sp>
      <p:graphicFrame>
        <p:nvGraphicFramePr>
          <p:cNvPr id="4" name="Content Placeholder 3">
            <a:extLst>
              <a:ext uri="{FF2B5EF4-FFF2-40B4-BE49-F238E27FC236}">
                <a16:creationId xmlns:a16="http://schemas.microsoft.com/office/drawing/2014/main" id="{3A37595C-B84E-4ABE-B27D-7AD934787F45}"/>
              </a:ext>
            </a:extLst>
          </p:cNvPr>
          <p:cNvGraphicFramePr>
            <a:graphicFrameLocks noGrp="1"/>
          </p:cNvGraphicFramePr>
          <p:nvPr>
            <p:ph idx="1"/>
          </p:nvPr>
        </p:nvGraphicFramePr>
        <p:xfrm>
          <a:off x="247135" y="271849"/>
          <a:ext cx="11602995" cy="6221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8211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36BE-869F-4C41-A052-5254C353075A}"/>
              </a:ext>
            </a:extLst>
          </p:cNvPr>
          <p:cNvSpPr>
            <a:spLocks noGrp="1"/>
          </p:cNvSpPr>
          <p:nvPr>
            <p:ph type="title"/>
          </p:nvPr>
        </p:nvSpPr>
        <p:spPr>
          <a:xfrm>
            <a:off x="1213757" y="1825625"/>
            <a:ext cx="4060371" cy="2703059"/>
          </a:xfrm>
        </p:spPr>
        <p:txBody>
          <a:bodyPr>
            <a:noAutofit/>
          </a:bodyPr>
          <a:lstStyle/>
          <a:p>
            <a:r>
              <a:rPr lang="lv-LV" sz="23300" b="1" dirty="0">
                <a:solidFill>
                  <a:schemeClr val="accent4">
                    <a:lumMod val="60000"/>
                    <a:lumOff val="40000"/>
                  </a:schemeClr>
                </a:solidFill>
                <a:highlight>
                  <a:srgbClr val="808080"/>
                </a:highlight>
                <a:latin typeface="+mn-lt"/>
                <a:ea typeface="+mn-ea"/>
              </a:rPr>
              <a:t>3</a:t>
            </a:r>
            <a:endParaRPr lang="en-US" sz="23300" b="1" dirty="0">
              <a:solidFill>
                <a:schemeClr val="accent4">
                  <a:lumMod val="60000"/>
                  <a:lumOff val="40000"/>
                </a:schemeClr>
              </a:solidFill>
              <a:highlight>
                <a:srgbClr val="808080"/>
              </a:highlight>
              <a:latin typeface="+mn-lt"/>
              <a:ea typeface="+mn-ea"/>
            </a:endParaRPr>
          </a:p>
        </p:txBody>
      </p:sp>
      <p:sp>
        <p:nvSpPr>
          <p:cNvPr id="3" name="Content Placeholder 2">
            <a:extLst>
              <a:ext uri="{FF2B5EF4-FFF2-40B4-BE49-F238E27FC236}">
                <a16:creationId xmlns:a16="http://schemas.microsoft.com/office/drawing/2014/main" id="{DF0B273F-A7DE-4849-AE54-8A948BF54BA9}"/>
              </a:ext>
            </a:extLst>
          </p:cNvPr>
          <p:cNvSpPr>
            <a:spLocks noGrp="1"/>
          </p:cNvSpPr>
          <p:nvPr>
            <p:ph idx="1"/>
          </p:nvPr>
        </p:nvSpPr>
        <p:spPr>
          <a:xfrm>
            <a:off x="2959453" y="2038582"/>
            <a:ext cx="8018790" cy="3358608"/>
          </a:xfrm>
        </p:spPr>
        <p:txBody>
          <a:bodyPr>
            <a:normAutofit/>
          </a:bodyPr>
          <a:lstStyle/>
          <a:p>
            <a:pPr marL="0" indent="0">
              <a:buNone/>
            </a:pPr>
            <a:r>
              <a:rPr lang="lv-LV" sz="7200" dirty="0">
                <a:ea typeface="Open Sans" panose="020B0606030504020204" pitchFamily="34" charset="0"/>
                <a:cs typeface="Open Sans" panose="020B0606030504020204" pitchFamily="34" charset="0"/>
              </a:rPr>
              <a:t>Sociālā iztēlošanās</a:t>
            </a:r>
            <a:endParaRPr lang="lv-LV" sz="7200" dirty="0">
              <a:latin typeface="+mj-lt"/>
              <a:ea typeface="Open Sans" panose="020B0606030504020204" pitchFamily="34" charset="0"/>
              <a:cs typeface="Open Sans" panose="020B0606030504020204" pitchFamily="34" charset="0"/>
            </a:endParaRPr>
          </a:p>
          <a:p>
            <a:pPr marL="0" indent="0">
              <a:buNone/>
            </a:pPr>
            <a:r>
              <a:rPr lang="lv-LV" sz="7200" b="1" dirty="0">
                <a:latin typeface="+mj-lt"/>
                <a:ea typeface="Open Sans" panose="020B0606030504020204" pitchFamily="34" charset="0"/>
                <a:cs typeface="Open Sans" panose="020B0606030504020204" pitchFamily="34" charset="0"/>
              </a:rPr>
              <a:t>Kā un kāpēc?</a:t>
            </a:r>
          </a:p>
        </p:txBody>
      </p:sp>
    </p:spTree>
    <p:extLst>
      <p:ext uri="{BB962C8B-B14F-4D97-AF65-F5344CB8AC3E}">
        <p14:creationId xmlns:p14="http://schemas.microsoft.com/office/powerpoint/2010/main" val="784576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EDA5-6E84-48F1-B52D-C5AE6B55F0E4}"/>
              </a:ext>
            </a:extLst>
          </p:cNvPr>
          <p:cNvSpPr>
            <a:spLocks noGrp="1"/>
          </p:cNvSpPr>
          <p:nvPr>
            <p:ph type="title"/>
          </p:nvPr>
        </p:nvSpPr>
        <p:spPr>
          <a:xfrm>
            <a:off x="285750" y="2099488"/>
            <a:ext cx="4972051" cy="2659024"/>
          </a:xfrm>
        </p:spPr>
        <p:txBody>
          <a:bodyPr>
            <a:noAutofit/>
          </a:bodyPr>
          <a:lstStyle/>
          <a:p>
            <a:r>
              <a:rPr lang="lv-LV" sz="6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Sociālā iztēlošanās</a:t>
            </a:r>
            <a:endParaRPr lang="en-US" sz="6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CD26C58F-4544-457B-B1D7-3207563B7958}"/>
              </a:ext>
            </a:extLst>
          </p:cNvPr>
          <p:cNvSpPr>
            <a:spLocks noGrp="1"/>
          </p:cNvSpPr>
          <p:nvPr>
            <p:ph idx="1"/>
          </p:nvPr>
        </p:nvSpPr>
        <p:spPr>
          <a:xfrm>
            <a:off x="5622073" y="2795577"/>
            <a:ext cx="6038850" cy="1266845"/>
          </a:xfrm>
        </p:spPr>
        <p:txBody>
          <a:bodyPr>
            <a:normAutofit/>
          </a:bodyPr>
          <a:lstStyle/>
          <a:p>
            <a:pPr marL="0" indent="0">
              <a:buNone/>
            </a:pPr>
            <a:r>
              <a:rPr lang="lv-LV" i="1" dirty="0"/>
              <a:t>… un tā bija turīga ģimene, kur viss it kā kārtībā!</a:t>
            </a:r>
          </a:p>
          <a:p>
            <a:pPr marL="0" indent="0">
              <a:buNone/>
            </a:pPr>
            <a:endParaRPr lang="lv-LV"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lv-LV"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E14D37D9-A4E6-48E7-9FDB-B55235E3119B}"/>
              </a:ext>
            </a:extLst>
          </p:cNvPr>
          <p:cNvSpPr txBox="1">
            <a:spLocks/>
          </p:cNvSpPr>
          <p:nvPr/>
        </p:nvSpPr>
        <p:spPr>
          <a:xfrm>
            <a:off x="285750" y="3885147"/>
            <a:ext cx="4256753" cy="2071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Iespējams izvairīties </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DECB3AA6-0738-43BD-A23B-38E0D681102E}"/>
              </a:ext>
            </a:extLst>
          </p:cNvPr>
          <p:cNvSpPr/>
          <p:nvPr/>
        </p:nvSpPr>
        <p:spPr>
          <a:xfrm>
            <a:off x="5376746" y="778902"/>
            <a:ext cx="6284177" cy="5300196"/>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Sociāli novietojam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Viena pagale nedeg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Labvēlīgas ģimenes šokē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Morāle mūs nepasargās</a:t>
            </a:r>
            <a:endPar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2">
            <a:extLst>
              <a:ext uri="{FF2B5EF4-FFF2-40B4-BE49-F238E27FC236}">
                <a16:creationId xmlns:a16="http://schemas.microsoft.com/office/drawing/2014/main" id="{40212531-EF5A-419D-87BD-07AF949319F2}"/>
              </a:ext>
            </a:extLst>
          </p:cNvPr>
          <p:cNvSpPr txBox="1">
            <a:spLocks/>
          </p:cNvSpPr>
          <p:nvPr/>
        </p:nvSpPr>
        <p:spPr>
          <a:xfrm>
            <a:off x="-188686" y="5866111"/>
            <a:ext cx="1585996"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3</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5238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26C58F-4544-457B-B1D7-3207563B7958}"/>
              </a:ext>
            </a:extLst>
          </p:cNvPr>
          <p:cNvSpPr>
            <a:spLocks noGrp="1"/>
          </p:cNvSpPr>
          <p:nvPr>
            <p:ph idx="1"/>
          </p:nvPr>
        </p:nvSpPr>
        <p:spPr>
          <a:xfrm>
            <a:off x="5715000" y="2207940"/>
            <a:ext cx="6038850" cy="3641997"/>
          </a:xfrm>
        </p:spPr>
        <p:txBody>
          <a:bodyPr/>
          <a:lstStyle/>
          <a:p>
            <a:pPr marL="0" indent="0">
              <a:buNone/>
            </a:pPr>
            <a:r>
              <a:rPr lang="lv-LV" i="1" dirty="0"/>
              <a:t>… esmu tāds cilvēks, kas nekad, nekad nestāvēs ar rokām malā, lai vai kas tur notiek. Labi, divi </a:t>
            </a:r>
            <a:r>
              <a:rPr lang="lv-LV" i="1" dirty="0" err="1"/>
              <a:t>mužiki</a:t>
            </a:r>
            <a:r>
              <a:rPr lang="lv-LV" i="1" dirty="0"/>
              <a:t> </a:t>
            </a:r>
            <a:r>
              <a:rPr lang="lv-LV" i="1" dirty="0" err="1"/>
              <a:t>satiekās</a:t>
            </a:r>
            <a:r>
              <a:rPr lang="lv-LV" i="1" dirty="0"/>
              <a:t>, grib izkauties, plēšaties, nelīdīšu pa vidu.</a:t>
            </a:r>
            <a:endParaRPr lang="lv-LV" i="1" dirty="0">
              <a:latin typeface="Open Sans" panose="020B0606030504020204" pitchFamily="34" charset="0"/>
              <a:ea typeface="Open Sans" panose="020B0606030504020204" pitchFamily="34" charset="0"/>
              <a:cs typeface="Open Sans" panose="020B0606030504020204" pitchFamily="34" charset="0"/>
            </a:endParaRPr>
          </a:p>
          <a:p>
            <a:endParaRPr lang="lv-LV"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E14D37D9-A4E6-48E7-9FDB-B55235E3119B}"/>
              </a:ext>
            </a:extLst>
          </p:cNvPr>
          <p:cNvSpPr txBox="1">
            <a:spLocks/>
          </p:cNvSpPr>
          <p:nvPr/>
        </p:nvSpPr>
        <p:spPr>
          <a:xfrm>
            <a:off x="90603" y="3634482"/>
            <a:ext cx="4256753" cy="2071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Daži var</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AB5C0D6-C57C-40F8-88B3-B79F90CD51D5}"/>
              </a:ext>
            </a:extLst>
          </p:cNvPr>
          <p:cNvSpPr/>
          <p:nvPr/>
        </p:nvSpPr>
        <p:spPr>
          <a:xfrm>
            <a:off x="5178768" y="2063864"/>
            <a:ext cx="6691196" cy="3641997"/>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izdarības jau bija visādas. Viens tagad nāk no turienes uz pilsētu. Vietējie viņam saka -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rekur</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ir ķieģelis. Un Tev viņš ir jāiznes līdz pilsētai. Un ja viņš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gudrītis</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to ķieģeli pa ceļam ir pazaudējis. Nu, viņš jau nezināja, ka pilsētā uz soliņa viņu gaidīs džeki un viņam to ķieģeli atprasīs. Nu un tad bija cauri. (smejas).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B4CFA499-BA1A-4B9B-9D34-BEA7C34F2D2E}"/>
              </a:ext>
            </a:extLst>
          </p:cNvPr>
          <p:cNvSpPr txBox="1">
            <a:spLocks/>
          </p:cNvSpPr>
          <p:nvPr/>
        </p:nvSpPr>
        <p:spPr>
          <a:xfrm>
            <a:off x="90603" y="2099488"/>
            <a:ext cx="4972051" cy="26590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Sociālā iztēlošanās</a:t>
            </a:r>
            <a:endParaRPr kumimoji="0" lang="en-US"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2">
            <a:extLst>
              <a:ext uri="{FF2B5EF4-FFF2-40B4-BE49-F238E27FC236}">
                <a16:creationId xmlns:a16="http://schemas.microsoft.com/office/drawing/2014/main" id="{9AB4710E-4E4D-4EB5-AEA2-01D3B4E9A20E}"/>
              </a:ext>
            </a:extLst>
          </p:cNvPr>
          <p:cNvSpPr txBox="1">
            <a:spLocks/>
          </p:cNvSpPr>
          <p:nvPr/>
        </p:nvSpPr>
        <p:spPr>
          <a:xfrm>
            <a:off x="-326449" y="595447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3</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40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26C58F-4544-457B-B1D7-3207563B7958}"/>
              </a:ext>
            </a:extLst>
          </p:cNvPr>
          <p:cNvSpPr>
            <a:spLocks noGrp="1"/>
          </p:cNvSpPr>
          <p:nvPr>
            <p:ph idx="1"/>
          </p:nvPr>
        </p:nvSpPr>
        <p:spPr>
          <a:xfrm>
            <a:off x="5670395" y="1178582"/>
            <a:ext cx="6038850" cy="5169829"/>
          </a:xfrm>
        </p:spPr>
        <p:txBody>
          <a:bodyPr>
            <a:normAutofit fontScale="92500"/>
          </a:bodyPr>
          <a:lstStyle/>
          <a:p>
            <a:pPr marL="0" indent="0">
              <a:buNone/>
            </a:pPr>
            <a:r>
              <a:rPr lang="lv-LV" sz="3600" i="1" dirty="0"/>
              <a:t>… tā bija tāda normāla parādība, neskrēja viens uzreiz, nerakstīja </a:t>
            </a:r>
            <a:r>
              <a:rPr lang="lv-LV" sz="3600" i="1" dirty="0" err="1"/>
              <a:t>zajavu</a:t>
            </a:r>
            <a:r>
              <a:rPr lang="lv-LV" sz="3600" i="1" dirty="0"/>
              <a:t> kā saka. Izkāvās</a:t>
            </a:r>
            <a:endParaRPr lang="lv-LV" sz="3600" i="1" dirty="0">
              <a:latin typeface="Open Sans" panose="020B0606030504020204" pitchFamily="34" charset="0"/>
              <a:ea typeface="Open Sans" panose="020B0606030504020204" pitchFamily="34" charset="0"/>
              <a:cs typeface="Open Sans" panose="020B0606030504020204" pitchFamily="34" charset="0"/>
            </a:endParaRPr>
          </a:p>
          <a:p>
            <a:endParaRPr lang="lv-LV" sz="36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lv-LV" sz="3600" i="1" dirty="0"/>
              <a:t>… man liekās stipri dīvaini, ka tik ļoti esam pārņemti ar to, ka visur kur saskatām tikai vardarbību (..) ka Tu paņem kādu stingrāk pie rokas, ka tā ir vardarbība</a:t>
            </a:r>
          </a:p>
        </p:txBody>
      </p:sp>
      <p:sp>
        <p:nvSpPr>
          <p:cNvPr id="4" name="Title 1">
            <a:extLst>
              <a:ext uri="{FF2B5EF4-FFF2-40B4-BE49-F238E27FC236}">
                <a16:creationId xmlns:a16="http://schemas.microsoft.com/office/drawing/2014/main" id="{E14D37D9-A4E6-48E7-9FDB-B55235E3119B}"/>
              </a:ext>
            </a:extLst>
          </p:cNvPr>
          <p:cNvSpPr txBox="1">
            <a:spLocks/>
          </p:cNvSpPr>
          <p:nvPr/>
        </p:nvSpPr>
        <p:spPr>
          <a:xfrm>
            <a:off x="285750" y="3798193"/>
            <a:ext cx="4256753" cy="2071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Vardarbība traucē </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80610F9-0C8D-4962-83E0-81021F6F8169}"/>
              </a:ext>
            </a:extLst>
          </p:cNvPr>
          <p:cNvSpPr/>
          <p:nvPr/>
        </p:nvSpPr>
        <p:spPr>
          <a:xfrm>
            <a:off x="5441794" y="934572"/>
            <a:ext cx="6464455" cy="516982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600" b="0" i="1" u="none" strike="noStrike" kern="1200" cap="none" spc="0" normalizeH="0" baseline="0" noProof="0" dirty="0">
                <a:ln>
                  <a:noFill/>
                </a:ln>
                <a:solidFill>
                  <a:prstClr val="black"/>
                </a:solidFill>
                <a:effectLst/>
                <a:uLnTx/>
                <a:uFillTx/>
                <a:latin typeface="Calibri" panose="020F0502020204030204"/>
                <a:ea typeface="+mn-ea"/>
                <a:cs typeface="+mn-cs"/>
              </a:rPr>
              <a:t>… m</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amma</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aizgāja</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uz</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darbu</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es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vēl</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skolā</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negāju</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nu es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paliku</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mājās</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gaidīt</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Tā</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bija</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vardarbība</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Man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liekās</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ka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nē</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Es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nejutos</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labi</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bet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tā</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nebija</a:t>
            </a:r>
            <a:r>
              <a:rPr kumimoji="0" lang="en-GB"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0" i="1" u="none" strike="noStrike" kern="1200" cap="none" spc="0" normalizeH="0" baseline="0" noProof="0" dirty="0" err="1">
                <a:ln>
                  <a:noFill/>
                </a:ln>
                <a:solidFill>
                  <a:prstClr val="black"/>
                </a:solidFill>
                <a:effectLst/>
                <a:uLnTx/>
                <a:uFillTx/>
                <a:latin typeface="Calibri" panose="020F0502020204030204"/>
                <a:ea typeface="+mn-ea"/>
                <a:cs typeface="+mn-cs"/>
              </a:rPr>
              <a:t>vardarbība</a:t>
            </a:r>
            <a:endParaRPr kumimoji="0" lang="en-US"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BEA14A83-2230-48A3-B2B7-4333088BBCC3}"/>
              </a:ext>
            </a:extLst>
          </p:cNvPr>
          <p:cNvSpPr txBox="1">
            <a:spLocks/>
          </p:cNvSpPr>
          <p:nvPr/>
        </p:nvSpPr>
        <p:spPr>
          <a:xfrm>
            <a:off x="285750" y="2099488"/>
            <a:ext cx="4972051" cy="26590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6600" b="1" i="0" u="none" strike="noStrike" kern="1200" cap="none" spc="0" normalizeH="0" baseline="0" noProof="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Sociālā iztēlošanās</a:t>
            </a:r>
            <a:endParaRPr kumimoji="0" lang="en-US"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2">
            <a:extLst>
              <a:ext uri="{FF2B5EF4-FFF2-40B4-BE49-F238E27FC236}">
                <a16:creationId xmlns:a16="http://schemas.microsoft.com/office/drawing/2014/main" id="{762219E3-34DE-44DF-811D-8A6E7980B433}"/>
              </a:ext>
            </a:extLst>
          </p:cNvPr>
          <p:cNvSpPr txBox="1">
            <a:spLocks/>
          </p:cNvSpPr>
          <p:nvPr/>
        </p:nvSpPr>
        <p:spPr>
          <a:xfrm>
            <a:off x="-174171" y="5860858"/>
            <a:ext cx="1571481"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3</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014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36BE-869F-4C41-A052-5254C353075A}"/>
              </a:ext>
            </a:extLst>
          </p:cNvPr>
          <p:cNvSpPr>
            <a:spLocks noGrp="1"/>
          </p:cNvSpPr>
          <p:nvPr>
            <p:ph type="title"/>
          </p:nvPr>
        </p:nvSpPr>
        <p:spPr>
          <a:xfrm>
            <a:off x="1213757" y="1825625"/>
            <a:ext cx="4060371" cy="2703059"/>
          </a:xfrm>
        </p:spPr>
        <p:txBody>
          <a:bodyPr>
            <a:noAutofit/>
          </a:bodyPr>
          <a:lstStyle/>
          <a:p>
            <a:r>
              <a:rPr lang="lv-LV" sz="23300" b="1" dirty="0">
                <a:solidFill>
                  <a:schemeClr val="accent4">
                    <a:lumMod val="60000"/>
                    <a:lumOff val="40000"/>
                  </a:schemeClr>
                </a:solidFill>
                <a:highlight>
                  <a:srgbClr val="808080"/>
                </a:highlight>
                <a:latin typeface="+mn-lt"/>
                <a:ea typeface="+mn-ea"/>
              </a:rPr>
              <a:t>4</a:t>
            </a:r>
            <a:endParaRPr lang="en-US" sz="23300" b="1" dirty="0">
              <a:solidFill>
                <a:schemeClr val="accent4">
                  <a:lumMod val="60000"/>
                  <a:lumOff val="40000"/>
                </a:schemeClr>
              </a:solidFill>
              <a:highlight>
                <a:srgbClr val="808080"/>
              </a:highlight>
              <a:latin typeface="+mn-lt"/>
              <a:ea typeface="+mn-ea"/>
            </a:endParaRPr>
          </a:p>
        </p:txBody>
      </p:sp>
      <p:sp>
        <p:nvSpPr>
          <p:cNvPr id="3" name="Content Placeholder 2">
            <a:extLst>
              <a:ext uri="{FF2B5EF4-FFF2-40B4-BE49-F238E27FC236}">
                <a16:creationId xmlns:a16="http://schemas.microsoft.com/office/drawing/2014/main" id="{DF0B273F-A7DE-4849-AE54-8A948BF54BA9}"/>
              </a:ext>
            </a:extLst>
          </p:cNvPr>
          <p:cNvSpPr>
            <a:spLocks noGrp="1"/>
          </p:cNvSpPr>
          <p:nvPr>
            <p:ph idx="1"/>
          </p:nvPr>
        </p:nvSpPr>
        <p:spPr>
          <a:xfrm>
            <a:off x="3243942" y="2886075"/>
            <a:ext cx="8039100" cy="1085850"/>
          </a:xfrm>
        </p:spPr>
        <p:txBody>
          <a:bodyPr>
            <a:normAutofit/>
          </a:bodyPr>
          <a:lstStyle/>
          <a:p>
            <a:pPr marL="0" indent="0">
              <a:buNone/>
            </a:pPr>
            <a:r>
              <a:rPr lang="lv-LV" sz="7200" b="1" dirty="0">
                <a:latin typeface="+mj-lt"/>
                <a:ea typeface="Open Sans" panose="020B0606030504020204" pitchFamily="34" charset="0"/>
                <a:cs typeface="Open Sans" panose="020B0606030504020204" pitchFamily="34" charset="0"/>
              </a:rPr>
              <a:t>Varonība</a:t>
            </a:r>
            <a:endParaRPr lang="en-US" sz="7200" b="1" dirty="0">
              <a:latin typeface="+mj-lt"/>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61FBB5FF-2BFB-4F6F-8A50-91BF5676A475}"/>
              </a:ext>
            </a:extLst>
          </p:cNvPr>
          <p:cNvSpPr/>
          <p:nvPr/>
        </p:nvSpPr>
        <p:spPr>
          <a:xfrm>
            <a:off x="2991468" y="3967680"/>
            <a:ext cx="92005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sevis pakļaušana potenciālam kaitējumam augstāka mērķa dēļ</a:t>
            </a:r>
          </a:p>
        </p:txBody>
      </p:sp>
      <p:sp>
        <p:nvSpPr>
          <p:cNvPr id="6" name="Rectangle 5">
            <a:extLst>
              <a:ext uri="{FF2B5EF4-FFF2-40B4-BE49-F238E27FC236}">
                <a16:creationId xmlns:a16="http://schemas.microsoft.com/office/drawing/2014/main" id="{6485B080-2F28-4230-951A-F90CE48A2358}"/>
              </a:ext>
            </a:extLst>
          </p:cNvPr>
          <p:cNvSpPr/>
          <p:nvPr/>
        </p:nvSpPr>
        <p:spPr>
          <a:xfrm>
            <a:off x="2991468" y="3854172"/>
            <a:ext cx="9200532" cy="839384"/>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3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600" b="0" i="1" u="none" strike="noStrike" kern="1200" cap="none" spc="0" normalizeH="0" baseline="0" noProof="0" dirty="0">
                <a:ln>
                  <a:noFill/>
                </a:ln>
                <a:solidFill>
                  <a:prstClr val="black"/>
                </a:solidFill>
                <a:effectLst/>
                <a:uLnTx/>
                <a:uFillTx/>
                <a:latin typeface="Calibri" panose="020F0502020204030204"/>
                <a:ea typeface="+mn-ea"/>
                <a:cs typeface="+mn-cs"/>
              </a:rPr>
              <a:t>kopiena pret likumu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111756-B9A5-4A5F-9CAD-9FFE6CAC499A}"/>
              </a:ext>
            </a:extLst>
          </p:cNvPr>
          <p:cNvSpPr/>
          <p:nvPr/>
        </p:nvSpPr>
        <p:spPr>
          <a:xfrm>
            <a:off x="5951499" y="974337"/>
            <a:ext cx="5954751" cy="4620013"/>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Man bija tāda situācija tajā pašā bāriņtiesā. Tur bija viens tēvs, viņam 2 puikas (..) viņš dzer (..) vienreiz puikas jau noņēma. (..) Burvīgā kaimiņiene paziņo (..) Sociālais dienests zvana man. Katrīna,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davai</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braucam, tur atkal viss ir nekārtībā, viņš atkal ir piedzēries.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D4EDA5-6E84-48F1-B52D-C5AE6B55F0E4}"/>
              </a:ext>
            </a:extLst>
          </p:cNvPr>
          <p:cNvSpPr>
            <a:spLocks noGrp="1"/>
          </p:cNvSpPr>
          <p:nvPr>
            <p:ph type="title"/>
          </p:nvPr>
        </p:nvSpPr>
        <p:spPr>
          <a:xfrm>
            <a:off x="285750" y="1444625"/>
            <a:ext cx="5429250" cy="4149725"/>
          </a:xfrm>
        </p:spPr>
        <p:txBody>
          <a:bodyPr>
            <a:normAutofit/>
          </a:bodyPr>
          <a:lstStyle/>
          <a:p>
            <a:r>
              <a:rPr lang="lv-LV" sz="9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Katrīnas</a:t>
            </a:r>
            <a:endParaRPr lang="en-US" sz="9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E14D37D9-A4E6-48E7-9FDB-B55235E3119B}"/>
              </a:ext>
            </a:extLst>
          </p:cNvPr>
          <p:cNvSpPr txBox="1">
            <a:spLocks/>
          </p:cNvSpPr>
          <p:nvPr/>
        </p:nvSpPr>
        <p:spPr>
          <a:xfrm>
            <a:off x="285750" y="4073832"/>
            <a:ext cx="4256753" cy="1136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stāsts</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A84E0030-AC9B-445D-9D4D-78BDDFB7A0A8}"/>
              </a:ext>
            </a:extLst>
          </p:cNvPr>
          <p:cNvSpPr/>
          <p:nvPr/>
        </p:nvSpPr>
        <p:spPr>
          <a:xfrm>
            <a:off x="5951499" y="974337"/>
            <a:ext cx="5954751" cy="4898367"/>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Viņš iepriekšējai bāriņtiesas priekšsēdētājai esot licies ar nazi virsū. (..)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Pašvaldībnieki</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ar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stroķiem</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līdzi. Nupat būs. Mēs piebraucam visi. Es saku nu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paga</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vai tad tiešām es nevarēšu ar to cilvēku. (..) Biju pie viņa bijusi. Man neliekās viņš tāds briesmonis.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86A16D-9A66-4C9F-8FF1-D5C57E5640F5}"/>
              </a:ext>
            </a:extLst>
          </p:cNvPr>
          <p:cNvSpPr/>
          <p:nvPr/>
        </p:nvSpPr>
        <p:spPr>
          <a:xfrm>
            <a:off x="5951499" y="985296"/>
            <a:ext cx="5954751" cy="4898367"/>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0" i="1"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0" i="1" u="none" strike="noStrike" kern="1200" cap="none" spc="0" normalizeH="0" baseline="0" noProof="0" dirty="0">
                <a:ln>
                  <a:noFill/>
                </a:ln>
                <a:solidFill>
                  <a:prstClr val="black"/>
                </a:solidFill>
                <a:effectLst/>
                <a:uLnTx/>
                <a:uFillTx/>
                <a:latin typeface="Calibri" panose="020F0502020204030204"/>
                <a:ea typeface="+mn-ea"/>
                <a:cs typeface="+mn-cs"/>
              </a:rPr>
              <a:t>Nu sadzēries viņš ir jā. Nu bērni tur, māja bardakā, tieši tā. Dzer jau </a:t>
            </a:r>
            <a:r>
              <a:rPr kumimoji="0" lang="lv-LV" sz="2400" b="0" i="1" u="none" strike="noStrike" kern="1200" cap="none" spc="0" normalizeH="0" baseline="0" noProof="0" dirty="0" err="1">
                <a:ln>
                  <a:noFill/>
                </a:ln>
                <a:solidFill>
                  <a:prstClr val="black"/>
                </a:solidFill>
                <a:effectLst/>
                <a:uLnTx/>
                <a:uFillTx/>
                <a:latin typeface="Calibri" panose="020F0502020204030204"/>
                <a:ea typeface="+mn-ea"/>
                <a:cs typeface="+mn-cs"/>
              </a:rPr>
              <a:t>kuro</a:t>
            </a:r>
            <a:r>
              <a:rPr kumimoji="0" lang="lv-LV" sz="2400" b="0" i="1" u="none" strike="noStrike" kern="1200" cap="none" spc="0" normalizeH="0" baseline="0" noProof="0" dirty="0">
                <a:ln>
                  <a:noFill/>
                </a:ln>
                <a:solidFill>
                  <a:prstClr val="black"/>
                </a:solidFill>
                <a:effectLst/>
                <a:uLnTx/>
                <a:uFillTx/>
                <a:latin typeface="Calibri" panose="020F0502020204030204"/>
                <a:ea typeface="+mn-ea"/>
                <a:cs typeface="+mn-cs"/>
              </a:rPr>
              <a:t> dienu, uz darbu nav gājis. (..) Viņš saka bērnus jūs man neņemsiet nost. Es saku neviens Tev bērnu neņems nost. (..) Es redzu situācija ir normāla. Viņš sēž uz soliņa mājās. Tāpēc tagad bērnus raut ārā, ka viņš ir sadzēries? Vai tur kādam ir kaut kas nosists? Nekas tamlīdzīgs nav! (..) vēl pasaka tie bērni - tad, kad tēvs ir sadzēries viņš ir mierīgāks par mierīgu.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39B5719-9D6B-4313-90BE-B167E0A9DCEB}"/>
              </a:ext>
            </a:extLst>
          </p:cNvPr>
          <p:cNvSpPr/>
          <p:nvPr/>
        </p:nvSpPr>
        <p:spPr>
          <a:xfrm>
            <a:off x="5951499" y="996255"/>
            <a:ext cx="5954751" cy="4898367"/>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policisti bija teikuši pēc tam sociālajam, ka es (..)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biški</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pa maigu ar viņu. (..) A ko stingrāk? Vajadzēja raut tos bērnus ārā? Lai viņš sāk ārdīties tur? Bērni redzēt kā viņš ārdās? Bērni uz mani bļauj jūs neņemiet mūs ārā! Tā jau ir bijusi trauma, ka Tu vienu reizi esi izgrābis viņus ārā. Tikai tāpēc vien, ka tēvs ir bijis piedzēries.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63FA2C7-21A1-4F33-97AA-FD6A6316B30C}"/>
              </a:ext>
            </a:extLst>
          </p:cNvPr>
          <p:cNvSpPr/>
          <p:nvPr/>
        </p:nvSpPr>
        <p:spPr>
          <a:xfrm>
            <a:off x="5951499" y="963378"/>
            <a:ext cx="5954751" cy="4898367"/>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Protams, ka es viņu tur palamāju - kāds Tu staigāsi nomīzies, pēc ko Tu izskatīsies. Viņš skatās ar lielām acīm uz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manīm</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Es teicu Tu taču esi foršs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džeks</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jauns, izskatīgs. Tak saņemies! Normāli nu. Es ceru, ka viņam </a:t>
            </a:r>
            <a:r>
              <a:rPr kumimoji="0" lang="lv-LV" sz="2800" b="0" i="1" u="none" strike="noStrike" kern="1200" cap="none" spc="0" normalizeH="0" baseline="0" noProof="0" dirty="0" err="1">
                <a:ln>
                  <a:noFill/>
                </a:ln>
                <a:solidFill>
                  <a:prstClr val="black"/>
                </a:solidFill>
                <a:effectLst/>
                <a:uLnTx/>
                <a:uFillTx/>
                <a:latin typeface="Calibri" panose="020F0502020204030204"/>
                <a:ea typeface="+mn-ea"/>
                <a:cs typeface="+mn-cs"/>
              </a:rPr>
              <a:t>bišk</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aizgāja. Jo tagad, kad viņš mani ierauga viņš tiešām. Vienmēr sveicina, tāds - viss ir kārtībā, Katrīna, es cenšos.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182F57F-5A43-4479-895F-C3E6ECEB7342}"/>
              </a:ext>
            </a:extLst>
          </p:cNvPr>
          <p:cNvSpPr/>
          <p:nvPr/>
        </p:nvSpPr>
        <p:spPr>
          <a:xfrm>
            <a:off x="5917505" y="974336"/>
            <a:ext cx="5954751" cy="4898367"/>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0" i="0" u="none" strike="noStrike" kern="1200" cap="none" spc="0" normalizeH="0" baseline="0" noProof="0" dirty="0">
                <a:ln>
                  <a:noFill/>
                </a:ln>
                <a:solidFill>
                  <a:prstClr val="black"/>
                </a:solidFill>
                <a:effectLst/>
                <a:uLnTx/>
                <a:uFillTx/>
                <a:latin typeface="Calibri" panose="020F0502020204030204"/>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3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0" i="1" u="none" strike="noStrike" kern="1200" cap="none" spc="0" normalizeH="0" baseline="0" noProof="0" dirty="0">
                <a:ln>
                  <a:noFill/>
                </a:ln>
                <a:solidFill>
                  <a:prstClr val="black"/>
                </a:solidFill>
                <a:effectLst/>
                <a:uLnTx/>
                <a:uFillTx/>
                <a:latin typeface="Calibri" panose="020F0502020204030204"/>
                <a:ea typeface="+mn-ea"/>
                <a:cs typeface="+mn-cs"/>
              </a:rPr>
              <a:t>… tad brīnās, kāpēc Tu aizgāji no bāriņtiesas. Nu es nevaru. Es </a:t>
            </a:r>
            <a:r>
              <a:rPr kumimoji="0" lang="lv-LV" sz="3200" b="0" i="1" u="none" strike="noStrike" kern="1200" cap="none" spc="0" normalizeH="0" baseline="0" noProof="0" dirty="0" err="1">
                <a:ln>
                  <a:noFill/>
                </a:ln>
                <a:solidFill>
                  <a:prstClr val="black"/>
                </a:solidFill>
                <a:effectLst/>
                <a:uLnTx/>
                <a:uFillTx/>
                <a:latin typeface="Calibri" panose="020F0502020204030204"/>
                <a:ea typeface="+mn-ea"/>
                <a:cs typeface="+mn-cs"/>
              </a:rPr>
              <a:t>vislaik</a:t>
            </a:r>
            <a:r>
              <a:rPr kumimoji="0" lang="lv-LV" sz="3200" b="0" i="1" u="none" strike="noStrike" kern="1200" cap="none" spc="0" normalizeH="0" baseline="0" noProof="0" dirty="0">
                <a:ln>
                  <a:noFill/>
                </a:ln>
                <a:solidFill>
                  <a:prstClr val="black"/>
                </a:solidFill>
                <a:effectLst/>
                <a:uLnTx/>
                <a:uFillTx/>
                <a:latin typeface="Calibri" panose="020F0502020204030204"/>
                <a:ea typeface="+mn-ea"/>
                <a:cs typeface="+mn-cs"/>
              </a:rPr>
              <a:t> konfliktā eju ar to likumu. Es esmu pret likumu. Kā es varu tādā iestādē strādāt nu.</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Placeholder 2">
            <a:extLst>
              <a:ext uri="{FF2B5EF4-FFF2-40B4-BE49-F238E27FC236}">
                <a16:creationId xmlns:a16="http://schemas.microsoft.com/office/drawing/2014/main" id="{5FA9CD7B-D242-45A6-8FC3-9369EC1FD328}"/>
              </a:ext>
            </a:extLst>
          </p:cNvPr>
          <p:cNvSpPr txBox="1">
            <a:spLocks/>
          </p:cNvSpPr>
          <p:nvPr/>
        </p:nvSpPr>
        <p:spPr>
          <a:xfrm>
            <a:off x="-108735" y="5894621"/>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4</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15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EDA5-6E84-48F1-B52D-C5AE6B55F0E4}"/>
              </a:ext>
            </a:extLst>
          </p:cNvPr>
          <p:cNvSpPr>
            <a:spLocks noGrp="1"/>
          </p:cNvSpPr>
          <p:nvPr>
            <p:ph type="title"/>
          </p:nvPr>
        </p:nvSpPr>
        <p:spPr>
          <a:xfrm>
            <a:off x="285750" y="1444625"/>
            <a:ext cx="4972051" cy="4149725"/>
          </a:xfrm>
        </p:spPr>
        <p:txBody>
          <a:bodyPr>
            <a:normAutofit/>
          </a:bodyPr>
          <a:lstStyle/>
          <a:p>
            <a:r>
              <a:rPr lang="lv-LV" sz="9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Renāra</a:t>
            </a:r>
            <a:endParaRPr lang="en-US" sz="9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E14D37D9-A4E6-48E7-9FDB-B55235E3119B}"/>
              </a:ext>
            </a:extLst>
          </p:cNvPr>
          <p:cNvSpPr txBox="1">
            <a:spLocks/>
          </p:cNvSpPr>
          <p:nvPr/>
        </p:nvSpPr>
        <p:spPr>
          <a:xfrm>
            <a:off x="285750" y="4175432"/>
            <a:ext cx="4256753" cy="941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stāsts</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C810C07F-601E-4522-9591-01800A607D33}"/>
              </a:ext>
            </a:extLst>
          </p:cNvPr>
          <p:cNvSpPr/>
          <p:nvPr/>
        </p:nvSpPr>
        <p:spPr>
          <a:xfrm>
            <a:off x="5705020" y="669074"/>
            <a:ext cx="6201230" cy="5549004"/>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man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bija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duāla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sajūta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Tad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domāju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esmu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tagad</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stukačs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Jo man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arī</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bija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kaimiņos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ģimene</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kur</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tās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nakts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raudas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vienkārši</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nevar</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izturēt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Tāpēc</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ka mamma nu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piedzērusies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blakus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guļ</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viņš</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nav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paēdis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nosalis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acīmredzot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māja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nekurināta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Tad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pazvanīju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uz</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soc.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dienestu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lv-LV" sz="2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02D161F-E81E-4ECE-BF59-4A96200CA6AF}"/>
              </a:ext>
            </a:extLst>
          </p:cNvPr>
          <p:cNvSpPr/>
          <p:nvPr/>
        </p:nvSpPr>
        <p:spPr>
          <a:xfrm>
            <a:off x="5705020" y="669074"/>
            <a:ext cx="6201230" cy="5549004"/>
          </a:xfrm>
          <a:prstGeom prst="rect">
            <a:avLst/>
          </a:prstGeom>
          <a:solidFill>
            <a:schemeClr val="bg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b</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et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tanī</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pašā</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brīdī</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neteiktu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ka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jutos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baigi</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labi</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Man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likās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ka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kaut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ko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varbūt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sliktu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izdaru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Ka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kādam</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kaut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ko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uzveļu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Vot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šī</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sajūta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ir</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tāda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kaut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kā</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Nav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tāda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sajūta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ka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tas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tā</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ir</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jādara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ka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tas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ir</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mans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pilsoņa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pienākums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Bet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kaut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kā</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varbūt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tādas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mieles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pēc</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tam. A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varbūt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nevajadzēja</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maisīties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varbūt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kaut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kā</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tā</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kā</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viņus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varbūt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aizskāru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ģimeni</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dzerošo</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ģimeni</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varbūt</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likās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ka es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iemaisījos</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tai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viņu</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1" u="none" strike="noStrike" kern="1200" cap="none" spc="0" normalizeH="0" baseline="0" noProof="0" dirty="0" err="1">
                <a:ln>
                  <a:noFill/>
                </a:ln>
                <a:solidFill>
                  <a:prstClr val="black"/>
                </a:solidFill>
                <a:effectLst/>
                <a:uLnTx/>
                <a:uFillTx/>
                <a:latin typeface="Calibri" panose="020F0502020204030204"/>
                <a:ea typeface="+mn-ea"/>
                <a:cs typeface="+mn-cs"/>
              </a:rPr>
              <a:t>dzīvē</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899C25AA-44D8-409B-9D88-FEA42F56768D}"/>
              </a:ext>
            </a:extLst>
          </p:cNvPr>
          <p:cNvSpPr txBox="1">
            <a:spLocks/>
          </p:cNvSpPr>
          <p:nvPr/>
        </p:nvSpPr>
        <p:spPr>
          <a:xfrm>
            <a:off x="-123249" y="5879048"/>
            <a:ext cx="1473078"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4</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36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659BB-5C32-42D0-9072-66DC03EB2615}"/>
              </a:ext>
            </a:extLst>
          </p:cNvPr>
          <p:cNvSpPr>
            <a:spLocks noGrp="1"/>
          </p:cNvSpPr>
          <p:nvPr>
            <p:ph idx="1"/>
          </p:nvPr>
        </p:nvSpPr>
        <p:spPr>
          <a:xfrm>
            <a:off x="5835806" y="1292015"/>
            <a:ext cx="5850671" cy="3807485"/>
          </a:xfrm>
        </p:spPr>
        <p:txBody>
          <a:bodyPr>
            <a:normAutofit fontScale="92500" lnSpcReduction="20000"/>
          </a:bodyPr>
          <a:lstStyle/>
          <a:p>
            <a:pPr marL="0" indent="0" algn="r">
              <a:lnSpc>
                <a:spcPct val="150000"/>
              </a:lnSpc>
              <a:buNone/>
            </a:pPr>
            <a:r>
              <a:rPr lang="lv-LV" sz="3600" dirty="0">
                <a:latin typeface="Open Sans" panose="020B0606030504020204" pitchFamily="34" charset="0"/>
                <a:ea typeface="Open Sans" panose="020B0606030504020204" pitchFamily="34" charset="0"/>
                <a:cs typeface="Open Sans" panose="020B0606030504020204" pitchFamily="34" charset="0"/>
              </a:rPr>
              <a:t>ir atsevišķas vardarbības vietas un laiki</a:t>
            </a:r>
          </a:p>
          <a:p>
            <a:pPr marL="0" indent="0" algn="r">
              <a:lnSpc>
                <a:spcPct val="150000"/>
              </a:lnSpc>
              <a:buNone/>
            </a:pPr>
            <a:endParaRPr lang="lv-LV" sz="3600" dirty="0">
              <a:latin typeface="Open Sans" panose="020B0606030504020204" pitchFamily="34" charset="0"/>
              <a:ea typeface="Open Sans" panose="020B0606030504020204" pitchFamily="34" charset="0"/>
              <a:cs typeface="Open Sans" panose="020B0606030504020204" pitchFamily="34" charset="0"/>
            </a:endParaRPr>
          </a:p>
          <a:p>
            <a:pPr marL="0" indent="0" algn="r">
              <a:lnSpc>
                <a:spcPct val="150000"/>
              </a:lnSpc>
              <a:buNone/>
            </a:pPr>
            <a:r>
              <a:rPr lang="lv-LV" sz="3600" dirty="0">
                <a:latin typeface="Open Sans" panose="020B0606030504020204" pitchFamily="34" charset="0"/>
                <a:ea typeface="Open Sans" panose="020B0606030504020204" pitchFamily="34" charset="0"/>
                <a:cs typeface="Open Sans" panose="020B0606030504020204" pitchFamily="34" charset="0"/>
              </a:rPr>
              <a:t>vardarbību var </a:t>
            </a:r>
            <a:r>
              <a:rPr lang="lv-LV" sz="3600" dirty="0" err="1">
                <a:latin typeface="Open Sans" panose="020B0606030504020204" pitchFamily="34" charset="0"/>
                <a:ea typeface="Open Sans" panose="020B0606030504020204" pitchFamily="34" charset="0"/>
                <a:cs typeface="Open Sans" panose="020B0606030504020204" pitchFamily="34" charset="0"/>
              </a:rPr>
              <a:t>menedžēt</a:t>
            </a:r>
            <a:r>
              <a:rPr lang="lv-LV" sz="3600" dirty="0">
                <a:latin typeface="Open Sans" panose="020B0606030504020204" pitchFamily="34" charset="0"/>
                <a:ea typeface="Open Sans" panose="020B0606030504020204" pitchFamily="34" charset="0"/>
                <a:cs typeface="Open Sans" panose="020B0606030504020204" pitchFamily="34" charset="0"/>
              </a:rPr>
              <a:t>, tā var nebūt krīze</a:t>
            </a:r>
          </a:p>
          <a:p>
            <a:pPr algn="r">
              <a:lnSpc>
                <a:spcPct val="150000"/>
              </a:lnSpc>
            </a:pPr>
            <a:endParaRPr lang="lv-LV" sz="3600" dirty="0">
              <a:latin typeface="Open Sans" panose="020B0606030504020204" pitchFamily="34" charset="0"/>
              <a:ea typeface="Open Sans" panose="020B0606030504020204" pitchFamily="34" charset="0"/>
              <a:cs typeface="Open Sans" panose="020B0606030504020204" pitchFamily="34" charset="0"/>
            </a:endParaRPr>
          </a:p>
          <a:p>
            <a:pPr algn="r">
              <a:lnSpc>
                <a:spcPct val="150000"/>
              </a:lnSpc>
            </a:pP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08010CCF-F3C8-4866-B082-15DCD9DB5612}"/>
              </a:ext>
            </a:extLst>
          </p:cNvPr>
          <p:cNvSpPr txBox="1">
            <a:spLocks/>
          </p:cNvSpPr>
          <p:nvPr/>
        </p:nvSpPr>
        <p:spPr>
          <a:xfrm>
            <a:off x="285750" y="1980985"/>
            <a:ext cx="4972051" cy="167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Secinājumi</a:t>
            </a:r>
            <a:endParaRPr kumimoji="0" lang="en-US"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8DB6DB14-6D48-4008-B778-8C4FFAE497CB}"/>
              </a:ext>
            </a:extLst>
          </p:cNvPr>
          <p:cNvSpPr txBox="1">
            <a:spLocks/>
          </p:cNvSpPr>
          <p:nvPr/>
        </p:nvSpPr>
        <p:spPr>
          <a:xfrm>
            <a:off x="285750" y="3429000"/>
            <a:ext cx="4256753" cy="94173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Vardarbības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iztēlošanās</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2">
            <a:extLst>
              <a:ext uri="{FF2B5EF4-FFF2-40B4-BE49-F238E27FC236}">
                <a16:creationId xmlns:a16="http://schemas.microsoft.com/office/drawing/2014/main" id="{3B0210B5-E6E0-492D-9588-B440A6D48CB9}"/>
              </a:ext>
            </a:extLst>
          </p:cNvPr>
          <p:cNvSpPr txBox="1">
            <a:spLocks/>
          </p:cNvSpPr>
          <p:nvPr/>
        </p:nvSpPr>
        <p:spPr>
          <a:xfrm>
            <a:off x="-108734" y="587150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4</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3578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19FA35-EC2A-40CD-85C3-362C8F9F67BE}"/>
              </a:ext>
            </a:extLst>
          </p:cNvPr>
          <p:cNvSpPr>
            <a:spLocks noGrp="1"/>
          </p:cNvSpPr>
          <p:nvPr>
            <p:ph idx="1"/>
          </p:nvPr>
        </p:nvSpPr>
        <p:spPr>
          <a:xfrm>
            <a:off x="5413918" y="3777683"/>
            <a:ext cx="6778082" cy="2987714"/>
          </a:xfrm>
        </p:spPr>
        <p:txBody>
          <a:bodyPr>
            <a:normAutofit/>
          </a:bodyPr>
          <a:lstStyle/>
          <a:p>
            <a:pPr marL="0" indent="0">
              <a:lnSpc>
                <a:spcPct val="150000"/>
              </a:lnSpc>
              <a:buNone/>
            </a:pPr>
            <a:r>
              <a:rPr lang="lv-LV" dirty="0">
                <a:latin typeface="Open Sans" panose="020B0606030504020204" pitchFamily="34" charset="0"/>
                <a:ea typeface="Open Sans" panose="020B0606030504020204" pitchFamily="34" charset="0"/>
                <a:cs typeface="Open Sans" panose="020B0606030504020204" pitchFamily="34" charset="0"/>
              </a:rPr>
              <a:t>Kādi būtu turpmākie soļi, </a:t>
            </a:r>
          </a:p>
          <a:p>
            <a:pPr marL="0" indent="0">
              <a:lnSpc>
                <a:spcPct val="150000"/>
              </a:lnSpc>
              <a:buNone/>
            </a:pPr>
            <a:r>
              <a:rPr lang="lv-LV" dirty="0">
                <a:latin typeface="Open Sans" panose="020B0606030504020204" pitchFamily="34" charset="0"/>
                <a:ea typeface="Open Sans" panose="020B0606030504020204" pitchFamily="34" charset="0"/>
                <a:cs typeface="Open Sans" panose="020B0606030504020204" pitchFamily="34" charset="0"/>
              </a:rPr>
              <a:t>ja mēs iztēlotos sabiedrību un pilsētu </a:t>
            </a:r>
          </a:p>
          <a:p>
            <a:pPr marL="0" indent="0">
              <a:lnSpc>
                <a:spcPct val="150000"/>
              </a:lnSpc>
              <a:buNone/>
            </a:pPr>
            <a:r>
              <a:rPr lang="lv-LV" dirty="0">
                <a:latin typeface="Open Sans" panose="020B0606030504020204" pitchFamily="34" charset="0"/>
                <a:ea typeface="Open Sans" panose="020B0606030504020204" pitchFamily="34" charset="0"/>
                <a:cs typeface="Open Sans" panose="020B0606030504020204" pitchFamily="34" charset="0"/>
              </a:rPr>
              <a:t>kā vardarbīgu un vardarbību kā krīzi?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3B1B1AD5-7324-425E-8AE3-5230654DBA9A}"/>
              </a:ext>
            </a:extLst>
          </p:cNvPr>
          <p:cNvSpPr txBox="1">
            <a:spLocks/>
          </p:cNvSpPr>
          <p:nvPr/>
        </p:nvSpPr>
        <p:spPr>
          <a:xfrm>
            <a:off x="441867" y="1758499"/>
            <a:ext cx="4972051" cy="167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Secinājumi</a:t>
            </a:r>
            <a:endParaRPr kumimoji="0" lang="en-US" sz="66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F0201A42-75AA-41CF-A460-05A7F0D1D744}"/>
              </a:ext>
            </a:extLst>
          </p:cNvPr>
          <p:cNvSpPr txBox="1">
            <a:spLocks/>
          </p:cNvSpPr>
          <p:nvPr/>
        </p:nvSpPr>
        <p:spPr>
          <a:xfrm>
            <a:off x="441867" y="3306813"/>
            <a:ext cx="4256753" cy="94173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Alternatīva iztēlošanās?</a:t>
            </a:r>
            <a:endParaRPr kumimoji="0" lang="en-US" sz="4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2">
            <a:extLst>
              <a:ext uri="{FF2B5EF4-FFF2-40B4-BE49-F238E27FC236}">
                <a16:creationId xmlns:a16="http://schemas.microsoft.com/office/drawing/2014/main" id="{E1A8BCFD-497C-4198-87ED-8630740E67F4}"/>
              </a:ext>
            </a:extLst>
          </p:cNvPr>
          <p:cNvSpPr txBox="1">
            <a:spLocks/>
          </p:cNvSpPr>
          <p:nvPr/>
        </p:nvSpPr>
        <p:spPr>
          <a:xfrm>
            <a:off x="123494" y="5796866"/>
            <a:ext cx="1397310" cy="67806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rPr>
              <a:t>4</a:t>
            </a:r>
            <a:endParaRPr kumimoji="0" lang="en-GB" sz="6000" b="1" i="0" u="none" strike="noStrike" kern="1200" cap="none" spc="0" normalizeH="0" baseline="0" noProof="0" dirty="0">
              <a:ln>
                <a:noFill/>
              </a:ln>
              <a:solidFill>
                <a:srgbClr val="FFC000">
                  <a:lumMod val="60000"/>
                  <a:lumOff val="40000"/>
                </a:srgbClr>
              </a:solidFill>
              <a:effectLst/>
              <a:highlight>
                <a:srgbClr val="8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10731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5BD3-9F6C-4BF6-943C-DCC3C0B328F0}"/>
              </a:ext>
            </a:extLst>
          </p:cNvPr>
          <p:cNvSpPr>
            <a:spLocks noGrp="1"/>
          </p:cNvSpPr>
          <p:nvPr>
            <p:ph type="title"/>
          </p:nvPr>
        </p:nvSpPr>
        <p:spPr>
          <a:xfrm>
            <a:off x="0" y="365125"/>
            <a:ext cx="5822302" cy="1325563"/>
          </a:xfrm>
        </p:spPr>
        <p:txBody>
          <a:bodyPr>
            <a:normAutofit/>
          </a:bodyPr>
          <a:lstStyle/>
          <a:p>
            <a:pPr algn="ctr"/>
            <a:r>
              <a:rPr lang="lv-LV" sz="6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Tālākie soļi</a:t>
            </a:r>
            <a:endParaRPr lang="en-US" sz="60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A388FAC2-6643-4D7A-B12E-AE09A6A2C6C0}"/>
              </a:ext>
            </a:extLst>
          </p:cNvPr>
          <p:cNvSpPr>
            <a:spLocks noGrp="1"/>
          </p:cNvSpPr>
          <p:nvPr>
            <p:ph idx="1"/>
          </p:nvPr>
        </p:nvSpPr>
        <p:spPr>
          <a:xfrm>
            <a:off x="4665077" y="2633973"/>
            <a:ext cx="5495788" cy="1031875"/>
          </a:xfrm>
        </p:spPr>
        <p:txBody>
          <a:bodyPr/>
          <a:lstStyle/>
          <a:p>
            <a:pPr marL="0" indent="0" algn="ctr">
              <a:buNone/>
            </a:pPr>
            <a:r>
              <a:rPr lang="lv-LV" dirty="0">
                <a:latin typeface="Open Sans" panose="020B0606030504020204" pitchFamily="34" charset="0"/>
                <a:ea typeface="Open Sans" panose="020B0606030504020204" pitchFamily="34" charset="0"/>
                <a:cs typeface="Open Sans" panose="020B0606030504020204" pitchFamily="34" charset="0"/>
              </a:rPr>
              <a:t> </a:t>
            </a:r>
          </a:p>
          <a:p>
            <a:pPr marL="0" indent="0" algn="ctr">
              <a:buNone/>
            </a:pPr>
            <a:r>
              <a:rPr lang="lv-LV"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lauka darbs un intervijas</a:t>
            </a:r>
          </a:p>
        </p:txBody>
      </p:sp>
      <p:sp>
        <p:nvSpPr>
          <p:cNvPr id="4" name="Rectangle 3">
            <a:extLst>
              <a:ext uri="{FF2B5EF4-FFF2-40B4-BE49-F238E27FC236}">
                <a16:creationId xmlns:a16="http://schemas.microsoft.com/office/drawing/2014/main" id="{EEA9549E-4356-4BD0-B295-823F5B66A582}"/>
              </a:ext>
            </a:extLst>
          </p:cNvPr>
          <p:cNvSpPr/>
          <p:nvPr/>
        </p:nvSpPr>
        <p:spPr>
          <a:xfrm>
            <a:off x="5039413" y="3892983"/>
            <a:ext cx="2907399"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transkribēšana</a:t>
            </a:r>
          </a:p>
        </p:txBody>
      </p:sp>
      <p:sp>
        <p:nvSpPr>
          <p:cNvPr id="7" name="Rectangle 6">
            <a:extLst>
              <a:ext uri="{FF2B5EF4-FFF2-40B4-BE49-F238E27FC236}">
                <a16:creationId xmlns:a16="http://schemas.microsoft.com/office/drawing/2014/main" id="{0BEAA469-940E-423D-9A2A-038A79276A75}"/>
              </a:ext>
            </a:extLst>
          </p:cNvPr>
          <p:cNvSpPr/>
          <p:nvPr/>
        </p:nvSpPr>
        <p:spPr>
          <a:xfrm>
            <a:off x="5039413" y="5362356"/>
            <a:ext cx="51214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kodēšana un analīze</a:t>
            </a:r>
          </a:p>
        </p:txBody>
      </p:sp>
      <p:sp>
        <p:nvSpPr>
          <p:cNvPr id="9" name="Rectangle 8">
            <a:extLst>
              <a:ext uri="{FF2B5EF4-FFF2-40B4-BE49-F238E27FC236}">
                <a16:creationId xmlns:a16="http://schemas.microsoft.com/office/drawing/2014/main" id="{427BBF53-34E2-410C-A29F-149DF09964A2}"/>
              </a:ext>
            </a:extLst>
          </p:cNvPr>
          <p:cNvSpPr/>
          <p:nvPr/>
        </p:nvSpPr>
        <p:spPr>
          <a:xfrm>
            <a:off x="5039413" y="1466775"/>
            <a:ext cx="3145413"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pētījuma dizains</a:t>
            </a:r>
          </a:p>
        </p:txBody>
      </p:sp>
      <p:pic>
        <p:nvPicPr>
          <p:cNvPr id="11" name="Graphic 10" descr="Checkmark">
            <a:extLst>
              <a:ext uri="{FF2B5EF4-FFF2-40B4-BE49-F238E27FC236}">
                <a16:creationId xmlns:a16="http://schemas.microsoft.com/office/drawing/2014/main" id="{405D8B22-4397-462D-961E-D1E657EEC1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0" y="1617457"/>
            <a:ext cx="914400" cy="914400"/>
          </a:xfrm>
          <a:prstGeom prst="rect">
            <a:avLst/>
          </a:prstGeom>
        </p:spPr>
      </p:pic>
      <p:pic>
        <p:nvPicPr>
          <p:cNvPr id="14" name="Graphic 13" descr="Checkmark">
            <a:extLst>
              <a:ext uri="{FF2B5EF4-FFF2-40B4-BE49-F238E27FC236}">
                <a16:creationId xmlns:a16="http://schemas.microsoft.com/office/drawing/2014/main" id="{258017C9-5DB6-4AB1-BB39-E1BFD7A111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9336" y="2830592"/>
            <a:ext cx="914400" cy="914400"/>
          </a:xfrm>
          <a:prstGeom prst="rect">
            <a:avLst/>
          </a:prstGeom>
        </p:spPr>
      </p:pic>
      <p:pic>
        <p:nvPicPr>
          <p:cNvPr id="12" name="Graphic 11" descr="Checkmark">
            <a:extLst>
              <a:ext uri="{FF2B5EF4-FFF2-40B4-BE49-F238E27FC236}">
                <a16:creationId xmlns:a16="http://schemas.microsoft.com/office/drawing/2014/main" id="{6F448045-D137-413A-9B5F-FAEC1FFFB5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63598" y="3983428"/>
            <a:ext cx="914400" cy="914400"/>
          </a:xfrm>
          <a:prstGeom prst="rect">
            <a:avLst/>
          </a:prstGeom>
        </p:spPr>
      </p:pic>
      <p:pic>
        <p:nvPicPr>
          <p:cNvPr id="13" name="Graphic 12" descr="Checkmark">
            <a:extLst>
              <a:ext uri="{FF2B5EF4-FFF2-40B4-BE49-F238E27FC236}">
                <a16:creationId xmlns:a16="http://schemas.microsoft.com/office/drawing/2014/main" id="{68E3A6EC-C2E9-4E4D-A461-6590C02831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63598" y="5136264"/>
            <a:ext cx="914400" cy="914400"/>
          </a:xfrm>
          <a:prstGeom prst="rect">
            <a:avLst/>
          </a:prstGeom>
        </p:spPr>
      </p:pic>
    </p:spTree>
    <p:extLst>
      <p:ext uri="{BB962C8B-B14F-4D97-AF65-F5344CB8AC3E}">
        <p14:creationId xmlns:p14="http://schemas.microsoft.com/office/powerpoint/2010/main" val="129383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6BFB-B058-44C0-BCD9-C744FBBF86D7}"/>
              </a:ext>
            </a:extLst>
          </p:cNvPr>
          <p:cNvSpPr>
            <a:spLocks noGrp="1"/>
          </p:cNvSpPr>
          <p:nvPr>
            <p:ph type="title"/>
          </p:nvPr>
        </p:nvSpPr>
        <p:spPr>
          <a:xfrm>
            <a:off x="391378" y="320675"/>
            <a:ext cx="11407487" cy="1325563"/>
          </a:xfrm>
        </p:spPr>
        <p:txBody>
          <a:bodyPr>
            <a:normAutofit/>
          </a:bodyPr>
          <a:lstStyle/>
          <a:p>
            <a:r>
              <a:rPr lang="lv-LV" sz="5400">
                <a:solidFill>
                  <a:schemeClr val="accent5"/>
                </a:solidFill>
              </a:rPr>
              <a:t> </a:t>
            </a:r>
            <a:endParaRPr lang="en-GB" sz="5400">
              <a:solidFill>
                <a:schemeClr val="accent5"/>
              </a:solidFill>
            </a:endParaRPr>
          </a:p>
        </p:txBody>
      </p:sp>
      <p:graphicFrame>
        <p:nvGraphicFramePr>
          <p:cNvPr id="4" name="Content Placeholder 3">
            <a:extLst>
              <a:ext uri="{FF2B5EF4-FFF2-40B4-BE49-F238E27FC236}">
                <a16:creationId xmlns:a16="http://schemas.microsoft.com/office/drawing/2014/main" id="{0B34E396-BFB8-4A56-9FC4-D5F6C5A4F3D2}"/>
              </a:ext>
            </a:extLst>
          </p:cNvPr>
          <p:cNvGraphicFramePr>
            <a:graphicFrameLocks noGrp="1"/>
          </p:cNvGraphicFramePr>
          <p:nvPr>
            <p:ph idx="1"/>
          </p:nvPr>
        </p:nvGraphicFramePr>
        <p:xfrm>
          <a:off x="123568" y="98854"/>
          <a:ext cx="12068431" cy="67591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86506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EDA5-6E84-48F1-B52D-C5AE6B55F0E4}"/>
              </a:ext>
            </a:extLst>
          </p:cNvPr>
          <p:cNvSpPr>
            <a:spLocks noGrp="1"/>
          </p:cNvSpPr>
          <p:nvPr>
            <p:ph type="title"/>
          </p:nvPr>
        </p:nvSpPr>
        <p:spPr>
          <a:xfrm>
            <a:off x="285750" y="1444625"/>
            <a:ext cx="4972051" cy="4149725"/>
          </a:xfrm>
        </p:spPr>
        <p:txBody>
          <a:bodyPr>
            <a:normAutofit/>
          </a:bodyPr>
          <a:lstStyle/>
          <a:p>
            <a:r>
              <a:rPr lang="lv-LV" sz="9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rPr>
              <a:t>Paldies!</a:t>
            </a:r>
            <a:endParaRPr lang="en-US" sz="9600" b="1" dirty="0">
              <a:solidFill>
                <a:schemeClr val="accent4">
                  <a:lumMod val="60000"/>
                  <a:lumOff val="40000"/>
                </a:schemeClr>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841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3771" y="4295652"/>
            <a:ext cx="9524220" cy="2291761"/>
          </a:xfrm>
        </p:spPr>
        <p:txBody>
          <a:bodyPr>
            <a:normAutofit/>
          </a:bodyPr>
          <a:lstStyle/>
          <a:p>
            <a:pPr algn="ctr"/>
            <a:r>
              <a:rPr lang="lv-LV" sz="4000" b="1" dirty="0">
                <a:solidFill>
                  <a:schemeClr val="tx1"/>
                </a:solidFill>
              </a:rPr>
              <a:t>Meklējot varonību bērnu aizsardzībā no vardarbības</a:t>
            </a:r>
          </a:p>
          <a:p>
            <a:pPr algn="ctr"/>
            <a:r>
              <a:rPr lang="lv-LV" sz="2600" dirty="0"/>
              <a:t>Zane Linde-Ozola, </a:t>
            </a:r>
            <a:r>
              <a:rPr lang="lv-LV" sz="2600" dirty="0" err="1"/>
              <a:t>PhD</a:t>
            </a:r>
            <a:endParaRPr lang="lv-LV" sz="2600" dirty="0"/>
          </a:p>
          <a:p>
            <a:pPr algn="ctr"/>
            <a:r>
              <a:rPr lang="lv-LV" sz="2000" dirty="0"/>
              <a:t>2020.gada 5.marts</a:t>
            </a:r>
            <a:endParaRPr lang="en-US" sz="2000" dirty="0"/>
          </a:p>
        </p:txBody>
      </p:sp>
      <p:pic>
        <p:nvPicPr>
          <p:cNvPr id="4" name="Picture 3"/>
          <p:cNvPicPr>
            <a:picLocks noChangeAspect="1"/>
          </p:cNvPicPr>
          <p:nvPr/>
        </p:nvPicPr>
        <p:blipFill>
          <a:blip r:embed="rId3"/>
          <a:stretch>
            <a:fillRect/>
          </a:stretch>
        </p:blipFill>
        <p:spPr>
          <a:xfrm>
            <a:off x="4005412" y="819075"/>
            <a:ext cx="4860066" cy="2045356"/>
          </a:xfrm>
          <a:prstGeom prst="rect">
            <a:avLst/>
          </a:prstGeom>
          <a:ln>
            <a:noFill/>
          </a:ln>
          <a:effectLst>
            <a:softEdge rad="112500"/>
          </a:effectLst>
        </p:spPr>
      </p:pic>
      <p:sp>
        <p:nvSpPr>
          <p:cNvPr id="5" name="Subtitle 2"/>
          <p:cNvSpPr txBox="1">
            <a:spLocks/>
          </p:cNvSpPr>
          <p:nvPr/>
        </p:nvSpPr>
        <p:spPr>
          <a:xfrm>
            <a:off x="1772816" y="2850760"/>
            <a:ext cx="9685175" cy="910804"/>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marL="457200" marR="0" lvl="1" indent="0" algn="ctr" defTabSz="457200" rtl="0" eaLnBrk="1" fontAlgn="auto" latinLnBrk="0" hangingPunct="1">
              <a:lnSpc>
                <a:spcPct val="100000"/>
              </a:lnSpc>
              <a:spcBef>
                <a:spcPct val="20000"/>
              </a:spcBef>
              <a:spcAft>
                <a:spcPts val="600"/>
              </a:spcAft>
              <a:buClr>
                <a:srgbClr val="A53010"/>
              </a:buClr>
              <a:buSzPct val="115000"/>
              <a:buFont typeface="Arial"/>
              <a:buNone/>
              <a:tabLst/>
              <a:defRPr/>
            </a:pPr>
            <a:r>
              <a:rPr kumimoji="0" lang="lv-LV" sz="20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LU 78. zinātniskās konferences Antropoloģijas studiju nodaļas sekcija «Varonība politikā, poētikā un ikdienas praksē»</a:t>
            </a:r>
            <a:endParaRPr kumimoji="0" lang="en-US" sz="14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11430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Bērni – varonības subjekti</a:t>
            </a:r>
            <a:endParaRPr lang="en-US" dirty="0"/>
          </a:p>
        </p:txBody>
      </p:sp>
      <p:pic>
        <p:nvPicPr>
          <p:cNvPr id="4" name="Content Placeholder 3"/>
          <p:cNvPicPr>
            <a:picLocks noGrp="1" noChangeAspect="1"/>
          </p:cNvPicPr>
          <p:nvPr>
            <p:ph idx="1"/>
          </p:nvPr>
        </p:nvPicPr>
        <p:blipFill>
          <a:blip r:embed="rId3"/>
          <a:stretch>
            <a:fillRect/>
          </a:stretch>
        </p:blipFill>
        <p:spPr>
          <a:xfrm>
            <a:off x="8757583" y="1675043"/>
            <a:ext cx="3111495" cy="5032310"/>
          </a:xfrm>
          <a:prstGeom prst="rect">
            <a:avLst/>
          </a:prstGeom>
        </p:spPr>
      </p:pic>
      <p:pic>
        <p:nvPicPr>
          <p:cNvPr id="5" name="Picture 4"/>
          <p:cNvPicPr>
            <a:picLocks noChangeAspect="1"/>
          </p:cNvPicPr>
          <p:nvPr/>
        </p:nvPicPr>
        <p:blipFill>
          <a:blip r:embed="rId4"/>
          <a:stretch>
            <a:fillRect/>
          </a:stretch>
        </p:blipFill>
        <p:spPr>
          <a:xfrm>
            <a:off x="4081469" y="1905000"/>
            <a:ext cx="4066384" cy="2286198"/>
          </a:xfrm>
          <a:prstGeom prst="rect">
            <a:avLst/>
          </a:prstGeom>
        </p:spPr>
      </p:pic>
      <p:pic>
        <p:nvPicPr>
          <p:cNvPr id="6" name="Picture 5"/>
          <p:cNvPicPr>
            <a:picLocks noChangeAspect="1"/>
          </p:cNvPicPr>
          <p:nvPr/>
        </p:nvPicPr>
        <p:blipFill>
          <a:blip r:embed="rId5"/>
          <a:stretch>
            <a:fillRect/>
          </a:stretch>
        </p:blipFill>
        <p:spPr>
          <a:xfrm>
            <a:off x="4081469" y="4387873"/>
            <a:ext cx="4066384" cy="2289747"/>
          </a:xfrm>
          <a:prstGeom prst="rect">
            <a:avLst/>
          </a:prstGeom>
        </p:spPr>
      </p:pic>
      <p:pic>
        <p:nvPicPr>
          <p:cNvPr id="7" name="Picture 6"/>
          <p:cNvPicPr>
            <a:picLocks noChangeAspect="1"/>
          </p:cNvPicPr>
          <p:nvPr/>
        </p:nvPicPr>
        <p:blipFill>
          <a:blip r:embed="rId6"/>
          <a:stretch>
            <a:fillRect/>
          </a:stretch>
        </p:blipFill>
        <p:spPr>
          <a:xfrm>
            <a:off x="1351550" y="3048099"/>
            <a:ext cx="2365453" cy="3609145"/>
          </a:xfrm>
          <a:prstGeom prst="rect">
            <a:avLst/>
          </a:prstGeom>
        </p:spPr>
      </p:pic>
      <p:pic>
        <p:nvPicPr>
          <p:cNvPr id="8" name="Picture 7"/>
          <p:cNvPicPr>
            <a:picLocks noChangeAspect="1"/>
          </p:cNvPicPr>
          <p:nvPr/>
        </p:nvPicPr>
        <p:blipFill>
          <a:blip r:embed="rId7"/>
          <a:stretch>
            <a:fillRect/>
          </a:stretch>
        </p:blipFill>
        <p:spPr>
          <a:xfrm>
            <a:off x="1950917" y="1675043"/>
            <a:ext cx="1284016" cy="1284016"/>
          </a:xfrm>
          <a:prstGeom prst="rect">
            <a:avLst/>
          </a:prstGeom>
        </p:spPr>
      </p:pic>
    </p:spTree>
    <p:extLst>
      <p:ext uri="{BB962C8B-B14F-4D97-AF65-F5344CB8AC3E}">
        <p14:creationId xmlns:p14="http://schemas.microsoft.com/office/powerpoint/2010/main" val="28954595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Antropoloģiska perspektīva</a:t>
            </a:r>
            <a:endParaRPr lang="en-US" dirty="0"/>
          </a:p>
        </p:txBody>
      </p:sp>
      <p:sp>
        <p:nvSpPr>
          <p:cNvPr id="3" name="Content Placeholder 2"/>
          <p:cNvSpPr>
            <a:spLocks noGrp="1"/>
          </p:cNvSpPr>
          <p:nvPr>
            <p:ph idx="1"/>
          </p:nvPr>
        </p:nvSpPr>
        <p:spPr>
          <a:xfrm>
            <a:off x="1996751" y="2313992"/>
            <a:ext cx="9507861" cy="4786604"/>
          </a:xfrm>
        </p:spPr>
        <p:txBody>
          <a:bodyPr>
            <a:noAutofit/>
          </a:bodyPr>
          <a:lstStyle/>
          <a:p>
            <a:r>
              <a:rPr lang="lv-LV" sz="2400" dirty="0"/>
              <a:t>Varonības dažādo formu (morāla drosme, atbildība, rūpes) nepieciešamība attiecībā uz bērniem meklējama «sociālajā kontraktā» jeb sabiedrības «nerakstītajos likumos»</a:t>
            </a:r>
          </a:p>
          <a:p>
            <a:r>
              <a:rPr lang="lv-LV" sz="2400" dirty="0" err="1"/>
              <a:t>Didier</a:t>
            </a:r>
            <a:r>
              <a:rPr lang="lv-LV" sz="2400" dirty="0"/>
              <a:t> </a:t>
            </a:r>
            <a:r>
              <a:rPr lang="lv-LV" sz="2400" dirty="0" err="1"/>
              <a:t>Fassin</a:t>
            </a:r>
            <a:r>
              <a:rPr lang="lv-LV" sz="2400" dirty="0"/>
              <a:t> (2013): mēs bērnus pozicionējam kā īpaši neaizsargātus, viegli ievainojumus sabiedrības locekļus, no kuriem nevaram prasīt atbildību pašiem par sevi rūpēties =&gt; kolektīva līdzatbildība par bērniem rūpēties, aizsargāt, glābt </a:t>
            </a:r>
          </a:p>
          <a:p>
            <a:r>
              <a:rPr lang="lv-LV" sz="2400" dirty="0"/>
              <a:t>Kā šis «sociālais kontrakts» tiek saprasts un praktizēts, aizsargājot bērnus no seksuālas vardarbības Latvijā? </a:t>
            </a:r>
            <a:endParaRPr lang="en-US" sz="2400" dirty="0"/>
          </a:p>
        </p:txBody>
      </p:sp>
    </p:spTree>
    <p:extLst>
      <p:ext uri="{BB962C8B-B14F-4D97-AF65-F5344CB8AC3E}">
        <p14:creationId xmlns:p14="http://schemas.microsoft.com/office/powerpoint/2010/main" val="280024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Izmantotie dati</a:t>
            </a:r>
            <a:endParaRPr lang="en-US" dirty="0"/>
          </a:p>
        </p:txBody>
      </p:sp>
      <p:sp>
        <p:nvSpPr>
          <p:cNvPr id="3" name="Content Placeholder 2"/>
          <p:cNvSpPr>
            <a:spLocks noGrp="1"/>
          </p:cNvSpPr>
          <p:nvPr>
            <p:ph idx="1"/>
          </p:nvPr>
        </p:nvSpPr>
        <p:spPr/>
        <p:txBody>
          <a:bodyPr/>
          <a:lstStyle/>
          <a:p>
            <a:r>
              <a:rPr lang="lv-LV" dirty="0"/>
              <a:t>Projekta «Stiprinot ģimenes, kopienas un attiecības: antropoloģiska pieeja vardarbības izpētē» dati</a:t>
            </a:r>
          </a:p>
          <a:p>
            <a:r>
              <a:rPr lang="lv-LV" dirty="0"/>
              <a:t>Projekta un centra «Dardedze» pētnieciskās sadarbības «augļi»:</a:t>
            </a:r>
          </a:p>
          <a:p>
            <a:pPr lvl="1"/>
            <a:r>
              <a:rPr lang="lv-LV" dirty="0"/>
              <a:t>Pārskats par programmām seksuālās vardarbības pret bērnu prevencijā Latvijā (2019)</a:t>
            </a:r>
          </a:p>
          <a:p>
            <a:pPr lvl="1"/>
            <a:r>
              <a:rPr lang="lv-LV" dirty="0"/>
              <a:t>Seksuālās vardarbības pret bērnu raksturojums Latvijā (2020)</a:t>
            </a:r>
          </a:p>
          <a:p>
            <a:r>
              <a:rPr lang="lv-LV" dirty="0"/>
              <a:t>Trīs izpētes lauki:</a:t>
            </a:r>
          </a:p>
          <a:p>
            <a:pPr lvl="1"/>
            <a:r>
              <a:rPr lang="lv-LV" dirty="0"/>
              <a:t>Mediju telpa</a:t>
            </a:r>
          </a:p>
          <a:p>
            <a:pPr lvl="1"/>
            <a:r>
              <a:rPr lang="lv-LV" dirty="0"/>
              <a:t>Prevencijas programmas</a:t>
            </a:r>
          </a:p>
          <a:p>
            <a:pPr lvl="1"/>
            <a:r>
              <a:rPr lang="lv-LV" dirty="0"/>
              <a:t>Rehabilitācijas centri </a:t>
            </a:r>
          </a:p>
        </p:txBody>
      </p:sp>
    </p:spTree>
    <p:extLst>
      <p:ext uri="{BB962C8B-B14F-4D97-AF65-F5344CB8AC3E}">
        <p14:creationId xmlns:p14="http://schemas.microsoft.com/office/powerpoint/2010/main" val="14300537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«Sociālais kontrakts» publiskajā telpā</a:t>
            </a:r>
            <a:endParaRPr lang="en-US" dirty="0"/>
          </a:p>
        </p:txBody>
      </p:sp>
      <p:sp>
        <p:nvSpPr>
          <p:cNvPr id="3" name="Content Placeholder 2"/>
          <p:cNvSpPr>
            <a:spLocks noGrp="1"/>
          </p:cNvSpPr>
          <p:nvPr>
            <p:ph idx="1"/>
          </p:nvPr>
        </p:nvSpPr>
        <p:spPr>
          <a:xfrm>
            <a:off x="2146041" y="2090058"/>
            <a:ext cx="9712641" cy="4497354"/>
          </a:xfrm>
        </p:spPr>
        <p:txBody>
          <a:bodyPr/>
          <a:lstStyle/>
          <a:p>
            <a:r>
              <a:rPr lang="lv-LV" dirty="0"/>
              <a:t>Margināla sabiedrības līdzatbildība vardarbībai izpaužoties (piemēram, kultūras normas, kas pieļauj šo vardarbības izpausmi) un to novēršot (piemēram, nulles tolerances veicināšana) </a:t>
            </a:r>
          </a:p>
          <a:p>
            <a:r>
              <a:rPr lang="lv-LV" dirty="0"/>
              <a:t>Atbildība, aizsargājot bērnu no seksuālas vardarbības:</a:t>
            </a:r>
          </a:p>
          <a:p>
            <a:pPr lvl="1"/>
            <a:r>
              <a:rPr lang="lv-LV" dirty="0"/>
              <a:t>Individualizēta (izolētas atbildības attiecības starp bērnu un varmāku)</a:t>
            </a:r>
          </a:p>
          <a:p>
            <a:pPr lvl="1"/>
            <a:r>
              <a:rPr lang="lv-LV" dirty="0"/>
              <a:t>Atbildības pārlikšana citiem (</a:t>
            </a:r>
            <a:r>
              <a:rPr lang="lv-LV" i="1" dirty="0" err="1"/>
              <a:t>othering</a:t>
            </a:r>
            <a:r>
              <a:rPr lang="lv-LV" dirty="0"/>
              <a:t>): </a:t>
            </a:r>
          </a:p>
          <a:p>
            <a:pPr lvl="2"/>
            <a:r>
              <a:rPr lang="lv-LV" dirty="0"/>
              <a:t>Tas notiek citās valstīs</a:t>
            </a:r>
          </a:p>
          <a:p>
            <a:pPr lvl="2"/>
            <a:r>
              <a:rPr lang="lv-LV" dirty="0"/>
              <a:t>Tas notiek «ārēju» ietekmju rezultātā </a:t>
            </a:r>
          </a:p>
          <a:p>
            <a:pPr lvl="2"/>
            <a:r>
              <a:rPr lang="lv-LV" dirty="0"/>
              <a:t>Tas notiek ar citiem sabiedrības locekļiem </a:t>
            </a:r>
          </a:p>
          <a:p>
            <a:pPr lvl="2"/>
            <a:r>
              <a:rPr lang="lv-LV" dirty="0"/>
              <a:t>Tas notiek tikai tagad, bet ne pagātnē </a:t>
            </a:r>
          </a:p>
          <a:p>
            <a:pPr lvl="2"/>
            <a:r>
              <a:rPr lang="lv-LV" dirty="0"/>
              <a:t>Bērna, vecāku, kaimiņu atbildība ziņot par vardarbību</a:t>
            </a:r>
          </a:p>
          <a:p>
            <a:pPr lvl="2"/>
            <a:r>
              <a:rPr lang="lv-LV" dirty="0" err="1"/>
              <a:t>Līdzjušana</a:t>
            </a:r>
            <a:r>
              <a:rPr lang="lv-LV" dirty="0"/>
              <a:t>, empātija pret cietušajiem bērniem samazinās, pieaugot bērnu vecumam </a:t>
            </a:r>
            <a:endParaRPr lang="en-US" dirty="0"/>
          </a:p>
        </p:txBody>
      </p:sp>
    </p:spTree>
    <p:extLst>
      <p:ext uri="{BB962C8B-B14F-4D97-AF65-F5344CB8AC3E}">
        <p14:creationId xmlns:p14="http://schemas.microsoft.com/office/powerpoint/2010/main" val="6699926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«Sociālais kontrakts» primārās prevencijas programmās</a:t>
            </a:r>
            <a:endParaRPr lang="en-US" dirty="0"/>
          </a:p>
        </p:txBody>
      </p:sp>
      <p:sp>
        <p:nvSpPr>
          <p:cNvPr id="3" name="Content Placeholder 2"/>
          <p:cNvSpPr>
            <a:spLocks noGrp="1"/>
          </p:cNvSpPr>
          <p:nvPr>
            <p:ph idx="1"/>
          </p:nvPr>
        </p:nvSpPr>
        <p:spPr>
          <a:xfrm>
            <a:off x="2592924" y="2133599"/>
            <a:ext cx="8911687" cy="4472473"/>
          </a:xfrm>
        </p:spPr>
        <p:txBody>
          <a:bodyPr/>
          <a:lstStyle/>
          <a:p>
            <a:r>
              <a:rPr lang="lv-LV" sz="2000" dirty="0"/>
              <a:t>Sistemātiski un mērķtiecīgi organizētas programmas un aktivitātes bērnu pasargāšanai no seksuālas vardarbības</a:t>
            </a:r>
          </a:p>
          <a:p>
            <a:r>
              <a:rPr lang="lv-LV" sz="2000" dirty="0"/>
              <a:t>Atbildības uzlikšana:</a:t>
            </a:r>
          </a:p>
          <a:p>
            <a:pPr lvl="1"/>
            <a:r>
              <a:rPr lang="lv-LV" sz="1800" dirty="0"/>
              <a:t>Pašiem bērniem un jauniešiem sevi pasargāt no seksuālas vardarbības (risku atpazīšana un izvērtēšana, ziņošana, rīcība)</a:t>
            </a:r>
          </a:p>
          <a:p>
            <a:pPr lvl="1"/>
            <a:r>
              <a:rPr lang="lv-LV" sz="1800" dirty="0">
                <a:solidFill>
                  <a:schemeClr val="tx1"/>
                </a:solidFill>
              </a:rPr>
              <a:t>Pētnieciskā literatūra šajā jomā aicina šo atbildības nastu noņemt tikai no bērnu pleciem un iekļaut arī pieaugošo (vecāki, speciālisti) atbildību nodrošināt no seksuālas vardarbības brīvu un drošu vidi bērniem</a:t>
            </a:r>
          </a:p>
          <a:p>
            <a:pPr lvl="1"/>
            <a:r>
              <a:rPr lang="lv-LV" sz="1800" dirty="0">
                <a:solidFill>
                  <a:schemeClr val="tx1"/>
                </a:solidFill>
              </a:rPr>
              <a:t>Latvijas situācijas īpatnība: primārās prevencijas jomā lielākā atbildības daļa uz NVO pleciem          </a:t>
            </a:r>
          </a:p>
          <a:p>
            <a:pPr marL="914400" lvl="2" indent="0">
              <a:buNone/>
            </a:pPr>
            <a:endParaRPr lang="lv-LV" sz="1600" dirty="0">
              <a:solidFill>
                <a:schemeClr val="tx1"/>
              </a:solidFill>
            </a:endParaRPr>
          </a:p>
          <a:p>
            <a:pPr marL="914400" lvl="2" indent="0">
              <a:buNone/>
            </a:pPr>
            <a:endParaRPr lang="en-US" dirty="0"/>
          </a:p>
        </p:txBody>
      </p:sp>
    </p:spTree>
    <p:extLst>
      <p:ext uri="{BB962C8B-B14F-4D97-AF65-F5344CB8AC3E}">
        <p14:creationId xmlns:p14="http://schemas.microsoft.com/office/powerpoint/2010/main" val="38292434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«Sociālais kontrakts» rehabilitācijas centros</a:t>
            </a:r>
            <a:endParaRPr lang="en-US" dirty="0"/>
          </a:p>
        </p:txBody>
      </p:sp>
      <p:sp>
        <p:nvSpPr>
          <p:cNvPr id="3" name="Content Placeholder 2"/>
          <p:cNvSpPr>
            <a:spLocks noGrp="1"/>
          </p:cNvSpPr>
          <p:nvPr>
            <p:ph idx="1"/>
          </p:nvPr>
        </p:nvSpPr>
        <p:spPr>
          <a:xfrm>
            <a:off x="2589212" y="2133599"/>
            <a:ext cx="8915400" cy="4435151"/>
          </a:xfrm>
        </p:spPr>
        <p:txBody>
          <a:bodyPr>
            <a:normAutofit/>
          </a:bodyPr>
          <a:lstStyle/>
          <a:p>
            <a:r>
              <a:rPr lang="lv-LV" dirty="0"/>
              <a:t>Rūpes, atbildība un drošības nodrošināšana vardarbībā cietušajiem bērniem deleģēta valstij, taču vienlaikus bērna individuāla atbildība:</a:t>
            </a:r>
          </a:p>
          <a:p>
            <a:pPr lvl="1"/>
            <a:r>
              <a:rPr lang="lv-LV" dirty="0"/>
              <a:t>Pakļauties valsts rūpēm, kas ir  institucionalizētas, disciplinējošas un kontrolējošas</a:t>
            </a:r>
          </a:p>
          <a:p>
            <a:pPr lvl="2"/>
            <a:r>
              <a:rPr lang="lv-LV" dirty="0"/>
              <a:t>30/60 dienas atrašanās rehabilitācijas centrā, strikts dienas režīms, centra darbinieku norāžu izpilde, ierobežotas iespējas saziņai, izkļūšanai no centra, kontaktam ar ģimeni</a:t>
            </a:r>
          </a:p>
          <a:p>
            <a:pPr lvl="2"/>
            <a:r>
              <a:rPr lang="lv-LV" dirty="0"/>
              <a:t>Audzināšanas darbs (pieklājības normas, uzvedības normas)</a:t>
            </a:r>
          </a:p>
          <a:p>
            <a:pPr lvl="1"/>
            <a:r>
              <a:rPr lang="lv-LV" dirty="0"/>
              <a:t> Pakļauties rehabilitācijas procesam </a:t>
            </a:r>
          </a:p>
          <a:p>
            <a:pPr lvl="2"/>
            <a:r>
              <a:rPr lang="lv-LV" dirty="0"/>
              <a:t>Pienākums apmeklēt speciālistu konsultācijas</a:t>
            </a:r>
          </a:p>
          <a:p>
            <a:pPr lvl="2"/>
            <a:r>
              <a:rPr lang="lv-LV" dirty="0"/>
              <a:t>Vardarbības konstatēšana atkarīga no paša bērna (kā, cik skaidri, cik daudz spēj izstāstīt par piedzīvoto vardarbību)</a:t>
            </a:r>
          </a:p>
          <a:p>
            <a:pPr lvl="2"/>
            <a:r>
              <a:rPr lang="lv-LV" dirty="0"/>
              <a:t>Nepakļaušanās noteikumiem/nerunāšana/nesadarbošanās ar speciālistiem – bērna atbildība par neizdevušos rehabilitāciju </a:t>
            </a:r>
            <a:endParaRPr lang="en-US" dirty="0"/>
          </a:p>
        </p:txBody>
      </p:sp>
    </p:spTree>
    <p:extLst>
      <p:ext uri="{BB962C8B-B14F-4D97-AF65-F5344CB8AC3E}">
        <p14:creationId xmlns:p14="http://schemas.microsoft.com/office/powerpoint/2010/main" val="2613820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Secinājumi</a:t>
            </a:r>
            <a:endParaRPr lang="en-US" dirty="0"/>
          </a:p>
        </p:txBody>
      </p:sp>
      <p:sp>
        <p:nvSpPr>
          <p:cNvPr id="3" name="Content Placeholder 2"/>
          <p:cNvSpPr>
            <a:spLocks noGrp="1"/>
          </p:cNvSpPr>
          <p:nvPr>
            <p:ph idx="1"/>
          </p:nvPr>
        </p:nvSpPr>
        <p:spPr/>
        <p:txBody>
          <a:bodyPr/>
          <a:lstStyle/>
          <a:p>
            <a:r>
              <a:rPr lang="lv-LV" dirty="0"/>
              <a:t>Lai arī mēs retorikas līmenī bērnus pozicionējam kā īpaši sargājamus un aizsargājamus sabiedrības locekļus, seksuālās vardarbības pret bērnu gadījuma analīze izgaismo: </a:t>
            </a:r>
          </a:p>
          <a:p>
            <a:pPr lvl="1"/>
            <a:r>
              <a:rPr lang="lv-LV" dirty="0"/>
              <a:t>Kolektīvas līdzdalības robus un pārrāvumus bērnu aizsargāšanai no vardarbības</a:t>
            </a:r>
          </a:p>
          <a:p>
            <a:pPr lvl="1"/>
            <a:r>
              <a:rPr lang="lv-LV" dirty="0"/>
              <a:t>Izteiktā atbildības koncentrēšana uz pašiem bērniem drīzāk norāda uz cita veida atbildības </a:t>
            </a:r>
            <a:r>
              <a:rPr lang="lv-LV"/>
              <a:t>attiecību pieprasīšanu =&gt; </a:t>
            </a:r>
            <a:endParaRPr lang="lv-LV" dirty="0"/>
          </a:p>
          <a:p>
            <a:pPr marL="457200" lvl="1" indent="0">
              <a:buNone/>
            </a:pPr>
            <a:r>
              <a:rPr lang="lv-LV" dirty="0"/>
              <a:t> =&gt; </a:t>
            </a:r>
            <a:r>
              <a:rPr lang="lv-LV" dirty="0" err="1"/>
              <a:t>neoliberālās</a:t>
            </a:r>
            <a:r>
              <a:rPr lang="lv-LV" dirty="0"/>
              <a:t> atbildības formu, kurā tiek sagaidīts, ka cilvēks autonomi izvērtēs, izkalkulēs riskus, izdarīs izvēles un tādejādi pats noteiks savas dzīves trajektoriju, balstoties uz risku un ieguvumu analīzi (</a:t>
            </a:r>
            <a:r>
              <a:rPr lang="lv-LV" dirty="0" err="1"/>
              <a:t>Trnka</a:t>
            </a:r>
            <a:r>
              <a:rPr lang="lv-LV" dirty="0"/>
              <a:t>, </a:t>
            </a:r>
            <a:r>
              <a:rPr lang="lv-LV" dirty="0" err="1"/>
              <a:t>Trundle</a:t>
            </a:r>
            <a:r>
              <a:rPr lang="lv-LV" dirty="0"/>
              <a:t>: 2017)</a:t>
            </a:r>
          </a:p>
          <a:p>
            <a:pPr marL="457200" lvl="1" indent="0">
              <a:buNone/>
            </a:pPr>
            <a:endParaRPr lang="lv-LV" dirty="0"/>
          </a:p>
        </p:txBody>
      </p:sp>
    </p:spTree>
    <p:extLst>
      <p:ext uri="{BB962C8B-B14F-4D97-AF65-F5344CB8AC3E}">
        <p14:creationId xmlns:p14="http://schemas.microsoft.com/office/powerpoint/2010/main" val="11424457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6230" y="2620861"/>
            <a:ext cx="8911687" cy="1280890"/>
          </a:xfrm>
        </p:spPr>
        <p:txBody>
          <a:bodyPr>
            <a:normAutofit/>
          </a:bodyPr>
          <a:lstStyle/>
          <a:p>
            <a:pPr algn="ctr"/>
            <a:r>
              <a:rPr lang="lv-LV" sz="4800" dirty="0"/>
              <a:t>Paldies!</a:t>
            </a:r>
            <a:endParaRPr lang="en-US" sz="4800" dirty="0"/>
          </a:p>
        </p:txBody>
      </p:sp>
    </p:spTree>
    <p:extLst>
      <p:ext uri="{BB962C8B-B14F-4D97-AF65-F5344CB8AC3E}">
        <p14:creationId xmlns:p14="http://schemas.microsoft.com/office/powerpoint/2010/main" val="2458623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29F4-D765-453A-AC32-DBEFC22E8A29}"/>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E743E3BC-15C1-4BF0-B15F-F3B24374FCEA}"/>
              </a:ext>
            </a:extLst>
          </p:cNvPr>
          <p:cNvGraphicFramePr>
            <a:graphicFrameLocks noGrp="1"/>
          </p:cNvGraphicFramePr>
          <p:nvPr>
            <p:ph idx="1"/>
          </p:nvPr>
        </p:nvGraphicFramePr>
        <p:xfrm>
          <a:off x="148282" y="123568"/>
          <a:ext cx="12043718" cy="65861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4515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C454D1-D7A1-4721-B0D9-A6704BF4051B}"/>
              </a:ext>
            </a:extLst>
          </p:cNvPr>
          <p:cNvSpPr>
            <a:spLocks noGrp="1"/>
          </p:cNvSpPr>
          <p:nvPr>
            <p:ph type="title"/>
          </p:nvPr>
        </p:nvSpPr>
        <p:spPr/>
        <p:txBody>
          <a:bodyPr>
            <a:noAutofit/>
          </a:bodyPr>
          <a:lstStyle/>
          <a:p>
            <a:r>
              <a:rPr lang="lv-LV" sz="2000" dirty="0"/>
              <a:t>Vai mēs varam būt varoņi? Akadēmiskā dzīve un ceļošana, izvairoties no gaisa satiksmes.</a:t>
            </a:r>
            <a:br>
              <a:rPr lang="lv-LV" sz="2000" dirty="0"/>
            </a:br>
            <a:r>
              <a:rPr lang="lv-LV" sz="2000" i="1" dirty="0"/>
              <a:t>We can be heroes? Academic life and non-aerial travel.</a:t>
            </a:r>
            <a:br>
              <a:rPr lang="lv-LV" sz="2000" dirty="0"/>
            </a:br>
            <a:r>
              <a:rPr lang="lv-LV" sz="2000" b="1" dirty="0"/>
              <a:t>Gareth Hamilton</a:t>
            </a:r>
            <a:br>
              <a:rPr lang="lv-LV" sz="2000" dirty="0"/>
            </a:br>
            <a:endParaRPr lang="en-GB" sz="2000" dirty="0"/>
          </a:p>
        </p:txBody>
      </p:sp>
      <p:pic>
        <p:nvPicPr>
          <p:cNvPr id="12" name="riga heroes gareth">
            <a:hlinkClick r:id="" action="ppaction://media"/>
            <a:extLst>
              <a:ext uri="{FF2B5EF4-FFF2-40B4-BE49-F238E27FC236}">
                <a16:creationId xmlns:a16="http://schemas.microsoft.com/office/drawing/2014/main" id="{F6C2781E-50CC-4165-8616-C75959268E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27550" y="2133600"/>
            <a:ext cx="5037138" cy="3778250"/>
          </a:xfrm>
        </p:spPr>
      </p:pic>
    </p:spTree>
    <p:extLst>
      <p:ext uri="{BB962C8B-B14F-4D97-AF65-F5344CB8AC3E}">
        <p14:creationId xmlns:p14="http://schemas.microsoft.com/office/powerpoint/2010/main" val="3245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87D3-C9E9-4089-B417-DA924F8A98E9}"/>
              </a:ext>
            </a:extLst>
          </p:cNvPr>
          <p:cNvSpPr>
            <a:spLocks noGrp="1"/>
          </p:cNvSpPr>
          <p:nvPr>
            <p:ph type="title"/>
          </p:nvPr>
        </p:nvSpPr>
        <p:spPr/>
        <p:txBody>
          <a:bodyPr/>
          <a:lstStyle/>
          <a:p>
            <a:r>
              <a:rPr lang="lv-LV" dirty="0"/>
              <a:t> </a:t>
            </a:r>
            <a:endParaRPr lang="en-GB" dirty="0"/>
          </a:p>
        </p:txBody>
      </p:sp>
      <p:graphicFrame>
        <p:nvGraphicFramePr>
          <p:cNvPr id="4" name="Content Placeholder 3">
            <a:extLst>
              <a:ext uri="{FF2B5EF4-FFF2-40B4-BE49-F238E27FC236}">
                <a16:creationId xmlns:a16="http://schemas.microsoft.com/office/drawing/2014/main" id="{2C53A6F1-CA12-426B-89EB-FF6907D030FC}"/>
              </a:ext>
            </a:extLst>
          </p:cNvPr>
          <p:cNvGraphicFramePr>
            <a:graphicFrameLocks noGrp="1"/>
          </p:cNvGraphicFramePr>
          <p:nvPr>
            <p:ph idx="1"/>
          </p:nvPr>
        </p:nvGraphicFramePr>
        <p:xfrm>
          <a:off x="135923" y="247134"/>
          <a:ext cx="11899557" cy="64872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5238718"/>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1_Office dizains">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8470</Words>
  <Application>Microsoft Office PowerPoint</Application>
  <PresentationFormat>Widescreen</PresentationFormat>
  <Paragraphs>621</Paragraphs>
  <Slides>80</Slides>
  <Notes>55</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80</vt:i4>
      </vt:variant>
    </vt:vector>
  </HeadingPairs>
  <TitlesOfParts>
    <vt:vector size="95" baseType="lpstr">
      <vt:lpstr>Arial</vt:lpstr>
      <vt:lpstr>Avenir Next LT Pro</vt:lpstr>
      <vt:lpstr>Calibri</vt:lpstr>
      <vt:lpstr>Calibri Light</vt:lpstr>
      <vt:lpstr>Century Gothic</vt:lpstr>
      <vt:lpstr>Gill Sans MT</vt:lpstr>
      <vt:lpstr>Helvetica Light</vt:lpstr>
      <vt:lpstr>Open Sans</vt:lpstr>
      <vt:lpstr>Symbol</vt:lpstr>
      <vt:lpstr>Wingdings 3</vt:lpstr>
      <vt:lpstr>AccentBoxVTI</vt:lpstr>
      <vt:lpstr>1_Office dizains</vt:lpstr>
      <vt:lpstr>Office Theme</vt:lpstr>
      <vt:lpstr>Wisp</vt:lpstr>
      <vt:lpstr>1_Office Theme</vt:lpstr>
      <vt:lpstr>PowerPoint Presentation</vt:lpstr>
      <vt:lpstr>PowerPoint Presentation</vt:lpstr>
      <vt:lpstr>Metode</vt:lpstr>
      <vt:lpstr> </vt:lpstr>
      <vt:lpstr> </vt:lpstr>
      <vt:lpstr> </vt:lpstr>
      <vt:lpstr> </vt:lpstr>
      <vt:lpstr> </vt:lpstr>
      <vt:lpstr> </vt:lpstr>
      <vt:lpstr> </vt:lpstr>
      <vt:lpstr> </vt:lpstr>
      <vt:lpstr> </vt:lpstr>
      <vt:lpstr> </vt:lpstr>
      <vt:lpstr> </vt:lpstr>
      <vt:lpstr> </vt:lpstr>
      <vt:lpstr> </vt:lpstr>
      <vt:lpstr> </vt:lpstr>
      <vt:lpstr> </vt:lpstr>
      <vt:lpstr>Palīdzība un apmācība vardarbības novēršanai</vt:lpstr>
      <vt:lpstr>Noslēdzot</vt:lpstr>
      <vt:lpstr>Varonība un attiecības vardarbības novēršanā jauniešiem </vt:lpstr>
      <vt:lpstr>Mērķis un metode</vt:lpstr>
      <vt:lpstr>Kas ir varonība?</vt:lpstr>
      <vt:lpstr>Vardarbības novēršana un varonība</vt:lpstr>
      <vt:lpstr>Vardarbības cēloņi jauniešiem skolā</vt:lpstr>
      <vt:lpstr>Risinājumi vardarbības novēršanai </vt:lpstr>
      <vt:lpstr>Risinājumi vardarbības novēršanai</vt:lpstr>
      <vt:lpstr>Risinājumi vardarbības novēršanai</vt:lpstr>
      <vt:lpstr>Risinājumi vardarbības novēršanai</vt:lpstr>
      <vt:lpstr>Risinājumi vardarbības novēršanai</vt:lpstr>
      <vt:lpstr>Secinājumi 1:</vt:lpstr>
      <vt:lpstr>Secinājumi 2:</vt:lpstr>
      <vt:lpstr>Paldies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Vardarbības telpiskā un sociālā iztēlošanās un varonības vieta tajā</vt:lpstr>
      <vt:lpstr>PREZENTĀCIJAS PLĀNS</vt:lpstr>
      <vt:lpstr>1</vt:lpstr>
      <vt:lpstr>Izpētes process</vt:lpstr>
      <vt:lpstr>Lauks</vt:lpstr>
      <vt:lpstr>Izpēte skaitļos</vt:lpstr>
      <vt:lpstr>PowerPoint Presentation</vt:lpstr>
      <vt:lpstr>2</vt:lpstr>
      <vt:lpstr>Telpiskā iztēlošanās</vt:lpstr>
      <vt:lpstr>iztēlojas vietas</vt:lpstr>
      <vt:lpstr>alkohols padara vardarbīgus</vt:lpstr>
      <vt:lpstr>Telpiskā iztēlošanās</vt:lpstr>
      <vt:lpstr>PowerPoint Presentation</vt:lpstr>
      <vt:lpstr>3</vt:lpstr>
      <vt:lpstr>Sociālā iztēlošanās</vt:lpstr>
      <vt:lpstr>PowerPoint Presentation</vt:lpstr>
      <vt:lpstr>PowerPoint Presentation</vt:lpstr>
      <vt:lpstr>4</vt:lpstr>
      <vt:lpstr>Katrīnas</vt:lpstr>
      <vt:lpstr>Renāra</vt:lpstr>
      <vt:lpstr>PowerPoint Presentation</vt:lpstr>
      <vt:lpstr>PowerPoint Presentation</vt:lpstr>
      <vt:lpstr>Tālākie soļi</vt:lpstr>
      <vt:lpstr>Paldies!</vt:lpstr>
      <vt:lpstr>PowerPoint Presentation</vt:lpstr>
      <vt:lpstr>Bērni – varonības subjekti</vt:lpstr>
      <vt:lpstr>Antropoloģiska perspektīva</vt:lpstr>
      <vt:lpstr>Izmantotie dati</vt:lpstr>
      <vt:lpstr>«Sociālais kontrakts» publiskajā telpā</vt:lpstr>
      <vt:lpstr>«Sociālais kontrakts» primārās prevencijas programmās</vt:lpstr>
      <vt:lpstr>«Sociālais kontrakts» rehabilitācijas centros</vt:lpstr>
      <vt:lpstr>Secinājumi</vt:lpstr>
      <vt:lpstr>Paldies!</vt:lpstr>
      <vt:lpstr>Vai mēs varam būt varoņi? Akadēmiskā dzīve un ceļošana, izvairoties no gaisa satiksmes. We can be heroes? Academic life and non-aerial travel. Gareth Hamilton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Varonība un attiecības vardarbības novēršanā jauniešiem</dc:title>
  <dc:creator>ilzemilze@outlook.com</dc:creator>
  <cp:lastModifiedBy>Artūrs Pokšāns</cp:lastModifiedBy>
  <cp:revision>6</cp:revision>
  <dcterms:created xsi:type="dcterms:W3CDTF">2020-02-28T16:06:05Z</dcterms:created>
  <dcterms:modified xsi:type="dcterms:W3CDTF">2022-01-11T08:55:27Z</dcterms:modified>
</cp:coreProperties>
</file>