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6"/>
  </p:notesMasterIdLst>
  <p:sldIdLst>
    <p:sldId id="256" r:id="rId2"/>
    <p:sldId id="257" r:id="rId3"/>
    <p:sldId id="272" r:id="rId4"/>
    <p:sldId id="274" r:id="rId5"/>
    <p:sldId id="278" r:id="rId6"/>
    <p:sldId id="279" r:id="rId7"/>
    <p:sldId id="280" r:id="rId8"/>
    <p:sldId id="281" r:id="rId9"/>
    <p:sldId id="282" r:id="rId10"/>
    <p:sldId id="283" r:id="rId11"/>
    <p:sldId id="290" r:id="rId12"/>
    <p:sldId id="291" r:id="rId13"/>
    <p:sldId id="292"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134" autoAdjust="0"/>
  </p:normalViewPr>
  <p:slideViewPr>
    <p:cSldViewPr snapToGrid="0">
      <p:cViewPr>
        <p:scale>
          <a:sx n="46" d="100"/>
          <a:sy n="46" d="100"/>
        </p:scale>
        <p:origin x="724"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CF98E-D509-4990-9464-9D231369D61F}"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CEB95E4-192E-4E26-8608-A9CAEA3DBBF5}">
      <dgm:prSet/>
      <dgm:spPr/>
      <dgm:t>
        <a:bodyPr/>
        <a:lstStyle/>
        <a:p>
          <a:r>
            <a:rPr lang="lv-LV"/>
            <a:t>Pētīt izpratnes un pieredzes, tam kā tiek nodrošināts atbalsts  ģimenēm, kas saskaras ar vardarbību, ģimenes, kopienas pašvaldības un valsts līmenī un veicināt ģimeņu stiprināšanu;</a:t>
          </a:r>
          <a:endParaRPr lang="en-US"/>
        </a:p>
      </dgm:t>
    </dgm:pt>
    <dgm:pt modelId="{5C39562D-FCF4-4C75-99E3-2B89D48FFFBE}" type="parTrans" cxnId="{61B5EA5D-2AAB-4DD4-8313-0C94225A989A}">
      <dgm:prSet/>
      <dgm:spPr/>
      <dgm:t>
        <a:bodyPr/>
        <a:lstStyle/>
        <a:p>
          <a:endParaRPr lang="en-US"/>
        </a:p>
      </dgm:t>
    </dgm:pt>
    <dgm:pt modelId="{B91B58B9-91C3-481A-8D39-F4490958EDBD}" type="sibTrans" cxnId="{61B5EA5D-2AAB-4DD4-8313-0C94225A989A}">
      <dgm:prSet/>
      <dgm:spPr/>
      <dgm:t>
        <a:bodyPr/>
        <a:lstStyle/>
        <a:p>
          <a:endParaRPr lang="en-US"/>
        </a:p>
      </dgm:t>
    </dgm:pt>
    <dgm:pt modelId="{5D5D3101-78F4-425A-80EE-CB07F82AB853}">
      <dgm:prSet/>
      <dgm:spPr/>
      <dgm:t>
        <a:bodyPr/>
        <a:lstStyle/>
        <a:p>
          <a:r>
            <a:rPr lang="lv-LV"/>
            <a:t>Samazināt plaisu starp lietišķajiem un akadēmiskajiem pētījumiem;</a:t>
          </a:r>
          <a:endParaRPr lang="en-US"/>
        </a:p>
      </dgm:t>
    </dgm:pt>
    <dgm:pt modelId="{7CA1B578-A452-4358-BA6F-54E41757C935}" type="parTrans" cxnId="{711BDEA3-374A-44BD-AFE1-AF15DE817E9A}">
      <dgm:prSet/>
      <dgm:spPr/>
      <dgm:t>
        <a:bodyPr/>
        <a:lstStyle/>
        <a:p>
          <a:endParaRPr lang="en-US"/>
        </a:p>
      </dgm:t>
    </dgm:pt>
    <dgm:pt modelId="{466E9D46-F4FB-45BE-B46C-CEEAB78B9182}" type="sibTrans" cxnId="{711BDEA3-374A-44BD-AFE1-AF15DE817E9A}">
      <dgm:prSet/>
      <dgm:spPr/>
      <dgm:t>
        <a:bodyPr/>
        <a:lstStyle/>
        <a:p>
          <a:endParaRPr lang="en-US"/>
        </a:p>
      </dgm:t>
    </dgm:pt>
    <dgm:pt modelId="{A4136344-E222-4481-92BF-58D7510381C3}">
      <dgm:prSet/>
      <dgm:spPr/>
      <dgm:t>
        <a:bodyPr/>
        <a:lstStyle/>
        <a:p>
          <a:r>
            <a:rPr lang="lv-LV"/>
            <a:t>Stiprināt antropoloģiju kā lietišķu un akadēmisku disciplīnu Latvijā;</a:t>
          </a:r>
          <a:endParaRPr lang="en-US"/>
        </a:p>
      </dgm:t>
    </dgm:pt>
    <dgm:pt modelId="{208F82CC-2E98-4DBD-8E4C-457A57944449}" type="parTrans" cxnId="{5FD0F987-1885-401F-AE6F-9BF89D2BBA37}">
      <dgm:prSet/>
      <dgm:spPr/>
      <dgm:t>
        <a:bodyPr/>
        <a:lstStyle/>
        <a:p>
          <a:endParaRPr lang="en-US"/>
        </a:p>
      </dgm:t>
    </dgm:pt>
    <dgm:pt modelId="{E8DD3404-9575-43E0-94C7-CD0633F46A87}" type="sibTrans" cxnId="{5FD0F987-1885-401F-AE6F-9BF89D2BBA37}">
      <dgm:prSet/>
      <dgm:spPr/>
      <dgm:t>
        <a:bodyPr/>
        <a:lstStyle/>
        <a:p>
          <a:endParaRPr lang="en-US"/>
        </a:p>
      </dgm:t>
    </dgm:pt>
    <dgm:pt modelId="{C1085786-AD70-4B4D-A28E-ED5050F8CBA8}">
      <dgm:prSet/>
      <dgm:spPr/>
      <dgm:t>
        <a:bodyPr/>
        <a:lstStyle/>
        <a:p>
          <a:r>
            <a:rPr lang="lv-LV"/>
            <a:t>Starptautiski pozicionēt pētījuma rezultātus un pētnieku grupu.</a:t>
          </a:r>
          <a:endParaRPr lang="en-US"/>
        </a:p>
      </dgm:t>
    </dgm:pt>
    <dgm:pt modelId="{B63293B1-064C-47DF-9FB8-E95603738673}" type="parTrans" cxnId="{EDAD78CB-6F35-4850-B237-552E96A587B9}">
      <dgm:prSet/>
      <dgm:spPr/>
      <dgm:t>
        <a:bodyPr/>
        <a:lstStyle/>
        <a:p>
          <a:endParaRPr lang="en-US"/>
        </a:p>
      </dgm:t>
    </dgm:pt>
    <dgm:pt modelId="{18AB2F33-EE02-4EEB-A6B9-F221B67391FC}" type="sibTrans" cxnId="{EDAD78CB-6F35-4850-B237-552E96A587B9}">
      <dgm:prSet/>
      <dgm:spPr/>
      <dgm:t>
        <a:bodyPr/>
        <a:lstStyle/>
        <a:p>
          <a:endParaRPr lang="en-US"/>
        </a:p>
      </dgm:t>
    </dgm:pt>
    <dgm:pt modelId="{FFB1CC00-A20F-4725-A0DF-CCB3AFAA018C}" type="pres">
      <dgm:prSet presAssocID="{7A6CF98E-D509-4990-9464-9D231369D61F}" presName="Name0" presStyleCnt="0">
        <dgm:presLayoutVars>
          <dgm:dir/>
          <dgm:animLvl val="lvl"/>
          <dgm:resizeHandles val="exact"/>
        </dgm:presLayoutVars>
      </dgm:prSet>
      <dgm:spPr/>
    </dgm:pt>
    <dgm:pt modelId="{56470DAA-3A38-4B08-81AC-EDCA3ADF04EB}" type="pres">
      <dgm:prSet presAssocID="{C1085786-AD70-4B4D-A28E-ED5050F8CBA8}" presName="boxAndChildren" presStyleCnt="0"/>
      <dgm:spPr/>
    </dgm:pt>
    <dgm:pt modelId="{C27681A8-E301-40F9-821E-3D70B37C9F56}" type="pres">
      <dgm:prSet presAssocID="{C1085786-AD70-4B4D-A28E-ED5050F8CBA8}" presName="parentTextBox" presStyleLbl="node1" presStyleIdx="0" presStyleCnt="4"/>
      <dgm:spPr/>
    </dgm:pt>
    <dgm:pt modelId="{2C2B752F-9F34-4AA9-94A0-B6FFCE547887}" type="pres">
      <dgm:prSet presAssocID="{E8DD3404-9575-43E0-94C7-CD0633F46A87}" presName="sp" presStyleCnt="0"/>
      <dgm:spPr/>
    </dgm:pt>
    <dgm:pt modelId="{D742EC7B-5397-4D7C-851F-0DE9D1937E16}" type="pres">
      <dgm:prSet presAssocID="{A4136344-E222-4481-92BF-58D7510381C3}" presName="arrowAndChildren" presStyleCnt="0"/>
      <dgm:spPr/>
    </dgm:pt>
    <dgm:pt modelId="{F9804244-DE3D-4C6F-9983-3417A370D92A}" type="pres">
      <dgm:prSet presAssocID="{A4136344-E222-4481-92BF-58D7510381C3}" presName="parentTextArrow" presStyleLbl="node1" presStyleIdx="1" presStyleCnt="4"/>
      <dgm:spPr/>
    </dgm:pt>
    <dgm:pt modelId="{B0D5C173-D126-4CA7-B81D-1B00F86BCF2B}" type="pres">
      <dgm:prSet presAssocID="{466E9D46-F4FB-45BE-B46C-CEEAB78B9182}" presName="sp" presStyleCnt="0"/>
      <dgm:spPr/>
    </dgm:pt>
    <dgm:pt modelId="{8D672418-3BE2-4CB1-B414-41E2ECEEAF06}" type="pres">
      <dgm:prSet presAssocID="{5D5D3101-78F4-425A-80EE-CB07F82AB853}" presName="arrowAndChildren" presStyleCnt="0"/>
      <dgm:spPr/>
    </dgm:pt>
    <dgm:pt modelId="{C2612DC4-D69F-41E1-AC89-DBD2DF543144}" type="pres">
      <dgm:prSet presAssocID="{5D5D3101-78F4-425A-80EE-CB07F82AB853}" presName="parentTextArrow" presStyleLbl="node1" presStyleIdx="2" presStyleCnt="4"/>
      <dgm:spPr/>
    </dgm:pt>
    <dgm:pt modelId="{F430437A-D730-4B96-897D-C79E2102C859}" type="pres">
      <dgm:prSet presAssocID="{B91B58B9-91C3-481A-8D39-F4490958EDBD}" presName="sp" presStyleCnt="0"/>
      <dgm:spPr/>
    </dgm:pt>
    <dgm:pt modelId="{3956EF4E-6C63-4939-8BA3-B3D0E251358F}" type="pres">
      <dgm:prSet presAssocID="{9CEB95E4-192E-4E26-8608-A9CAEA3DBBF5}" presName="arrowAndChildren" presStyleCnt="0"/>
      <dgm:spPr/>
    </dgm:pt>
    <dgm:pt modelId="{6228A9C8-3248-42E2-80A6-0BE1D0AB8FF2}" type="pres">
      <dgm:prSet presAssocID="{9CEB95E4-192E-4E26-8608-A9CAEA3DBBF5}" presName="parentTextArrow" presStyleLbl="node1" presStyleIdx="3" presStyleCnt="4"/>
      <dgm:spPr/>
    </dgm:pt>
  </dgm:ptLst>
  <dgm:cxnLst>
    <dgm:cxn modelId="{D9360415-7CC1-4ECA-8219-50BDA8AC2004}" type="presOf" srcId="{5D5D3101-78F4-425A-80EE-CB07F82AB853}" destId="{C2612DC4-D69F-41E1-AC89-DBD2DF543144}" srcOrd="0" destOrd="0" presId="urn:microsoft.com/office/officeart/2005/8/layout/process4"/>
    <dgm:cxn modelId="{04C0971A-2028-4951-B2C2-DEE74D84DE3D}" type="presOf" srcId="{C1085786-AD70-4B4D-A28E-ED5050F8CBA8}" destId="{C27681A8-E301-40F9-821E-3D70B37C9F56}" srcOrd="0" destOrd="0" presId="urn:microsoft.com/office/officeart/2005/8/layout/process4"/>
    <dgm:cxn modelId="{61B5EA5D-2AAB-4DD4-8313-0C94225A989A}" srcId="{7A6CF98E-D509-4990-9464-9D231369D61F}" destId="{9CEB95E4-192E-4E26-8608-A9CAEA3DBBF5}" srcOrd="0" destOrd="0" parTransId="{5C39562D-FCF4-4C75-99E3-2B89D48FFFBE}" sibTransId="{B91B58B9-91C3-481A-8D39-F4490958EDBD}"/>
    <dgm:cxn modelId="{A2EB9161-9DEA-43CD-8C32-F2AD119C5BC8}" type="presOf" srcId="{7A6CF98E-D509-4990-9464-9D231369D61F}" destId="{FFB1CC00-A20F-4725-A0DF-CCB3AFAA018C}" srcOrd="0" destOrd="0" presId="urn:microsoft.com/office/officeart/2005/8/layout/process4"/>
    <dgm:cxn modelId="{5FD0F987-1885-401F-AE6F-9BF89D2BBA37}" srcId="{7A6CF98E-D509-4990-9464-9D231369D61F}" destId="{A4136344-E222-4481-92BF-58D7510381C3}" srcOrd="2" destOrd="0" parTransId="{208F82CC-2E98-4DBD-8E4C-457A57944449}" sibTransId="{E8DD3404-9575-43E0-94C7-CD0633F46A87}"/>
    <dgm:cxn modelId="{711BDEA3-374A-44BD-AFE1-AF15DE817E9A}" srcId="{7A6CF98E-D509-4990-9464-9D231369D61F}" destId="{5D5D3101-78F4-425A-80EE-CB07F82AB853}" srcOrd="1" destOrd="0" parTransId="{7CA1B578-A452-4358-BA6F-54E41757C935}" sibTransId="{466E9D46-F4FB-45BE-B46C-CEEAB78B9182}"/>
    <dgm:cxn modelId="{AE2085B7-C32C-4F31-9506-710E667D1822}" type="presOf" srcId="{A4136344-E222-4481-92BF-58D7510381C3}" destId="{F9804244-DE3D-4C6F-9983-3417A370D92A}" srcOrd="0" destOrd="0" presId="urn:microsoft.com/office/officeart/2005/8/layout/process4"/>
    <dgm:cxn modelId="{EDAD78CB-6F35-4850-B237-552E96A587B9}" srcId="{7A6CF98E-D509-4990-9464-9D231369D61F}" destId="{C1085786-AD70-4B4D-A28E-ED5050F8CBA8}" srcOrd="3" destOrd="0" parTransId="{B63293B1-064C-47DF-9FB8-E95603738673}" sibTransId="{18AB2F33-EE02-4EEB-A6B9-F221B67391FC}"/>
    <dgm:cxn modelId="{26D23DDB-0D07-4467-95BC-5172223F427C}" type="presOf" srcId="{9CEB95E4-192E-4E26-8608-A9CAEA3DBBF5}" destId="{6228A9C8-3248-42E2-80A6-0BE1D0AB8FF2}" srcOrd="0" destOrd="0" presId="urn:microsoft.com/office/officeart/2005/8/layout/process4"/>
    <dgm:cxn modelId="{3819CA06-64DF-496D-BE70-3174DBCB29E8}" type="presParOf" srcId="{FFB1CC00-A20F-4725-A0DF-CCB3AFAA018C}" destId="{56470DAA-3A38-4B08-81AC-EDCA3ADF04EB}" srcOrd="0" destOrd="0" presId="urn:microsoft.com/office/officeart/2005/8/layout/process4"/>
    <dgm:cxn modelId="{D25BD355-6378-46A4-8BC7-0FDEC14CC14A}" type="presParOf" srcId="{56470DAA-3A38-4B08-81AC-EDCA3ADF04EB}" destId="{C27681A8-E301-40F9-821E-3D70B37C9F56}" srcOrd="0" destOrd="0" presId="urn:microsoft.com/office/officeart/2005/8/layout/process4"/>
    <dgm:cxn modelId="{30E4BDF7-B77C-41DD-903B-23B2F86EB0D3}" type="presParOf" srcId="{FFB1CC00-A20F-4725-A0DF-CCB3AFAA018C}" destId="{2C2B752F-9F34-4AA9-94A0-B6FFCE547887}" srcOrd="1" destOrd="0" presId="urn:microsoft.com/office/officeart/2005/8/layout/process4"/>
    <dgm:cxn modelId="{A41BDDA2-EBE2-44B8-8582-34FD7DACB0A2}" type="presParOf" srcId="{FFB1CC00-A20F-4725-A0DF-CCB3AFAA018C}" destId="{D742EC7B-5397-4D7C-851F-0DE9D1937E16}" srcOrd="2" destOrd="0" presId="urn:microsoft.com/office/officeart/2005/8/layout/process4"/>
    <dgm:cxn modelId="{042DBC65-26D6-4D27-A731-4E174FBA4482}" type="presParOf" srcId="{D742EC7B-5397-4D7C-851F-0DE9D1937E16}" destId="{F9804244-DE3D-4C6F-9983-3417A370D92A}" srcOrd="0" destOrd="0" presId="urn:microsoft.com/office/officeart/2005/8/layout/process4"/>
    <dgm:cxn modelId="{641EAF53-2084-4CE5-8846-1076068BDEE1}" type="presParOf" srcId="{FFB1CC00-A20F-4725-A0DF-CCB3AFAA018C}" destId="{B0D5C173-D126-4CA7-B81D-1B00F86BCF2B}" srcOrd="3" destOrd="0" presId="urn:microsoft.com/office/officeart/2005/8/layout/process4"/>
    <dgm:cxn modelId="{86C58543-FE56-4A48-BB77-7F3FC4B53250}" type="presParOf" srcId="{FFB1CC00-A20F-4725-A0DF-CCB3AFAA018C}" destId="{8D672418-3BE2-4CB1-B414-41E2ECEEAF06}" srcOrd="4" destOrd="0" presId="urn:microsoft.com/office/officeart/2005/8/layout/process4"/>
    <dgm:cxn modelId="{33EDCE4A-284F-4F0B-8304-49C81EB20F64}" type="presParOf" srcId="{8D672418-3BE2-4CB1-B414-41E2ECEEAF06}" destId="{C2612DC4-D69F-41E1-AC89-DBD2DF543144}" srcOrd="0" destOrd="0" presId="urn:microsoft.com/office/officeart/2005/8/layout/process4"/>
    <dgm:cxn modelId="{E6572413-1576-4CB2-9D07-E62124A3C017}" type="presParOf" srcId="{FFB1CC00-A20F-4725-A0DF-CCB3AFAA018C}" destId="{F430437A-D730-4B96-897D-C79E2102C859}" srcOrd="5" destOrd="0" presId="urn:microsoft.com/office/officeart/2005/8/layout/process4"/>
    <dgm:cxn modelId="{56061914-C8F2-4753-80E3-A3140B228DCF}" type="presParOf" srcId="{FFB1CC00-A20F-4725-A0DF-CCB3AFAA018C}" destId="{3956EF4E-6C63-4939-8BA3-B3D0E251358F}" srcOrd="6" destOrd="0" presId="urn:microsoft.com/office/officeart/2005/8/layout/process4"/>
    <dgm:cxn modelId="{C788FAFF-7254-495E-B1A0-FD822A1A9C59}" type="presParOf" srcId="{3956EF4E-6C63-4939-8BA3-B3D0E251358F}" destId="{6228A9C8-3248-42E2-80A6-0BE1D0AB8FF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CCF99-8610-4111-A5A6-120839A599F7}"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19A4FCBD-D20A-44D6-8707-E8C383186DAA}">
      <dgm:prSet/>
      <dgm:spPr/>
      <dgm:t>
        <a:bodyPr/>
        <a:lstStyle/>
        <a:p>
          <a:r>
            <a:rPr lang="en-US" dirty="0"/>
            <a:t>Nesakārtota, </a:t>
          </a:r>
          <a:r>
            <a:rPr lang="en-US" dirty="0" err="1"/>
            <a:t>nedroša</a:t>
          </a:r>
          <a:r>
            <a:rPr lang="en-US" dirty="0"/>
            <a:t>, </a:t>
          </a:r>
          <a:r>
            <a:rPr lang="en-US" dirty="0" err="1"/>
            <a:t>tumša</a:t>
          </a:r>
          <a:r>
            <a:rPr lang="en-US" dirty="0"/>
            <a:t> vide</a:t>
          </a:r>
          <a:r>
            <a:rPr lang="lv-LV" i="0" dirty="0"/>
            <a:t>. </a:t>
          </a:r>
          <a:endParaRPr lang="en-US" dirty="0"/>
        </a:p>
      </dgm:t>
    </dgm:pt>
    <dgm:pt modelId="{A0829070-466E-4BA7-9593-C5D2BAB4759B}" type="parTrans" cxnId="{C58FB82E-0575-4EFD-9EB5-0F7BB369EBB9}">
      <dgm:prSet/>
      <dgm:spPr/>
      <dgm:t>
        <a:bodyPr/>
        <a:lstStyle/>
        <a:p>
          <a:endParaRPr lang="en-US"/>
        </a:p>
      </dgm:t>
    </dgm:pt>
    <dgm:pt modelId="{62DD0EEF-7F31-407D-9379-FD2FC0914531}" type="sibTrans" cxnId="{C58FB82E-0575-4EFD-9EB5-0F7BB369EBB9}">
      <dgm:prSet/>
      <dgm:spPr/>
      <dgm:t>
        <a:bodyPr/>
        <a:lstStyle/>
        <a:p>
          <a:endParaRPr lang="en-US"/>
        </a:p>
      </dgm:t>
    </dgm:pt>
    <dgm:pt modelId="{DEDF7A08-6B05-4AD2-85C0-17EFB7339FFE}">
      <dgm:prSet/>
      <dgm:spPr/>
      <dgm:t>
        <a:bodyPr/>
        <a:lstStyle/>
        <a:p>
          <a:r>
            <a:rPr lang="lv-LV" i="0"/>
            <a:t>Alkoholisms un apreibinošu vielu lietošana.</a:t>
          </a:r>
          <a:endParaRPr lang="en-US"/>
        </a:p>
      </dgm:t>
    </dgm:pt>
    <dgm:pt modelId="{615C93F7-1491-451A-96AB-4945FA81152D}" type="parTrans" cxnId="{F0C1356B-4D03-421C-8A34-B101FC4DCF40}">
      <dgm:prSet/>
      <dgm:spPr/>
      <dgm:t>
        <a:bodyPr/>
        <a:lstStyle/>
        <a:p>
          <a:endParaRPr lang="en-US"/>
        </a:p>
      </dgm:t>
    </dgm:pt>
    <dgm:pt modelId="{8666B517-F6F2-426B-92AF-47AA5A3E9923}" type="sibTrans" cxnId="{F0C1356B-4D03-421C-8A34-B101FC4DCF40}">
      <dgm:prSet/>
      <dgm:spPr/>
      <dgm:t>
        <a:bodyPr/>
        <a:lstStyle/>
        <a:p>
          <a:endParaRPr lang="en-US"/>
        </a:p>
      </dgm:t>
    </dgm:pt>
    <dgm:pt modelId="{484083F6-DE72-421A-87B3-6454BC87F8CB}">
      <dgm:prSet/>
      <dgm:spPr/>
      <dgm:t>
        <a:bodyPr/>
        <a:lstStyle/>
        <a:p>
          <a:r>
            <a:rPr lang="en-US" dirty="0"/>
            <a:t>N</a:t>
          </a:r>
          <a:r>
            <a:rPr lang="lv-LV" i="0" dirty="0" err="1"/>
            <a:t>abadzība</a:t>
          </a:r>
          <a:r>
            <a:rPr lang="en-US" i="0" dirty="0"/>
            <a:t>.</a:t>
          </a:r>
        </a:p>
        <a:p>
          <a:endParaRPr lang="en-US" dirty="0"/>
        </a:p>
      </dgm:t>
    </dgm:pt>
    <dgm:pt modelId="{6B87C334-8771-4B2A-8CF7-A3F217A177EA}" type="parTrans" cxnId="{5196A63E-B087-4C7A-8AF8-3DAB71C92475}">
      <dgm:prSet/>
      <dgm:spPr/>
      <dgm:t>
        <a:bodyPr/>
        <a:lstStyle/>
        <a:p>
          <a:endParaRPr lang="en-US"/>
        </a:p>
      </dgm:t>
    </dgm:pt>
    <dgm:pt modelId="{A362497A-5456-40D1-860E-65095BA35D3C}" type="sibTrans" cxnId="{5196A63E-B087-4C7A-8AF8-3DAB71C92475}">
      <dgm:prSet/>
      <dgm:spPr/>
      <dgm:t>
        <a:bodyPr/>
        <a:lstStyle/>
        <a:p>
          <a:endParaRPr lang="en-US"/>
        </a:p>
      </dgm:t>
    </dgm:pt>
    <dgm:pt modelId="{DF66F3B4-93A8-40FF-8ECD-958A3377A61B}" type="pres">
      <dgm:prSet presAssocID="{48BCCF99-8610-4111-A5A6-120839A599F7}" presName="vert0" presStyleCnt="0">
        <dgm:presLayoutVars>
          <dgm:dir/>
          <dgm:animOne val="branch"/>
          <dgm:animLvl val="lvl"/>
        </dgm:presLayoutVars>
      </dgm:prSet>
      <dgm:spPr/>
    </dgm:pt>
    <dgm:pt modelId="{A1FC4806-6A85-486A-94C3-9B71C4563E98}" type="pres">
      <dgm:prSet presAssocID="{19A4FCBD-D20A-44D6-8707-E8C383186DAA}" presName="thickLine" presStyleLbl="alignNode1" presStyleIdx="0" presStyleCnt="3"/>
      <dgm:spPr/>
    </dgm:pt>
    <dgm:pt modelId="{8DABB6C2-F3B6-4727-9D3E-676CEE5D6C7E}" type="pres">
      <dgm:prSet presAssocID="{19A4FCBD-D20A-44D6-8707-E8C383186DAA}" presName="horz1" presStyleCnt="0"/>
      <dgm:spPr/>
    </dgm:pt>
    <dgm:pt modelId="{CD3B2CBD-BA5B-4371-9E63-C77C0CCB2865}" type="pres">
      <dgm:prSet presAssocID="{19A4FCBD-D20A-44D6-8707-E8C383186DAA}" presName="tx1" presStyleLbl="revTx" presStyleIdx="0" presStyleCnt="3"/>
      <dgm:spPr/>
    </dgm:pt>
    <dgm:pt modelId="{8B4C604B-8F09-4C33-BBA4-1AD6B48C055B}" type="pres">
      <dgm:prSet presAssocID="{19A4FCBD-D20A-44D6-8707-E8C383186DAA}" presName="vert1" presStyleCnt="0"/>
      <dgm:spPr/>
    </dgm:pt>
    <dgm:pt modelId="{409A4578-7666-4D86-85E7-8EFE9209F1AC}" type="pres">
      <dgm:prSet presAssocID="{DEDF7A08-6B05-4AD2-85C0-17EFB7339FFE}" presName="thickLine" presStyleLbl="alignNode1" presStyleIdx="1" presStyleCnt="3"/>
      <dgm:spPr/>
    </dgm:pt>
    <dgm:pt modelId="{AEA11DAF-45BC-4EFA-AEB5-4E1004EE8E60}" type="pres">
      <dgm:prSet presAssocID="{DEDF7A08-6B05-4AD2-85C0-17EFB7339FFE}" presName="horz1" presStyleCnt="0"/>
      <dgm:spPr/>
    </dgm:pt>
    <dgm:pt modelId="{81111BFB-DBDB-426B-907F-4D89940F6ABF}" type="pres">
      <dgm:prSet presAssocID="{DEDF7A08-6B05-4AD2-85C0-17EFB7339FFE}" presName="tx1" presStyleLbl="revTx" presStyleIdx="1" presStyleCnt="3"/>
      <dgm:spPr/>
    </dgm:pt>
    <dgm:pt modelId="{73CEC231-5FF2-45F5-81D9-09A3EB9817A7}" type="pres">
      <dgm:prSet presAssocID="{DEDF7A08-6B05-4AD2-85C0-17EFB7339FFE}" presName="vert1" presStyleCnt="0"/>
      <dgm:spPr/>
    </dgm:pt>
    <dgm:pt modelId="{8D008292-56ED-47AF-A54D-6FFDADC33CB8}" type="pres">
      <dgm:prSet presAssocID="{484083F6-DE72-421A-87B3-6454BC87F8CB}" presName="thickLine" presStyleLbl="alignNode1" presStyleIdx="2" presStyleCnt="3"/>
      <dgm:spPr/>
    </dgm:pt>
    <dgm:pt modelId="{53B0A960-9A22-4B9E-84F8-2FC784724DF2}" type="pres">
      <dgm:prSet presAssocID="{484083F6-DE72-421A-87B3-6454BC87F8CB}" presName="horz1" presStyleCnt="0"/>
      <dgm:spPr/>
    </dgm:pt>
    <dgm:pt modelId="{CE78E43E-211E-48FD-B598-D9DCEEF98083}" type="pres">
      <dgm:prSet presAssocID="{484083F6-DE72-421A-87B3-6454BC87F8CB}" presName="tx1" presStyleLbl="revTx" presStyleIdx="2" presStyleCnt="3"/>
      <dgm:spPr/>
    </dgm:pt>
    <dgm:pt modelId="{C7F9C6D2-D578-4CAE-AD07-5FD553C13B52}" type="pres">
      <dgm:prSet presAssocID="{484083F6-DE72-421A-87B3-6454BC87F8CB}" presName="vert1" presStyleCnt="0"/>
      <dgm:spPr/>
    </dgm:pt>
  </dgm:ptLst>
  <dgm:cxnLst>
    <dgm:cxn modelId="{C58FB82E-0575-4EFD-9EB5-0F7BB369EBB9}" srcId="{48BCCF99-8610-4111-A5A6-120839A599F7}" destId="{19A4FCBD-D20A-44D6-8707-E8C383186DAA}" srcOrd="0" destOrd="0" parTransId="{A0829070-466E-4BA7-9593-C5D2BAB4759B}" sibTransId="{62DD0EEF-7F31-407D-9379-FD2FC0914531}"/>
    <dgm:cxn modelId="{1FF88232-C1C9-4D0A-A10B-25E953990E85}" type="presOf" srcId="{48BCCF99-8610-4111-A5A6-120839A599F7}" destId="{DF66F3B4-93A8-40FF-8ECD-958A3377A61B}" srcOrd="0" destOrd="0" presId="urn:microsoft.com/office/officeart/2008/layout/LinedList"/>
    <dgm:cxn modelId="{5196A63E-B087-4C7A-8AF8-3DAB71C92475}" srcId="{48BCCF99-8610-4111-A5A6-120839A599F7}" destId="{484083F6-DE72-421A-87B3-6454BC87F8CB}" srcOrd="2" destOrd="0" parTransId="{6B87C334-8771-4B2A-8CF7-A3F217A177EA}" sibTransId="{A362497A-5456-40D1-860E-65095BA35D3C}"/>
    <dgm:cxn modelId="{6C927761-42FF-4111-83AF-A3DBD0E3FFD8}" type="presOf" srcId="{484083F6-DE72-421A-87B3-6454BC87F8CB}" destId="{CE78E43E-211E-48FD-B598-D9DCEEF98083}" srcOrd="0" destOrd="0" presId="urn:microsoft.com/office/officeart/2008/layout/LinedList"/>
    <dgm:cxn modelId="{F0C1356B-4D03-421C-8A34-B101FC4DCF40}" srcId="{48BCCF99-8610-4111-A5A6-120839A599F7}" destId="{DEDF7A08-6B05-4AD2-85C0-17EFB7339FFE}" srcOrd="1" destOrd="0" parTransId="{615C93F7-1491-451A-96AB-4945FA81152D}" sibTransId="{8666B517-F6F2-426B-92AF-47AA5A3E9923}"/>
    <dgm:cxn modelId="{C9E3EB88-3035-43B1-8505-0B3F38533A35}" type="presOf" srcId="{19A4FCBD-D20A-44D6-8707-E8C383186DAA}" destId="{CD3B2CBD-BA5B-4371-9E63-C77C0CCB2865}" srcOrd="0" destOrd="0" presId="urn:microsoft.com/office/officeart/2008/layout/LinedList"/>
    <dgm:cxn modelId="{288E4CB3-3FDE-43F7-9239-9862B51B8143}" type="presOf" srcId="{DEDF7A08-6B05-4AD2-85C0-17EFB7339FFE}" destId="{81111BFB-DBDB-426B-907F-4D89940F6ABF}" srcOrd="0" destOrd="0" presId="urn:microsoft.com/office/officeart/2008/layout/LinedList"/>
    <dgm:cxn modelId="{CC9F6B00-3A39-48D7-8358-EB218BCC99B9}" type="presParOf" srcId="{DF66F3B4-93A8-40FF-8ECD-958A3377A61B}" destId="{A1FC4806-6A85-486A-94C3-9B71C4563E98}" srcOrd="0" destOrd="0" presId="urn:microsoft.com/office/officeart/2008/layout/LinedList"/>
    <dgm:cxn modelId="{FEBD2F18-1D25-4729-A282-E854AF917D92}" type="presParOf" srcId="{DF66F3B4-93A8-40FF-8ECD-958A3377A61B}" destId="{8DABB6C2-F3B6-4727-9D3E-676CEE5D6C7E}" srcOrd="1" destOrd="0" presId="urn:microsoft.com/office/officeart/2008/layout/LinedList"/>
    <dgm:cxn modelId="{9DB7CFF2-3E81-49A2-9D25-215B378B8665}" type="presParOf" srcId="{8DABB6C2-F3B6-4727-9D3E-676CEE5D6C7E}" destId="{CD3B2CBD-BA5B-4371-9E63-C77C0CCB2865}" srcOrd="0" destOrd="0" presId="urn:microsoft.com/office/officeart/2008/layout/LinedList"/>
    <dgm:cxn modelId="{B489CFEC-CE4E-4683-9E64-852E87C4FC44}" type="presParOf" srcId="{8DABB6C2-F3B6-4727-9D3E-676CEE5D6C7E}" destId="{8B4C604B-8F09-4C33-BBA4-1AD6B48C055B}" srcOrd="1" destOrd="0" presId="urn:microsoft.com/office/officeart/2008/layout/LinedList"/>
    <dgm:cxn modelId="{6E709255-54FE-4476-8F39-9C7A704BE27B}" type="presParOf" srcId="{DF66F3B4-93A8-40FF-8ECD-958A3377A61B}" destId="{409A4578-7666-4D86-85E7-8EFE9209F1AC}" srcOrd="2" destOrd="0" presId="urn:microsoft.com/office/officeart/2008/layout/LinedList"/>
    <dgm:cxn modelId="{DAF7C642-C931-4C19-B54D-FD83F2DBC9AD}" type="presParOf" srcId="{DF66F3B4-93A8-40FF-8ECD-958A3377A61B}" destId="{AEA11DAF-45BC-4EFA-AEB5-4E1004EE8E60}" srcOrd="3" destOrd="0" presId="urn:microsoft.com/office/officeart/2008/layout/LinedList"/>
    <dgm:cxn modelId="{AE4CBC44-E357-4110-B2D4-68755D4EB2B1}" type="presParOf" srcId="{AEA11DAF-45BC-4EFA-AEB5-4E1004EE8E60}" destId="{81111BFB-DBDB-426B-907F-4D89940F6ABF}" srcOrd="0" destOrd="0" presId="urn:microsoft.com/office/officeart/2008/layout/LinedList"/>
    <dgm:cxn modelId="{B801CA9D-787B-48CA-B9EB-D88953D641C8}" type="presParOf" srcId="{AEA11DAF-45BC-4EFA-AEB5-4E1004EE8E60}" destId="{73CEC231-5FF2-45F5-81D9-09A3EB9817A7}" srcOrd="1" destOrd="0" presId="urn:microsoft.com/office/officeart/2008/layout/LinedList"/>
    <dgm:cxn modelId="{ED73FB81-2C26-4051-821A-D2F2145BB7DC}" type="presParOf" srcId="{DF66F3B4-93A8-40FF-8ECD-958A3377A61B}" destId="{8D008292-56ED-47AF-A54D-6FFDADC33CB8}" srcOrd="4" destOrd="0" presId="urn:microsoft.com/office/officeart/2008/layout/LinedList"/>
    <dgm:cxn modelId="{5570D1DF-8385-4D6F-8CC4-7AAAA775896A}" type="presParOf" srcId="{DF66F3B4-93A8-40FF-8ECD-958A3377A61B}" destId="{53B0A960-9A22-4B9E-84F8-2FC784724DF2}" srcOrd="5" destOrd="0" presId="urn:microsoft.com/office/officeart/2008/layout/LinedList"/>
    <dgm:cxn modelId="{3E68E81C-96D3-4574-B4D5-C6968C6E4D1B}" type="presParOf" srcId="{53B0A960-9A22-4B9E-84F8-2FC784724DF2}" destId="{CE78E43E-211E-48FD-B598-D9DCEEF98083}" srcOrd="0" destOrd="0" presId="urn:microsoft.com/office/officeart/2008/layout/LinedList"/>
    <dgm:cxn modelId="{B21960FB-386F-4031-A780-E45A7625C505}" type="presParOf" srcId="{53B0A960-9A22-4B9E-84F8-2FC784724DF2}" destId="{C7F9C6D2-D578-4CAE-AD07-5FD553C13B5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681A8-E301-40F9-821E-3D70B37C9F56}">
      <dsp:nvSpPr>
        <dsp:cNvPr id="0" name=""/>
        <dsp:cNvSpPr/>
      </dsp:nvSpPr>
      <dsp:spPr>
        <a:xfrm>
          <a:off x="0" y="4522536"/>
          <a:ext cx="6364224" cy="9894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Starptautiski pozicionēt pētījuma rezultātus un pētnieku grupu.</a:t>
          </a:r>
          <a:endParaRPr lang="en-US" sz="1700" kern="1200"/>
        </a:p>
      </dsp:txBody>
      <dsp:txXfrm>
        <a:off x="0" y="4522536"/>
        <a:ext cx="6364224" cy="989420"/>
      </dsp:txXfrm>
    </dsp:sp>
    <dsp:sp modelId="{F9804244-DE3D-4C6F-9983-3417A370D92A}">
      <dsp:nvSpPr>
        <dsp:cNvPr id="0" name=""/>
        <dsp:cNvSpPr/>
      </dsp:nvSpPr>
      <dsp:spPr>
        <a:xfrm rot="10800000">
          <a:off x="0" y="3015649"/>
          <a:ext cx="6364224" cy="1521728"/>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Stiprināt antropoloģiju kā lietišķu un akadēmisku disciplīnu Latvijā;</a:t>
          </a:r>
          <a:endParaRPr lang="en-US" sz="1700" kern="1200"/>
        </a:p>
      </dsp:txBody>
      <dsp:txXfrm rot="10800000">
        <a:off x="0" y="3015649"/>
        <a:ext cx="6364224" cy="988773"/>
      </dsp:txXfrm>
    </dsp:sp>
    <dsp:sp modelId="{C2612DC4-D69F-41E1-AC89-DBD2DF543144}">
      <dsp:nvSpPr>
        <dsp:cNvPr id="0" name=""/>
        <dsp:cNvSpPr/>
      </dsp:nvSpPr>
      <dsp:spPr>
        <a:xfrm rot="10800000">
          <a:off x="0" y="1508761"/>
          <a:ext cx="6364224" cy="1521728"/>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Samazināt plaisu starp lietišķajiem un akadēmiskajiem pētījumiem;</a:t>
          </a:r>
          <a:endParaRPr lang="en-US" sz="1700" kern="1200"/>
        </a:p>
      </dsp:txBody>
      <dsp:txXfrm rot="10800000">
        <a:off x="0" y="1508761"/>
        <a:ext cx="6364224" cy="988773"/>
      </dsp:txXfrm>
    </dsp:sp>
    <dsp:sp modelId="{6228A9C8-3248-42E2-80A6-0BE1D0AB8FF2}">
      <dsp:nvSpPr>
        <dsp:cNvPr id="0" name=""/>
        <dsp:cNvSpPr/>
      </dsp:nvSpPr>
      <dsp:spPr>
        <a:xfrm rot="10800000">
          <a:off x="0" y="1874"/>
          <a:ext cx="6364224" cy="1521728"/>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kern="1200"/>
            <a:t>Pētīt izpratnes un pieredzes, tam kā tiek nodrošināts atbalsts  ģimenēm, kas saskaras ar vardarbību, ģimenes, kopienas pašvaldības un valsts līmenī un veicināt ģimeņu stiprināšanu;</a:t>
          </a:r>
          <a:endParaRPr lang="en-US" sz="1700" kern="1200"/>
        </a:p>
      </dsp:txBody>
      <dsp:txXfrm rot="10800000">
        <a:off x="0" y="1874"/>
        <a:ext cx="6364224" cy="988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4806-6A85-486A-94C3-9B71C4563E98}">
      <dsp:nvSpPr>
        <dsp:cNvPr id="0" name=""/>
        <dsp:cNvSpPr/>
      </dsp:nvSpPr>
      <dsp:spPr>
        <a:xfrm>
          <a:off x="0" y="1701"/>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D3B2CBD-BA5B-4371-9E63-C77C0CCB2865}">
      <dsp:nvSpPr>
        <dsp:cNvPr id="0" name=""/>
        <dsp:cNvSpPr/>
      </dsp:nvSpPr>
      <dsp:spPr>
        <a:xfrm>
          <a:off x="0" y="1701"/>
          <a:ext cx="6251110"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Nesakārtota, </a:t>
          </a:r>
          <a:r>
            <a:rPr lang="en-US" sz="2800" kern="1200" dirty="0" err="1"/>
            <a:t>nedroša</a:t>
          </a:r>
          <a:r>
            <a:rPr lang="en-US" sz="2800" kern="1200" dirty="0"/>
            <a:t>, </a:t>
          </a:r>
          <a:r>
            <a:rPr lang="en-US" sz="2800" kern="1200" dirty="0" err="1"/>
            <a:t>tumša</a:t>
          </a:r>
          <a:r>
            <a:rPr lang="en-US" sz="2800" kern="1200" dirty="0"/>
            <a:t> vide</a:t>
          </a:r>
          <a:r>
            <a:rPr lang="lv-LV" sz="2800" i="0" kern="1200" dirty="0"/>
            <a:t>. </a:t>
          </a:r>
          <a:endParaRPr lang="en-US" sz="2800" kern="1200" dirty="0"/>
        </a:p>
      </dsp:txBody>
      <dsp:txXfrm>
        <a:off x="0" y="1701"/>
        <a:ext cx="6251110" cy="1160153"/>
      </dsp:txXfrm>
    </dsp:sp>
    <dsp:sp modelId="{409A4578-7666-4D86-85E7-8EFE9209F1AC}">
      <dsp:nvSpPr>
        <dsp:cNvPr id="0" name=""/>
        <dsp:cNvSpPr/>
      </dsp:nvSpPr>
      <dsp:spPr>
        <a:xfrm>
          <a:off x="0" y="1161855"/>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111BFB-DBDB-426B-907F-4D89940F6ABF}">
      <dsp:nvSpPr>
        <dsp:cNvPr id="0" name=""/>
        <dsp:cNvSpPr/>
      </dsp:nvSpPr>
      <dsp:spPr>
        <a:xfrm>
          <a:off x="0" y="1161855"/>
          <a:ext cx="6251110"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i="0" kern="1200"/>
            <a:t>Alkoholisms un apreibinošu vielu lietošana.</a:t>
          </a:r>
          <a:endParaRPr lang="en-US" sz="2800" kern="1200"/>
        </a:p>
      </dsp:txBody>
      <dsp:txXfrm>
        <a:off x="0" y="1161855"/>
        <a:ext cx="6251110" cy="1160153"/>
      </dsp:txXfrm>
    </dsp:sp>
    <dsp:sp modelId="{8D008292-56ED-47AF-A54D-6FFDADC33CB8}">
      <dsp:nvSpPr>
        <dsp:cNvPr id="0" name=""/>
        <dsp:cNvSpPr/>
      </dsp:nvSpPr>
      <dsp:spPr>
        <a:xfrm>
          <a:off x="0" y="2322008"/>
          <a:ext cx="625111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78E43E-211E-48FD-B598-D9DCEEF98083}">
      <dsp:nvSpPr>
        <dsp:cNvPr id="0" name=""/>
        <dsp:cNvSpPr/>
      </dsp:nvSpPr>
      <dsp:spPr>
        <a:xfrm>
          <a:off x="0" y="2322008"/>
          <a:ext cx="6251110"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N</a:t>
          </a:r>
          <a:r>
            <a:rPr lang="lv-LV" sz="2800" i="0" kern="1200" dirty="0" err="1"/>
            <a:t>abadzība</a:t>
          </a:r>
          <a:r>
            <a:rPr lang="en-US" sz="2800" i="0" kern="1200" dirty="0"/>
            <a:t>.</a:t>
          </a:r>
        </a:p>
        <a:p>
          <a:pPr marL="0" lvl="0" indent="0" algn="l" defTabSz="1244600">
            <a:lnSpc>
              <a:spcPct val="90000"/>
            </a:lnSpc>
            <a:spcBef>
              <a:spcPct val="0"/>
            </a:spcBef>
            <a:spcAft>
              <a:spcPct val="35000"/>
            </a:spcAft>
            <a:buNone/>
          </a:pPr>
          <a:endParaRPr lang="en-US" sz="2800" kern="1200" dirty="0"/>
        </a:p>
      </dsp:txBody>
      <dsp:txXfrm>
        <a:off x="0" y="2322008"/>
        <a:ext cx="6251110" cy="11601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D32E6-D8C7-42B5-85F6-5732F48DA310}" type="datetimeFigureOut">
              <a:rPr lang="en-US" smtClean="0"/>
              <a:t>12/23/2021</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1E734-1408-40D6-BCA1-11F9486A57E7}" type="slidenum">
              <a:rPr lang="en-US" smtClean="0"/>
              <a:t>‹#›</a:t>
            </a:fld>
            <a:endParaRPr lang="en-US"/>
          </a:p>
        </p:txBody>
      </p:sp>
    </p:spTree>
    <p:extLst>
      <p:ext uri="{BB962C8B-B14F-4D97-AF65-F5344CB8AC3E}">
        <p14:creationId xmlns:p14="http://schemas.microsoft.com/office/powerpoint/2010/main" val="426255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a:t>
            </a:fld>
            <a:endParaRPr lang="en-US"/>
          </a:p>
        </p:txBody>
      </p:sp>
    </p:spTree>
    <p:extLst>
      <p:ext uri="{BB962C8B-B14F-4D97-AF65-F5344CB8AC3E}">
        <p14:creationId xmlns:p14="http://schemas.microsoft.com/office/powerpoint/2010/main" val="757993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10</a:t>
            </a:fld>
            <a:endParaRPr lang="en-US"/>
          </a:p>
        </p:txBody>
      </p:sp>
    </p:spTree>
    <p:extLst>
      <p:ext uri="{BB962C8B-B14F-4D97-AF65-F5344CB8AC3E}">
        <p14:creationId xmlns:p14="http://schemas.microsoft.com/office/powerpoint/2010/main" val="2077636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11</a:t>
            </a:fld>
            <a:endParaRPr lang="en-US"/>
          </a:p>
        </p:txBody>
      </p:sp>
    </p:spTree>
    <p:extLst>
      <p:ext uri="{BB962C8B-B14F-4D97-AF65-F5344CB8AC3E}">
        <p14:creationId xmlns:p14="http://schemas.microsoft.com/office/powerpoint/2010/main" val="297680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2</a:t>
            </a:fld>
            <a:endParaRPr lang="en-US"/>
          </a:p>
        </p:txBody>
      </p:sp>
    </p:spTree>
    <p:extLst>
      <p:ext uri="{BB962C8B-B14F-4D97-AF65-F5344CB8AC3E}">
        <p14:creationId xmlns:p14="http://schemas.microsoft.com/office/powerpoint/2010/main" val="152534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19326B4E-651F-41D0-89C4-6602075FC75B}" type="slidenum">
              <a:rPr lang="en-US" smtClean="0"/>
              <a:t>3</a:t>
            </a:fld>
            <a:endParaRPr lang="en-US"/>
          </a:p>
        </p:txBody>
      </p:sp>
    </p:spTree>
    <p:extLst>
      <p:ext uri="{BB962C8B-B14F-4D97-AF65-F5344CB8AC3E}">
        <p14:creationId xmlns:p14="http://schemas.microsoft.com/office/powerpoint/2010/main" val="283902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4</a:t>
            </a:fld>
            <a:endParaRPr lang="en-US"/>
          </a:p>
        </p:txBody>
      </p:sp>
    </p:spTree>
    <p:extLst>
      <p:ext uri="{BB962C8B-B14F-4D97-AF65-F5344CB8AC3E}">
        <p14:creationId xmlns:p14="http://schemas.microsoft.com/office/powerpoint/2010/main" val="98662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5</a:t>
            </a:fld>
            <a:endParaRPr lang="en-US"/>
          </a:p>
        </p:txBody>
      </p:sp>
    </p:spTree>
    <p:extLst>
      <p:ext uri="{BB962C8B-B14F-4D97-AF65-F5344CB8AC3E}">
        <p14:creationId xmlns:p14="http://schemas.microsoft.com/office/powerpoint/2010/main" val="199472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6</a:t>
            </a:fld>
            <a:endParaRPr lang="en-US"/>
          </a:p>
        </p:txBody>
      </p:sp>
    </p:spTree>
    <p:extLst>
      <p:ext uri="{BB962C8B-B14F-4D97-AF65-F5344CB8AC3E}">
        <p14:creationId xmlns:p14="http://schemas.microsoft.com/office/powerpoint/2010/main" val="362097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7</a:t>
            </a:fld>
            <a:endParaRPr lang="en-US"/>
          </a:p>
        </p:txBody>
      </p:sp>
    </p:spTree>
    <p:extLst>
      <p:ext uri="{BB962C8B-B14F-4D97-AF65-F5344CB8AC3E}">
        <p14:creationId xmlns:p14="http://schemas.microsoft.com/office/powerpoint/2010/main" val="283554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8</a:t>
            </a:fld>
            <a:endParaRPr lang="en-US"/>
          </a:p>
        </p:txBody>
      </p:sp>
    </p:spTree>
    <p:extLst>
      <p:ext uri="{BB962C8B-B14F-4D97-AF65-F5344CB8AC3E}">
        <p14:creationId xmlns:p14="http://schemas.microsoft.com/office/powerpoint/2010/main" val="158254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F611E734-1408-40D6-BCA1-11F9486A57E7}" type="slidenum">
              <a:rPr lang="en-US" smtClean="0"/>
              <a:t>9</a:t>
            </a:fld>
            <a:endParaRPr lang="en-US"/>
          </a:p>
        </p:txBody>
      </p:sp>
    </p:spTree>
    <p:extLst>
      <p:ext uri="{BB962C8B-B14F-4D97-AF65-F5344CB8AC3E}">
        <p14:creationId xmlns:p14="http://schemas.microsoft.com/office/powerpoint/2010/main" val="258620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4CA075C-D4B7-41CA-B00D-3CC8972AC2C2}"/>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id="{8DBB1D99-A820-4A68-B304-EBBA166EB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id="{0B5AF816-B6E1-40D9-AC69-EC43975FEC22}"/>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5" name="Kājenes vietturis 4">
            <a:extLst>
              <a:ext uri="{FF2B5EF4-FFF2-40B4-BE49-F238E27FC236}">
                <a16:creationId xmlns:a16="http://schemas.microsoft.com/office/drawing/2014/main" id="{DFECB7E3-8E46-41C4-A2AE-6C3E558F4678}"/>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63685F90-5D05-4D16-96D2-8BC02B4BADE8}"/>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50175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DFB3302-F08F-4C2F-9119-DDEB8A11410E}"/>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AE244C35-4F11-454D-B361-7A427E8E8F71}"/>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9B8A4AB9-A975-4C44-99FA-D78BAD3E5D63}"/>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5" name="Kājenes vietturis 4">
            <a:extLst>
              <a:ext uri="{FF2B5EF4-FFF2-40B4-BE49-F238E27FC236}">
                <a16:creationId xmlns:a16="http://schemas.microsoft.com/office/drawing/2014/main" id="{085639DB-BF4C-4DDE-ACE8-D4F8A52A3844}"/>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7B2F3570-57E2-454F-918E-B8FD9172758A}"/>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58064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FA42A0C7-9BDD-4518-BC0D-B0EC68BF6CDE}"/>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73815E0D-32FE-458D-AD3D-239CD84457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CBFF1BBA-F566-4B02-8BFA-3B66152FAF16}"/>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5" name="Kājenes vietturis 4">
            <a:extLst>
              <a:ext uri="{FF2B5EF4-FFF2-40B4-BE49-F238E27FC236}">
                <a16:creationId xmlns:a16="http://schemas.microsoft.com/office/drawing/2014/main" id="{9E5FE50B-8D09-46A9-86FC-BF34B3054478}"/>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152B2425-1FB8-433E-800A-C7AD5054695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33144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602185-EC01-4924-B50B-2D7CFBA2B635}"/>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9BD34DE4-7A6C-475C-B557-05F125D2B0FB}"/>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2ACE271D-6C07-428D-A580-38B16240F5B8}"/>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5" name="Kājenes vietturis 4">
            <a:extLst>
              <a:ext uri="{FF2B5EF4-FFF2-40B4-BE49-F238E27FC236}">
                <a16:creationId xmlns:a16="http://schemas.microsoft.com/office/drawing/2014/main" id="{5D17943D-4F59-4345-AE76-FF9CC32F26D5}"/>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0C50819C-D198-4FFE-8DCD-71017570240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89849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1EB2C73-7FC1-4C97-96EA-D73ED19A9E1A}"/>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id="{68BC2F9D-7609-46C9-B35E-024B6516D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FB0C06FC-FD30-451D-8A03-07182A91C5EB}"/>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5" name="Kājenes vietturis 4">
            <a:extLst>
              <a:ext uri="{FF2B5EF4-FFF2-40B4-BE49-F238E27FC236}">
                <a16:creationId xmlns:a16="http://schemas.microsoft.com/office/drawing/2014/main" id="{DC71345C-5B6F-4967-B8A1-F2B30C299883}"/>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ED7392D9-A874-4486-850B-E3A2C964860E}"/>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50173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AA15122-4D10-496E-A889-F1BD24C3E299}"/>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6E0180DE-FEA2-4D7A-B711-A9085E2DF537}"/>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id="{581C1541-51B8-4DB4-8499-9582CE81A14F}"/>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id="{0417BC98-7412-47E0-A2FE-5924E9FF5452}"/>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6" name="Kājenes vietturis 5">
            <a:extLst>
              <a:ext uri="{FF2B5EF4-FFF2-40B4-BE49-F238E27FC236}">
                <a16:creationId xmlns:a16="http://schemas.microsoft.com/office/drawing/2014/main" id="{C61379AD-6243-442F-87A7-F9529A220CFE}"/>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9E341C71-5DCE-47AA-909F-6F7C47EF15C2}"/>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88257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C4D5799-C951-4E4B-95EB-1B820D74D1C9}"/>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C9A143A9-2CCD-4CD3-9B0C-0CC5D708E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43DAB32F-DA52-460B-83F8-EC3F2316E342}"/>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id="{BFE8E8B4-B5BC-4BA9-9FA9-A157DF14F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BBD9BEAC-0A2D-4AED-9729-D1F353903A3F}"/>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id="{65C640D9-5571-43C3-9916-C4EA642536E6}"/>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8" name="Kājenes vietturis 7">
            <a:extLst>
              <a:ext uri="{FF2B5EF4-FFF2-40B4-BE49-F238E27FC236}">
                <a16:creationId xmlns:a16="http://schemas.microsoft.com/office/drawing/2014/main" id="{7E419A3B-768A-4A61-B03C-984164415EB8}"/>
              </a:ext>
            </a:extLst>
          </p:cNvPr>
          <p:cNvSpPr>
            <a:spLocks noGrp="1"/>
          </p:cNvSpPr>
          <p:nvPr>
            <p:ph type="ftr" sz="quarter" idx="11"/>
          </p:nvPr>
        </p:nvSpPr>
        <p:spPr/>
        <p:txBody>
          <a:bodyPr/>
          <a:lstStyle/>
          <a:p>
            <a:endParaRPr lang="en-US"/>
          </a:p>
        </p:txBody>
      </p:sp>
      <p:sp>
        <p:nvSpPr>
          <p:cNvPr id="9" name="Slaida numura vietturis 8">
            <a:extLst>
              <a:ext uri="{FF2B5EF4-FFF2-40B4-BE49-F238E27FC236}">
                <a16:creationId xmlns:a16="http://schemas.microsoft.com/office/drawing/2014/main" id="{AC4B2834-BDB6-43FF-8B04-D0F8A7AE0DA2}"/>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67465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1C52AC-3073-4887-BA98-47FDBD015470}"/>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id="{DA7F587F-1F53-4C6E-AD2E-7825D3BEB059}"/>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4" name="Kājenes vietturis 3">
            <a:extLst>
              <a:ext uri="{FF2B5EF4-FFF2-40B4-BE49-F238E27FC236}">
                <a16:creationId xmlns:a16="http://schemas.microsoft.com/office/drawing/2014/main" id="{973CE214-91A6-4D2E-8E1D-271CA5DFBC2F}"/>
              </a:ext>
            </a:extLst>
          </p:cNvPr>
          <p:cNvSpPr>
            <a:spLocks noGrp="1"/>
          </p:cNvSpPr>
          <p:nvPr>
            <p:ph type="ftr" sz="quarter" idx="11"/>
          </p:nvPr>
        </p:nvSpPr>
        <p:spPr/>
        <p:txBody>
          <a:bodyPr/>
          <a:lstStyle/>
          <a:p>
            <a:endParaRPr lang="en-US"/>
          </a:p>
        </p:txBody>
      </p:sp>
      <p:sp>
        <p:nvSpPr>
          <p:cNvPr id="5" name="Slaida numura vietturis 4">
            <a:extLst>
              <a:ext uri="{FF2B5EF4-FFF2-40B4-BE49-F238E27FC236}">
                <a16:creationId xmlns:a16="http://schemas.microsoft.com/office/drawing/2014/main" id="{444081D9-27E6-40FE-AE7A-E8147636099C}"/>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321062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3A9E5AF4-011C-40E5-918D-79630AC3C4C7}"/>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3" name="Kājenes vietturis 2">
            <a:extLst>
              <a:ext uri="{FF2B5EF4-FFF2-40B4-BE49-F238E27FC236}">
                <a16:creationId xmlns:a16="http://schemas.microsoft.com/office/drawing/2014/main" id="{E0B9CA35-FC57-4FDC-A231-4DFA7F73C7E3}"/>
              </a:ext>
            </a:extLst>
          </p:cNvPr>
          <p:cNvSpPr>
            <a:spLocks noGrp="1"/>
          </p:cNvSpPr>
          <p:nvPr>
            <p:ph type="ftr" sz="quarter" idx="11"/>
          </p:nvPr>
        </p:nvSpPr>
        <p:spPr/>
        <p:txBody>
          <a:bodyPr/>
          <a:lstStyle/>
          <a:p>
            <a:endParaRPr lang="en-US"/>
          </a:p>
        </p:txBody>
      </p:sp>
      <p:sp>
        <p:nvSpPr>
          <p:cNvPr id="4" name="Slaida numura vietturis 3">
            <a:extLst>
              <a:ext uri="{FF2B5EF4-FFF2-40B4-BE49-F238E27FC236}">
                <a16:creationId xmlns:a16="http://schemas.microsoft.com/office/drawing/2014/main" id="{D90F82BA-C3B7-44F9-B494-7F7FB07DB37D}"/>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119248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FBA5140-9757-4502-9F7A-4D30BF81CAF3}"/>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id="{089B1858-12FE-49BE-8502-0CA309AAC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id="{FC37C953-B9D8-41F4-99FA-76C5B85E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E60AF0C-A8C1-4903-AEC4-E0DD6B57546F}"/>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6" name="Kājenes vietturis 5">
            <a:extLst>
              <a:ext uri="{FF2B5EF4-FFF2-40B4-BE49-F238E27FC236}">
                <a16:creationId xmlns:a16="http://schemas.microsoft.com/office/drawing/2014/main" id="{D93E6749-C021-4067-94E0-C65855E5C808}"/>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B65F0212-2A6A-44E9-8556-4ACBA1F32EF0}"/>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99729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AB34DA6-6423-4603-A810-7C010508AFA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id="{938EA696-43DE-48F3-BE6D-10D275C62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id="{D5697460-EDB1-4A67-9494-1EC57A944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77166966-8A72-418C-AEAF-549F0FE242D6}"/>
              </a:ext>
            </a:extLst>
          </p:cNvPr>
          <p:cNvSpPr>
            <a:spLocks noGrp="1"/>
          </p:cNvSpPr>
          <p:nvPr>
            <p:ph type="dt" sz="half" idx="10"/>
          </p:nvPr>
        </p:nvSpPr>
        <p:spPr/>
        <p:txBody>
          <a:bodyPr/>
          <a:lstStyle/>
          <a:p>
            <a:fld id="{0CC1B130-0CBF-4F6B-B090-BAD413BED3B2}" type="datetimeFigureOut">
              <a:rPr lang="en-US" smtClean="0"/>
              <a:t>12/23/2021</a:t>
            </a:fld>
            <a:endParaRPr lang="en-US"/>
          </a:p>
        </p:txBody>
      </p:sp>
      <p:sp>
        <p:nvSpPr>
          <p:cNvPr id="6" name="Kājenes vietturis 5">
            <a:extLst>
              <a:ext uri="{FF2B5EF4-FFF2-40B4-BE49-F238E27FC236}">
                <a16:creationId xmlns:a16="http://schemas.microsoft.com/office/drawing/2014/main" id="{1EF32B53-FA19-4DB9-AA4C-433DD39D7B72}"/>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18016E4B-81FF-4AE5-A0F9-64920A57C5E7}"/>
              </a:ext>
            </a:extLst>
          </p:cNvPr>
          <p:cNvSpPr>
            <a:spLocks noGrp="1"/>
          </p:cNvSpPr>
          <p:nvPr>
            <p:ph type="sldNum" sz="quarter" idx="12"/>
          </p:nvPr>
        </p:nvSpPr>
        <p:spPr/>
        <p:txBody>
          <a:bodyPr/>
          <a:lstStyle/>
          <a:p>
            <a:fld id="{CA43E9A3-C185-4B2F-9E3F-37EA0FC537DE}" type="slidenum">
              <a:rPr lang="en-US" smtClean="0"/>
              <a:t>‹#›</a:t>
            </a:fld>
            <a:endParaRPr lang="en-US"/>
          </a:p>
        </p:txBody>
      </p:sp>
    </p:spTree>
    <p:extLst>
      <p:ext uri="{BB962C8B-B14F-4D97-AF65-F5344CB8AC3E}">
        <p14:creationId xmlns:p14="http://schemas.microsoft.com/office/powerpoint/2010/main" val="247604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9B04145-1739-49ED-877C-B46FAF271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636724B0-8473-4679-A96E-A01EFEBE2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0D192FAB-2A87-42D3-9776-951409D68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1B130-0CBF-4F6B-B090-BAD413BED3B2}" type="datetimeFigureOut">
              <a:rPr lang="en-US" smtClean="0"/>
              <a:t>12/23/2021</a:t>
            </a:fld>
            <a:endParaRPr lang="en-US"/>
          </a:p>
        </p:txBody>
      </p:sp>
      <p:sp>
        <p:nvSpPr>
          <p:cNvPr id="5" name="Kājenes vietturis 4">
            <a:extLst>
              <a:ext uri="{FF2B5EF4-FFF2-40B4-BE49-F238E27FC236}">
                <a16:creationId xmlns:a16="http://schemas.microsoft.com/office/drawing/2014/main" id="{B9C69CF9-DC93-41FE-B2AB-B3EEDA545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id="{97A7FB87-B23D-4CEE-9C70-0BEFE10CD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A3-C185-4B2F-9E3F-37EA0FC537DE}" type="slidenum">
              <a:rPr lang="en-US" smtClean="0"/>
              <a:t>‹#›</a:t>
            </a:fld>
            <a:endParaRPr lang="en-US"/>
          </a:p>
        </p:txBody>
      </p:sp>
    </p:spTree>
    <p:extLst>
      <p:ext uri="{BB962C8B-B14F-4D97-AF65-F5344CB8AC3E}">
        <p14:creationId xmlns:p14="http://schemas.microsoft.com/office/powerpoint/2010/main" val="25942254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ara.neikena@edu.lu.lv" TargetMode="External"/><Relationship Id="rId2" Type="http://schemas.openxmlformats.org/officeDocument/2006/relationships/hyperlink" Target="mailto:ilze.mileiko@edu.lu.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8.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D17322F-195D-4695-B7A7-FF78382D2922}"/>
              </a:ext>
            </a:extLst>
          </p:cNvPr>
          <p:cNvSpPr>
            <a:spLocks noGrp="1"/>
          </p:cNvSpPr>
          <p:nvPr>
            <p:ph type="ctrTitle"/>
          </p:nvPr>
        </p:nvSpPr>
        <p:spPr>
          <a:xfrm>
            <a:off x="1113810" y="2960716"/>
            <a:ext cx="4036334" cy="2387600"/>
          </a:xfrm>
        </p:spPr>
        <p:txBody>
          <a:bodyPr anchor="t">
            <a:normAutofit/>
          </a:bodyPr>
          <a:lstStyle/>
          <a:p>
            <a:pPr algn="l"/>
            <a:r>
              <a:rPr lang="lv-LV" sz="5400"/>
              <a:t>Zemgales atskaite par lauka darbu.</a:t>
            </a:r>
          </a:p>
        </p:txBody>
      </p:sp>
      <p:sp>
        <p:nvSpPr>
          <p:cNvPr id="3" name="Apakšvirsraksts 2">
            <a:extLst>
              <a:ext uri="{FF2B5EF4-FFF2-40B4-BE49-F238E27FC236}">
                <a16:creationId xmlns:a16="http://schemas.microsoft.com/office/drawing/2014/main" id="{F30A1CCB-EC52-458B-8487-57711B3EE61F}"/>
              </a:ext>
            </a:extLst>
          </p:cNvPr>
          <p:cNvSpPr>
            <a:spLocks noGrp="1"/>
          </p:cNvSpPr>
          <p:nvPr>
            <p:ph type="subTitle" idx="1"/>
          </p:nvPr>
        </p:nvSpPr>
        <p:spPr>
          <a:xfrm>
            <a:off x="1113809" y="953037"/>
            <a:ext cx="4036333" cy="1709849"/>
          </a:xfrm>
        </p:spPr>
        <p:txBody>
          <a:bodyPr anchor="b">
            <a:noAutofit/>
          </a:bodyPr>
          <a:lstStyle/>
          <a:p>
            <a:r>
              <a:rPr lang="lv-LV" sz="1800" dirty="0"/>
              <a:t>Latvijas Universitāte</a:t>
            </a:r>
          </a:p>
          <a:p>
            <a:endParaRPr lang="lv-LV" sz="1800" dirty="0"/>
          </a:p>
          <a:p>
            <a:r>
              <a:rPr lang="lv-LV" sz="1800" dirty="0"/>
              <a:t>Projekts: Stiprinot ģimenes, kopienas un attiecības: antropoloģiska pieeja vardarbības izpētē (projekta numurs. lzp-2018/1-0068)</a:t>
            </a:r>
            <a:endParaRPr lang="en-US" sz="1800" dirty="0"/>
          </a:p>
          <a:p>
            <a:r>
              <a:rPr lang="en-US" sz="1800" dirty="0"/>
              <a:t>2021</a:t>
            </a:r>
            <a:r>
              <a:rPr lang="lv-LV" sz="1800" dirty="0"/>
              <a:t> </a:t>
            </a:r>
          </a:p>
        </p:txBody>
      </p:sp>
      <p:grpSp>
        <p:nvGrpSpPr>
          <p:cNvPr id="45"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a:extLst>
              <a:ext uri="{FF2B5EF4-FFF2-40B4-BE49-F238E27FC236}">
                <a16:creationId xmlns:a16="http://schemas.microsoft.com/office/drawing/2014/main" id="{9F98F5FB-B077-4E08-8C6C-1284B4F28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492" y="2119424"/>
            <a:ext cx="5536001" cy="2560399"/>
          </a:xfrm>
          <a:prstGeom prst="rect">
            <a:avLst/>
          </a:prstGeom>
        </p:spPr>
      </p:pic>
    </p:spTree>
    <p:extLst>
      <p:ext uri="{BB962C8B-B14F-4D97-AF65-F5344CB8AC3E}">
        <p14:creationId xmlns:p14="http://schemas.microsoft.com/office/powerpoint/2010/main" val="381845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B0B8B85-08E8-40AE-8AC7-AB346A4B01D6}"/>
              </a:ext>
            </a:extLst>
          </p:cNvPr>
          <p:cNvSpPr>
            <a:spLocks noGrp="1"/>
          </p:cNvSpPr>
          <p:nvPr>
            <p:ph type="title"/>
          </p:nvPr>
        </p:nvSpPr>
        <p:spPr>
          <a:xfrm>
            <a:off x="1171074" y="1396686"/>
            <a:ext cx="3240506" cy="4064628"/>
          </a:xfrm>
        </p:spPr>
        <p:txBody>
          <a:bodyPr>
            <a:normAutofit/>
          </a:bodyPr>
          <a:lstStyle/>
          <a:p>
            <a:r>
              <a:rPr lang="en-US" sz="4100" b="0" i="0" u="none" strike="noStrike" cap="small">
                <a:solidFill>
                  <a:srgbClr val="FFFFFF"/>
                </a:solidFill>
                <a:effectLst/>
                <a:latin typeface="Times New Roman" panose="02020603050405020304" pitchFamily="18" charset="0"/>
              </a:rPr>
              <a:t>Vardarbības novēršana</a:t>
            </a:r>
            <a:br>
              <a:rPr lang="en-US" sz="4100">
                <a:solidFill>
                  <a:srgbClr val="FFFFFF"/>
                </a:solidFill>
              </a:rPr>
            </a:br>
            <a:endParaRPr lang="en-US" sz="4100">
              <a:solidFill>
                <a:srgbClr val="FFFFFF"/>
              </a:solidFill>
            </a:endParaRP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1EA2BF6C-4F8D-44FC-91EE-B8E63A4D714E}"/>
              </a:ext>
            </a:extLst>
          </p:cNvPr>
          <p:cNvSpPr>
            <a:spLocks noGrp="1"/>
          </p:cNvSpPr>
          <p:nvPr>
            <p:ph idx="1"/>
          </p:nvPr>
        </p:nvSpPr>
        <p:spPr>
          <a:xfrm>
            <a:off x="5370153" y="1526033"/>
            <a:ext cx="5536397" cy="3935281"/>
          </a:xfrm>
        </p:spPr>
        <p:txBody>
          <a:bodyPr>
            <a:normAutofit/>
          </a:bodyPr>
          <a:lstStyle/>
          <a:p>
            <a:r>
              <a:rPr lang="lv-LV" sz="2200" b="0" i="0" u="none" strike="noStrike">
                <a:effectLst/>
                <a:latin typeface="Times New Roman" panose="02020603050405020304" pitchFamily="18" charset="0"/>
              </a:rPr>
              <a:t>Pašvaldības sociālais dienests un bāriņtiesa izmanto valstī piedāvātos vardarbības novēršanas rīkus, tomēr ne visi instrumenti no klientu puses vērtēti kā efektīvi. </a:t>
            </a:r>
            <a:endParaRPr lang="en-US" sz="2200" b="0" i="0" u="none" strike="noStrike">
              <a:effectLst/>
              <a:latin typeface="Times New Roman" panose="02020603050405020304" pitchFamily="18" charset="0"/>
            </a:endParaRPr>
          </a:p>
          <a:p>
            <a:r>
              <a:rPr lang="lv-LV" sz="2200" b="0" i="0" u="none" strike="noStrike">
                <a:effectLst/>
                <a:latin typeface="Times New Roman" panose="02020603050405020304" pitchFamily="18" charset="0"/>
              </a:rPr>
              <a:t>Kritiski tika vērtēts </a:t>
            </a:r>
            <a:r>
              <a:rPr lang="lv-LV" sz="2200" b="0" i="0" u="none" strike="noStrike" err="1">
                <a:effectLst/>
                <a:latin typeface="Times New Roman" panose="02020603050405020304" pitchFamily="18" charset="0"/>
              </a:rPr>
              <a:t>starpinstitucionālās</a:t>
            </a:r>
            <a:r>
              <a:rPr lang="lv-LV" sz="2200" b="0" i="0" u="none" strike="noStrike">
                <a:effectLst/>
                <a:latin typeface="Times New Roman" panose="02020603050405020304" pitchFamily="18" charset="0"/>
              </a:rPr>
              <a:t> sadarbības grupas darbs, ja tas vērsts uz jaunieša norāšanu. Gan pamācoša attieksme, gan institucionālais ietvars var būt atsvešinoši un pat vardarbīgi. Informanti kā piemērotāku skata psihologa individuālu darbu ar jaunieti. </a:t>
            </a:r>
            <a:endParaRPr lang="lv-LV" sz="2200">
              <a:effectLst/>
            </a:endParaRPr>
          </a:p>
          <a:p>
            <a:endParaRPr lang="en-US" sz="2200"/>
          </a:p>
        </p:txBody>
      </p:sp>
    </p:spTree>
    <p:extLst>
      <p:ext uri="{BB962C8B-B14F-4D97-AF65-F5344CB8AC3E}">
        <p14:creationId xmlns:p14="http://schemas.microsoft.com/office/powerpoint/2010/main" val="272441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B0B8B85-08E8-40AE-8AC7-AB346A4B01D6}"/>
              </a:ext>
            </a:extLst>
          </p:cNvPr>
          <p:cNvSpPr>
            <a:spLocks noGrp="1"/>
          </p:cNvSpPr>
          <p:nvPr>
            <p:ph type="title"/>
          </p:nvPr>
        </p:nvSpPr>
        <p:spPr>
          <a:xfrm>
            <a:off x="5297762" y="329184"/>
            <a:ext cx="6251110" cy="1783080"/>
          </a:xfrm>
        </p:spPr>
        <p:txBody>
          <a:bodyPr anchor="b">
            <a:normAutofit/>
          </a:bodyPr>
          <a:lstStyle/>
          <a:p>
            <a:r>
              <a:rPr lang="en-US" sz="3800" b="0" i="0" u="none" strike="noStrike" cap="small">
                <a:effectLst/>
                <a:latin typeface="Times New Roman" panose="02020603050405020304" pitchFamily="18" charset="0"/>
              </a:rPr>
              <a:t>Vardarbības novēršana</a:t>
            </a:r>
            <a:br>
              <a:rPr lang="en-US" sz="3800" b="0" i="0" u="none" strike="noStrike" cap="small">
                <a:effectLst/>
                <a:latin typeface="Times New Roman" panose="02020603050405020304" pitchFamily="18" charset="0"/>
              </a:rPr>
            </a:br>
            <a:r>
              <a:rPr lang="en-US" sz="3800" b="0" i="0" u="none" strike="noStrike" cap="small">
                <a:effectLst/>
                <a:latin typeface="Times New Roman" panose="02020603050405020304" pitchFamily="18" charset="0"/>
              </a:rPr>
              <a:t>jauniešu vidū</a:t>
            </a:r>
            <a:br>
              <a:rPr lang="en-US" sz="3800"/>
            </a:br>
            <a:endParaRPr lang="en-US" sz="3800"/>
          </a:p>
        </p:txBody>
      </p:sp>
      <p:pic>
        <p:nvPicPr>
          <p:cNvPr id="5" name="Attēls 4" descr="Attēls, kurā ir dzeltens, zeme, ārtelpa, bruģis&#10;&#10;Apraksts ģenerēts automātiski">
            <a:extLst>
              <a:ext uri="{FF2B5EF4-FFF2-40B4-BE49-F238E27FC236}">
                <a16:creationId xmlns:a16="http://schemas.microsoft.com/office/drawing/2014/main" id="{AE8EEEC3-802D-4C0D-A9B5-025889E28106}"/>
              </a:ext>
            </a:extLst>
          </p:cNvPr>
          <p:cNvPicPr>
            <a:picLocks noChangeAspect="1"/>
          </p:cNvPicPr>
          <p:nvPr/>
        </p:nvPicPr>
        <p:blipFill rotWithShape="1">
          <a:blip r:embed="rId3">
            <a:extLst>
              <a:ext uri="{28A0092B-C50C-407E-A947-70E740481C1C}">
                <a14:useLocalDpi xmlns:a14="http://schemas.microsoft.com/office/drawing/2010/main" val="0"/>
              </a:ext>
            </a:extLst>
          </a:blip>
          <a:srcRect l="13778" r="13783"/>
          <a:stretch/>
        </p:blipFill>
        <p:spPr>
          <a:xfrm>
            <a:off x="1" y="10"/>
            <a:ext cx="3477490"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1EA2BF6C-4F8D-44FC-91EE-B8E63A4D714E}"/>
              </a:ext>
            </a:extLst>
          </p:cNvPr>
          <p:cNvSpPr>
            <a:spLocks noGrp="1"/>
          </p:cNvSpPr>
          <p:nvPr>
            <p:ph idx="1"/>
          </p:nvPr>
        </p:nvSpPr>
        <p:spPr>
          <a:xfrm>
            <a:off x="3574473" y="2706624"/>
            <a:ext cx="8174182" cy="3483864"/>
          </a:xfrm>
        </p:spPr>
        <p:txBody>
          <a:bodyPr>
            <a:normAutofit/>
          </a:bodyPr>
          <a:lstStyle/>
          <a:p>
            <a:pPr rtl="0" fontAlgn="base">
              <a:spcBef>
                <a:spcPts val="0"/>
              </a:spcBef>
              <a:spcAft>
                <a:spcPts val="0"/>
              </a:spcAft>
              <a:buFont typeface="Arial" panose="020B0604020202020204" pitchFamily="34" charset="0"/>
              <a:buChar char="•"/>
            </a:pPr>
            <a:r>
              <a:rPr lang="lv-LV" sz="1700" b="0" i="0" u="none" strike="noStrike" dirty="0">
                <a:effectLst/>
                <a:latin typeface="Times New Roman" panose="02020603050405020304" pitchFamily="18" charset="0"/>
              </a:rPr>
              <a:t>Video kameras skolā un publiskās vietās;</a:t>
            </a:r>
          </a:p>
          <a:p>
            <a:pPr rtl="0" fontAlgn="base">
              <a:spcBef>
                <a:spcPts val="0"/>
              </a:spcBef>
              <a:spcAft>
                <a:spcPts val="0"/>
              </a:spcAft>
              <a:buFont typeface="Arial" panose="020B0604020202020204" pitchFamily="34" charset="0"/>
              <a:buChar char="•"/>
            </a:pPr>
            <a:r>
              <a:rPr lang="lv-LV" sz="1700" b="0" i="0" u="none" strike="noStrike" dirty="0">
                <a:effectLst/>
                <a:latin typeface="Times New Roman" panose="02020603050405020304" pitchFamily="18" charset="0"/>
              </a:rPr>
              <a:t>Neatstāj jauniešus un bērnus vienus – nav vairs pagalmu kultūras;</a:t>
            </a:r>
          </a:p>
          <a:p>
            <a:pPr rtl="0" fontAlgn="base">
              <a:spcBef>
                <a:spcPts val="0"/>
              </a:spcBef>
              <a:spcAft>
                <a:spcPts val="0"/>
              </a:spcAft>
              <a:buFont typeface="Arial" panose="020B0604020202020204" pitchFamily="34" charset="0"/>
              <a:buChar char="•"/>
            </a:pPr>
            <a:r>
              <a:rPr lang="lv-LV" sz="1700" b="0" i="0" u="none" strike="noStrike" dirty="0">
                <a:effectLst/>
                <a:latin typeface="Times New Roman" panose="02020603050405020304" pitchFamily="18" charset="0"/>
              </a:rPr>
              <a:t>Tiek runāts par bērnu lielu iesaisti pulciņos sporta nodarbībās, kas ir pieaugušā uzraudzībā, lai viņiem nebūtu laiks, spēks iesaistīties nevēlamās aktivitātēs.</a:t>
            </a:r>
          </a:p>
          <a:p>
            <a:pPr rtl="0" fontAlgn="base">
              <a:spcBef>
                <a:spcPts val="0"/>
              </a:spcBef>
              <a:spcAft>
                <a:spcPts val="800"/>
              </a:spcAft>
              <a:buFont typeface="Arial" panose="020B0604020202020204" pitchFamily="34" charset="0"/>
              <a:buChar char="•"/>
            </a:pPr>
            <a:r>
              <a:rPr lang="lv-LV" sz="1700" b="0" i="0" u="none" strike="noStrike" dirty="0">
                <a:effectLst/>
                <a:latin typeface="Times New Roman" panose="02020603050405020304" pitchFamily="18" charset="0"/>
              </a:rPr>
              <a:t>Atsacīšanās no lietām, ko nevar uzraudzīt.</a:t>
            </a:r>
            <a:endParaRPr lang="en-US" sz="1700" b="0" i="0" u="none" strike="noStrike" dirty="0">
              <a:effectLst/>
              <a:latin typeface="Times New Roman" panose="02020603050405020304" pitchFamily="18" charset="0"/>
            </a:endParaRPr>
          </a:p>
          <a:p>
            <a:pPr marL="0" indent="0" rtl="0" fontAlgn="base">
              <a:spcBef>
                <a:spcPts val="0"/>
              </a:spcBef>
              <a:spcAft>
                <a:spcPts val="800"/>
              </a:spcAft>
              <a:buNone/>
            </a:pPr>
            <a:endParaRPr lang="en-US" sz="1700" dirty="0">
              <a:latin typeface="Times New Roman" panose="02020603050405020304" pitchFamily="18" charset="0"/>
            </a:endParaRPr>
          </a:p>
          <a:p>
            <a:pPr marL="0" indent="0" fontAlgn="base">
              <a:spcBef>
                <a:spcPts val="0"/>
              </a:spcBef>
              <a:spcAft>
                <a:spcPts val="800"/>
              </a:spcAft>
              <a:buNone/>
            </a:pPr>
            <a:r>
              <a:rPr lang="lv-LV" sz="1700" dirty="0">
                <a:latin typeface="Times New Roman" panose="02020603050405020304" pitchFamily="18" charset="0"/>
              </a:rPr>
              <a:t>Uzraudzība ļauj kontrolēt vardarbību, bet neļauj to novērst</a:t>
            </a:r>
            <a:r>
              <a:rPr lang="en-US" sz="1700" dirty="0">
                <a:latin typeface="Times New Roman" panose="02020603050405020304" pitchFamily="18" charset="0"/>
              </a:rPr>
              <a:t>,</a:t>
            </a:r>
            <a:r>
              <a:rPr lang="lv-LV" sz="1700" dirty="0">
                <a:latin typeface="Times New Roman" panose="02020603050405020304" pitchFamily="18" charset="0"/>
              </a:rPr>
              <a:t> tiek veidotas citas neredzamas vardarbības formas, kas realizētas slēptās formās</a:t>
            </a:r>
            <a:r>
              <a:rPr lang="en-US" sz="1700" dirty="0">
                <a:latin typeface="Times New Roman" panose="02020603050405020304" pitchFamily="18" charset="0"/>
              </a:rPr>
              <a:t>.</a:t>
            </a:r>
            <a:endParaRPr lang="lv-LV" sz="1700" dirty="0"/>
          </a:p>
          <a:p>
            <a:pPr marL="0" indent="0" rtl="0" fontAlgn="base">
              <a:spcBef>
                <a:spcPts val="0"/>
              </a:spcBef>
              <a:spcAft>
                <a:spcPts val="800"/>
              </a:spcAft>
              <a:buNone/>
            </a:pPr>
            <a:r>
              <a:rPr lang="lv-LV" sz="1700" b="0" i="0" u="none" strike="noStrike" dirty="0">
                <a:effectLst/>
                <a:latin typeface="Times New Roman" panose="02020603050405020304" pitchFamily="18" charset="0"/>
              </a:rPr>
              <a:t>Jaunieši norāda, ka uzraudzība un kontrole grauj jauniešu un pieaugušo attiecības, jo nav savstarpēja uzticēšanās. </a:t>
            </a:r>
            <a:endParaRPr lang="en-US" sz="1700" dirty="0"/>
          </a:p>
        </p:txBody>
      </p:sp>
    </p:spTree>
    <p:extLst>
      <p:ext uri="{BB962C8B-B14F-4D97-AF65-F5344CB8AC3E}">
        <p14:creationId xmlns:p14="http://schemas.microsoft.com/office/powerpoint/2010/main" val="99844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E0171C44-CCDD-4F79-BB57-307FC9D8698B}"/>
              </a:ext>
            </a:extLst>
          </p:cNvPr>
          <p:cNvSpPr>
            <a:spLocks noGrp="1"/>
          </p:cNvSpPr>
          <p:nvPr>
            <p:ph type="title"/>
          </p:nvPr>
        </p:nvSpPr>
        <p:spPr>
          <a:xfrm>
            <a:off x="686834" y="1153572"/>
            <a:ext cx="3200400" cy="4461163"/>
          </a:xfrm>
        </p:spPr>
        <p:txBody>
          <a:bodyPr>
            <a:normAutofit/>
          </a:bodyPr>
          <a:lstStyle/>
          <a:p>
            <a:r>
              <a:rPr lang="en-US">
                <a:solidFill>
                  <a:srgbClr val="FFFFFF"/>
                </a:solidFill>
              </a:rPr>
              <a:t>Secinājumi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810EB41B-A8FD-4290-A24E-7C77560CCC4F}"/>
              </a:ext>
            </a:extLst>
          </p:cNvPr>
          <p:cNvSpPr>
            <a:spLocks noGrp="1"/>
          </p:cNvSpPr>
          <p:nvPr>
            <p:ph idx="1"/>
          </p:nvPr>
        </p:nvSpPr>
        <p:spPr>
          <a:xfrm>
            <a:off x="4447308" y="591344"/>
            <a:ext cx="6906491" cy="5585619"/>
          </a:xfrm>
        </p:spPr>
        <p:txBody>
          <a:bodyPr anchor="ctr">
            <a:normAutofit/>
          </a:bodyPr>
          <a:lstStyle/>
          <a:p>
            <a:r>
              <a:rPr lang="lv-LV" sz="2200" b="0" i="0" u="none" strike="noStrike">
                <a:effectLst/>
                <a:latin typeface="Times New Roman" panose="02020603050405020304" pitchFamily="18" charset="0"/>
              </a:rPr>
              <a:t>Klaja un tieša vardarbība nav ikdienas sastāvdaļa un atklāti uzbrukumi ir drīzāk izņēmums, vardarbība un vardarbības potenciāls tika saskatīts ikdienišķu situāciju risināšanas mehānismu esamībā vai trūkumā</a:t>
            </a:r>
            <a:endParaRPr lang="en-US" sz="2200" b="0" i="0" u="none" strike="noStrike">
              <a:effectLst/>
              <a:latin typeface="Times New Roman" panose="02020603050405020304" pitchFamily="18" charset="0"/>
            </a:endParaRPr>
          </a:p>
          <a:p>
            <a:r>
              <a:rPr lang="en-US" sz="2200">
                <a:latin typeface="Times New Roman" panose="02020603050405020304" pitchFamily="18" charset="0"/>
              </a:rPr>
              <a:t>T</a:t>
            </a:r>
            <a:r>
              <a:rPr lang="lv-LV" sz="2200" b="0" i="0" u="none" strike="noStrike">
                <a:effectLst/>
                <a:latin typeface="Times New Roman" panose="02020603050405020304" pitchFamily="18" charset="0"/>
              </a:rPr>
              <a:t>ādas profesijas kā skolu psihologi, sociālie pedagogi, arī jaunatnes darbinieks, jauniešu centra vadītājs, muzeja pedagogs palīdz radīt pozitīvas pieredzes jauniešu socializēšanās procesos; speciāli organizētas nodarbības skolēnu vidū, kas vērstas uz solidaritāti, nozīmīgi ietekmē sociālos apstākļus, novēršot stereotipus, un izglītojot attiecību veidošanā.</a:t>
            </a:r>
            <a:endParaRPr lang="en-US" sz="2200">
              <a:latin typeface="Times New Roman" panose="02020603050405020304" pitchFamily="18" charset="0"/>
            </a:endParaRPr>
          </a:p>
          <a:p>
            <a:r>
              <a:rPr lang="lv-LV" sz="2200" b="0" i="0" u="none" strike="noStrike">
                <a:effectLst/>
                <a:latin typeface="Times New Roman" panose="02020603050405020304" pitchFamily="18" charset="0"/>
              </a:rPr>
              <a:t>Lai arī ir iespējams identificēt gadījumus, kuros vardarbības risināšana varētu būt sekmīgāka gan institūciju, gan ģimeņu līmenī, tāpat skaidrs arī, ka gan bērnu un jauniešu socializēšana kā izaicinājums nav līdz galam atrisināms jautājums. </a:t>
            </a:r>
            <a:endParaRPr lang="en-US" sz="2200" b="0" i="0" u="none" strike="noStrike">
              <a:effectLst/>
              <a:latin typeface="Times New Roman" panose="02020603050405020304" pitchFamily="18" charset="0"/>
            </a:endParaRPr>
          </a:p>
          <a:p>
            <a:endParaRPr lang="en-US" sz="2200"/>
          </a:p>
        </p:txBody>
      </p:sp>
    </p:spTree>
    <p:extLst>
      <p:ext uri="{BB962C8B-B14F-4D97-AF65-F5344CB8AC3E}">
        <p14:creationId xmlns:p14="http://schemas.microsoft.com/office/powerpoint/2010/main" val="301336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48CE819B-B75C-4D36-9A86-EC10CE8DC9A3}"/>
              </a:ext>
            </a:extLst>
          </p:cNvPr>
          <p:cNvSpPr>
            <a:spLocks noGrp="1"/>
          </p:cNvSpPr>
          <p:nvPr>
            <p:ph type="title"/>
          </p:nvPr>
        </p:nvSpPr>
        <p:spPr>
          <a:xfrm>
            <a:off x="686834" y="1153572"/>
            <a:ext cx="3200400" cy="4461163"/>
          </a:xfrm>
        </p:spPr>
        <p:txBody>
          <a:bodyPr>
            <a:normAutofit/>
          </a:bodyPr>
          <a:lstStyle/>
          <a:p>
            <a:r>
              <a:rPr lang="en-US" dirty="0" err="1">
                <a:solidFill>
                  <a:srgbClr val="FFFFFF"/>
                </a:solidFill>
              </a:rPr>
              <a:t>Secinājumi</a:t>
            </a:r>
            <a:endParaRPr lang="en-US" dirty="0">
              <a:solidFill>
                <a:srgbClr val="FFFFFF"/>
              </a:solidFill>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E23CC5C0-3882-4304-A6CD-2A6C4E38B029}"/>
              </a:ext>
            </a:extLst>
          </p:cNvPr>
          <p:cNvSpPr>
            <a:spLocks noGrp="1"/>
          </p:cNvSpPr>
          <p:nvPr>
            <p:ph idx="1"/>
          </p:nvPr>
        </p:nvSpPr>
        <p:spPr>
          <a:xfrm>
            <a:off x="4447308" y="591344"/>
            <a:ext cx="6906491" cy="5585619"/>
          </a:xfrm>
        </p:spPr>
        <p:txBody>
          <a:bodyPr anchor="ctr">
            <a:normAutofit/>
          </a:bodyPr>
          <a:lstStyle/>
          <a:p>
            <a:r>
              <a:rPr lang="lv-LV" sz="2000" b="0" i="0" u="none" strike="noStrike" dirty="0">
                <a:effectLst/>
                <a:latin typeface="Times New Roman" panose="02020603050405020304" pitchFamily="18" charset="0"/>
              </a:rPr>
              <a:t>Nemitīgi notiek pārmaiņas sabiedrībā</a:t>
            </a:r>
            <a:r>
              <a:rPr lang="en-US" sz="2000" b="0" i="0" u="none" strike="noStrike" dirty="0">
                <a:effectLst/>
                <a:latin typeface="Times New Roman" panose="02020603050405020304" pitchFamily="18" charset="0"/>
              </a:rPr>
              <a:t>, </a:t>
            </a:r>
            <a:r>
              <a:rPr lang="lv-LV" sz="2000" b="0" i="0" u="none" strike="noStrike" dirty="0">
                <a:effectLst/>
                <a:latin typeface="Times New Roman" panose="02020603050405020304" pitchFamily="18" charset="0"/>
              </a:rPr>
              <a:t>izpratnes paaudžu starpā ir atšķirīgas, tāpat tehnoloģiju attīstība rada jaunus veidus un vietas vardarbībai, taču sistēmiska pieeja palīdz veidot tālredzīgus risinājumus gan skolās, gan pašvaldībā) ir daļa no mērķtiecīgas politikas pozitīvu attiecību veidošanā pilsētvidē un plašāk. </a:t>
            </a:r>
            <a:endParaRPr lang="en-US" sz="2000" b="0" i="0" u="none" strike="noStrike" dirty="0">
              <a:effectLst/>
              <a:latin typeface="Times New Roman" panose="02020603050405020304" pitchFamily="18" charset="0"/>
            </a:endParaRPr>
          </a:p>
          <a:p>
            <a:r>
              <a:rPr lang="en-US" sz="2000" dirty="0">
                <a:solidFill>
                  <a:srgbClr val="000000"/>
                </a:solidFill>
                <a:latin typeface="Times New Roman" panose="02020603050405020304" pitchFamily="18" charset="0"/>
              </a:rPr>
              <a:t>K</a:t>
            </a:r>
            <a:r>
              <a:rPr lang="lv-LV" sz="2000" b="0" i="0" u="none" strike="noStrike" dirty="0" err="1">
                <a:solidFill>
                  <a:srgbClr val="000000"/>
                </a:solidFill>
                <a:effectLst/>
                <a:latin typeface="Times New Roman" panose="02020603050405020304" pitchFamily="18" charset="0"/>
              </a:rPr>
              <a:t>vantitatīvie</a:t>
            </a:r>
            <a:r>
              <a:rPr lang="lv-LV" sz="2000" b="0" i="0" u="none" strike="noStrike" dirty="0">
                <a:solidFill>
                  <a:srgbClr val="000000"/>
                </a:solidFill>
                <a:effectLst/>
                <a:latin typeface="Times New Roman" panose="02020603050405020304" pitchFamily="18" charset="0"/>
              </a:rPr>
              <a:t> rādītāji</a:t>
            </a:r>
            <a:r>
              <a:rPr lang="en-US" sz="2000" b="0" i="0" u="none" strike="noStrike" dirty="0">
                <a:solidFill>
                  <a:srgbClr val="000000"/>
                </a:solidFill>
                <a:effectLst/>
                <a:latin typeface="Times New Roman" panose="02020603050405020304" pitchFamily="18" charset="0"/>
              </a:rPr>
              <a:t> </a:t>
            </a:r>
            <a:r>
              <a:rPr lang="en-US" sz="2000" b="0" i="0" u="none" strike="noStrike" dirty="0" err="1">
                <a:solidFill>
                  <a:srgbClr val="000000"/>
                </a:solidFill>
                <a:effectLst/>
                <a:latin typeface="Times New Roman" panose="02020603050405020304" pitchFamily="18" charset="0"/>
              </a:rPr>
              <a:t>rāda</a:t>
            </a:r>
            <a:r>
              <a:rPr lang="en-US" sz="2000" b="0" i="0" u="none" strike="noStrike" dirty="0">
                <a:solidFill>
                  <a:srgbClr val="000000"/>
                </a:solidFill>
                <a:effectLst/>
                <a:latin typeface="Times New Roman" panose="02020603050405020304" pitchFamily="18" charset="0"/>
              </a:rPr>
              <a:t> </a:t>
            </a:r>
            <a:r>
              <a:rPr lang="lv-LV" sz="2000" b="0" i="0" u="none" strike="noStrike" dirty="0">
                <a:solidFill>
                  <a:srgbClr val="000000"/>
                </a:solidFill>
                <a:effectLst/>
                <a:latin typeface="Times New Roman" panose="02020603050405020304" pitchFamily="18" charset="0"/>
              </a:rPr>
              <a:t> pozitīvu dinamiku reģionā</a:t>
            </a:r>
            <a:r>
              <a:rPr lang="en-US" sz="2000" b="0" i="0" u="none" strike="noStrike" dirty="0">
                <a:solidFill>
                  <a:srgbClr val="000000"/>
                </a:solidFill>
                <a:effectLst/>
                <a:latin typeface="Times New Roman" panose="02020603050405020304" pitchFamily="18" charset="0"/>
              </a:rPr>
              <a:t>. </a:t>
            </a:r>
            <a:r>
              <a:rPr lang="lv-LV" sz="2000" b="0" i="0" u="none" strike="noStrike" dirty="0">
                <a:solidFill>
                  <a:srgbClr val="000000"/>
                </a:solidFill>
                <a:effectLst/>
                <a:latin typeface="Times New Roman" panose="02020603050405020304" pitchFamily="18" charset="0"/>
              </a:rPr>
              <a:t>Informācijas aprite, kas veicina iekļaujošu vidi, var notikt ne tikai dažādu informatīvu pasākumu veidā, bet arī mērķtiecīgā pilsētas pasākumu plānošanā, piemēram, koncerti, mākslinieki, kas piesaista dažādas cilvēku grupas </a:t>
            </a:r>
            <a:r>
              <a:rPr lang="en-US" sz="2000" b="0" i="0" u="none" strike="noStrike" dirty="0" err="1">
                <a:solidFill>
                  <a:srgbClr val="000000"/>
                </a:solidFill>
                <a:effectLst/>
                <a:latin typeface="Times New Roman" panose="02020603050405020304" pitchFamily="18" charset="0"/>
              </a:rPr>
              <a:t>ir</a:t>
            </a:r>
            <a:r>
              <a:rPr lang="en-US" sz="2000" b="0" i="0" u="none" strike="noStrike" dirty="0">
                <a:solidFill>
                  <a:srgbClr val="000000"/>
                </a:solidFill>
                <a:effectLst/>
                <a:latin typeface="Times New Roman" panose="02020603050405020304" pitchFamily="18" charset="0"/>
              </a:rPr>
              <a:t> </a:t>
            </a:r>
            <a:r>
              <a:rPr lang="lv-LV" sz="2000" b="0" i="0" u="none" strike="noStrike" dirty="0">
                <a:solidFill>
                  <a:srgbClr val="000000"/>
                </a:solidFill>
                <a:effectLst/>
                <a:latin typeface="Times New Roman" panose="02020603050405020304" pitchFamily="18" charset="0"/>
              </a:rPr>
              <a:t>vēstījums par cieņas izrādīšanu atšķirīgām iedzīvotāju grupām, signalizē par daudzveidību pieņemošu vidi.</a:t>
            </a:r>
            <a:endParaRPr lang="en-US" sz="2000" b="0" i="0" u="none" strike="noStrike" dirty="0">
              <a:effectLst/>
              <a:latin typeface="Times New Roman" panose="02020603050405020304" pitchFamily="18" charset="0"/>
            </a:endParaRPr>
          </a:p>
          <a:p>
            <a:r>
              <a:rPr lang="lv-LV" sz="2000" b="0" i="0" u="none" strike="noStrike" dirty="0">
                <a:effectLst/>
                <a:latin typeface="Times New Roman" panose="02020603050405020304" pitchFamily="18" charset="0"/>
              </a:rPr>
              <a:t>Pašvaldība pašlaik aktīvi strādā jaunu iedzīvotāju piesaistei, veidojot pozitīvu publisko tēlu, lai piesaistītu ģimenes ar bērniem. Viena no grupām, kuru potenciāli varētu papildus piesaistīt, kā nākotnes iedzīvotājus ir Mehānikas un tehnoloģijas koledža (OMTK). </a:t>
            </a:r>
            <a:endParaRPr lang="en-US" sz="2000" dirty="0"/>
          </a:p>
        </p:txBody>
      </p:sp>
    </p:spTree>
    <p:extLst>
      <p:ext uri="{BB962C8B-B14F-4D97-AF65-F5344CB8AC3E}">
        <p14:creationId xmlns:p14="http://schemas.microsoft.com/office/powerpoint/2010/main" val="173439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C708E616-4824-4982-B37E-42A75C8B21C7}"/>
              </a:ext>
            </a:extLst>
          </p:cNvPr>
          <p:cNvSpPr>
            <a:spLocks noGrp="1"/>
          </p:cNvSpPr>
          <p:nvPr>
            <p:ph type="title"/>
          </p:nvPr>
        </p:nvSpPr>
        <p:spPr>
          <a:xfrm>
            <a:off x="686834" y="1153572"/>
            <a:ext cx="3200400" cy="4461163"/>
          </a:xfrm>
        </p:spPr>
        <p:txBody>
          <a:bodyPr>
            <a:normAutofit/>
          </a:bodyPr>
          <a:lstStyle/>
          <a:p>
            <a:r>
              <a:rPr lang="en-US">
                <a:solidFill>
                  <a:srgbClr val="FFFFFF"/>
                </a:solidFill>
              </a:rPr>
              <a:t>Paldies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53C4280D-2376-441B-A0F1-E2B1636C9EA4}"/>
              </a:ext>
            </a:extLst>
          </p:cNvPr>
          <p:cNvSpPr>
            <a:spLocks noGrp="1"/>
          </p:cNvSpPr>
          <p:nvPr>
            <p:ph idx="1"/>
          </p:nvPr>
        </p:nvSpPr>
        <p:spPr>
          <a:xfrm>
            <a:off x="4447308" y="591344"/>
            <a:ext cx="6906491" cy="5585619"/>
          </a:xfrm>
        </p:spPr>
        <p:txBody>
          <a:bodyPr anchor="ctr">
            <a:normAutofit/>
          </a:bodyPr>
          <a:lstStyle/>
          <a:p>
            <a:pPr marL="0" indent="0">
              <a:buNone/>
            </a:pPr>
            <a:r>
              <a:rPr lang="lv-LV" dirty="0"/>
              <a:t>Papildus informācija </a:t>
            </a:r>
            <a:r>
              <a:rPr lang="en-US" dirty="0"/>
              <a:t>par </a:t>
            </a:r>
            <a:r>
              <a:rPr lang="en-US" dirty="0" err="1"/>
              <a:t>lauka</a:t>
            </a:r>
            <a:r>
              <a:rPr lang="en-US" dirty="0"/>
              <a:t> </a:t>
            </a:r>
            <a:r>
              <a:rPr lang="en-US" dirty="0" err="1"/>
              <a:t>darbu</a:t>
            </a:r>
            <a:r>
              <a:rPr lang="en-US" dirty="0"/>
              <a:t> </a:t>
            </a:r>
            <a:r>
              <a:rPr lang="en-US" dirty="0" err="1"/>
              <a:t>Zemgalē</a:t>
            </a:r>
            <a:r>
              <a:rPr lang="en-US" dirty="0"/>
              <a:t> </a:t>
            </a:r>
            <a:r>
              <a:rPr lang="lv-LV" dirty="0"/>
              <a:t>pieejama sazinoties e-pastā</a:t>
            </a:r>
            <a:r>
              <a:rPr lang="en-US" dirty="0"/>
              <a:t>:</a:t>
            </a:r>
          </a:p>
          <a:p>
            <a:pPr marL="0" indent="0">
              <a:buNone/>
            </a:pPr>
            <a:endParaRPr lang="en-US" dirty="0"/>
          </a:p>
          <a:p>
            <a:pPr marL="0" indent="0">
              <a:buNone/>
            </a:pPr>
            <a:endParaRPr lang="lv-LV" dirty="0"/>
          </a:p>
          <a:p>
            <a:pPr lvl="1"/>
            <a:r>
              <a:rPr lang="en-US" dirty="0">
                <a:solidFill>
                  <a:schemeClr val="accent2"/>
                </a:solidFill>
                <a:hlinkClick r:id="rId2">
                  <a:extLst>
                    <a:ext uri="{A12FA001-AC4F-418D-AE19-62706E023703}">
                      <ahyp:hlinkClr xmlns:ahyp="http://schemas.microsoft.com/office/drawing/2018/hyperlinkcolor" val="tx"/>
                    </a:ext>
                  </a:extLst>
                </a:hlinkClick>
              </a:rPr>
              <a:t>ilze.mileiko@edu.lu.lv</a:t>
            </a:r>
            <a:endParaRPr lang="en-US" dirty="0">
              <a:solidFill>
                <a:schemeClr val="accent2"/>
              </a:solidFill>
            </a:endParaRPr>
          </a:p>
          <a:p>
            <a:pPr marL="457200" lvl="1" indent="0">
              <a:buNone/>
            </a:pPr>
            <a:r>
              <a:rPr lang="en-US" dirty="0"/>
              <a:t>                     </a:t>
            </a:r>
            <a:r>
              <a:rPr lang="en-US" dirty="0" err="1"/>
              <a:t>vai</a:t>
            </a:r>
            <a:endParaRPr lang="en-US" dirty="0"/>
          </a:p>
          <a:p>
            <a:pPr lvl="1"/>
            <a:r>
              <a:rPr lang="en-US" dirty="0">
                <a:solidFill>
                  <a:schemeClr val="accent2"/>
                </a:solidFill>
                <a:hlinkClick r:id="rId3">
                  <a:extLst>
                    <a:ext uri="{A12FA001-AC4F-418D-AE19-62706E023703}">
                      <ahyp:hlinkClr xmlns:ahyp="http://schemas.microsoft.com/office/drawing/2018/hyperlinkcolor" val="tx"/>
                    </a:ext>
                  </a:extLst>
                </a:hlinkClick>
              </a:rPr>
              <a:t>mara.neikena@edu.lu.lv</a:t>
            </a:r>
            <a:endParaRPr lang="en-US" dirty="0">
              <a:solidFill>
                <a:schemeClr val="accent2"/>
              </a:solidFill>
            </a:endParaRPr>
          </a:p>
          <a:p>
            <a:pPr marL="457200" lvl="1" indent="0">
              <a:buNone/>
            </a:pPr>
            <a:endParaRPr lang="en-US" dirty="0"/>
          </a:p>
        </p:txBody>
      </p:sp>
    </p:spTree>
    <p:extLst>
      <p:ext uri="{BB962C8B-B14F-4D97-AF65-F5344CB8AC3E}">
        <p14:creationId xmlns:p14="http://schemas.microsoft.com/office/powerpoint/2010/main" val="385509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id="{E2C261EF-6972-4EE2-810E-7C8B418A7BF1}"/>
              </a:ext>
            </a:extLst>
          </p:cNvPr>
          <p:cNvSpPr>
            <a:spLocks noGrp="1"/>
          </p:cNvSpPr>
          <p:nvPr>
            <p:ph type="title"/>
          </p:nvPr>
        </p:nvSpPr>
        <p:spPr>
          <a:xfrm>
            <a:off x="621792" y="1161288"/>
            <a:ext cx="3602736" cy="4526280"/>
          </a:xfrm>
        </p:spPr>
        <p:txBody>
          <a:bodyPr>
            <a:normAutofit/>
          </a:bodyPr>
          <a:lstStyle/>
          <a:p>
            <a:r>
              <a:rPr lang="lv-LV" sz="4000" dirty="0"/>
              <a:t>Pētījuma mērķi: </a:t>
            </a:r>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1CA7743D-CBC2-49FF-8D95-064C00D0B1F0}"/>
              </a:ext>
            </a:extLst>
          </p:cNvPr>
          <p:cNvSpPr>
            <a:spLocks noChangeArrowheads="1"/>
          </p:cNvSpPr>
          <p:nvPr/>
        </p:nvSpPr>
        <p:spPr bwMode="auto">
          <a:xfrm>
            <a:off x="0" y="105489"/>
            <a:ext cx="2984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lv-LV" altLang="en-US" sz="1000" b="0" i="0" u="none" strike="noStrike" cap="none" normalizeH="0" baseline="0" dirty="0">
                <a:ln>
                  <a:noFill/>
                </a:ln>
                <a:solidFill>
                  <a:schemeClr val="tx1"/>
                </a:solidFill>
                <a:effectLst/>
                <a:latin typeface="Arial Unicode MS"/>
              </a:rPr>
              <a:t>2)</a:t>
            </a:r>
            <a:endParaRPr kumimoji="0" lang="lv-LV"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Satura vietturis 2">
            <a:extLst>
              <a:ext uri="{FF2B5EF4-FFF2-40B4-BE49-F238E27FC236}">
                <a16:creationId xmlns:a16="http://schemas.microsoft.com/office/drawing/2014/main" id="{306E06BA-6399-426E-849E-1A40B0BF47B8}"/>
              </a:ext>
            </a:extLst>
          </p:cNvPr>
          <p:cNvGraphicFramePr>
            <a:graphicFrameLocks noGrp="1"/>
          </p:cNvGraphicFramePr>
          <p:nvPr>
            <p:ph idx="1"/>
            <p:extLst>
              <p:ext uri="{D42A27DB-BD31-4B8C-83A1-F6EECF244321}">
                <p14:modId xmlns:p14="http://schemas.microsoft.com/office/powerpoint/2010/main" val="277109257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95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DC81BD1-3A79-4FE6-A7D7-3D2D2DCE476F}"/>
              </a:ext>
            </a:extLst>
          </p:cNvPr>
          <p:cNvSpPr>
            <a:spLocks noGrp="1"/>
          </p:cNvSpPr>
          <p:nvPr>
            <p:ph type="title"/>
          </p:nvPr>
        </p:nvSpPr>
        <p:spPr>
          <a:xfrm>
            <a:off x="1171074" y="1396686"/>
            <a:ext cx="3240506" cy="4064628"/>
          </a:xfrm>
        </p:spPr>
        <p:txBody>
          <a:bodyPr>
            <a:normAutofit/>
          </a:bodyPr>
          <a:lstStyle/>
          <a:p>
            <a:r>
              <a:rPr lang="lv-LV">
                <a:solidFill>
                  <a:srgbClr val="FFFFFF"/>
                </a:solidFill>
              </a:rPr>
              <a:t>Lauka darbs pašvaldībā</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B5B42468-6248-4C51-AF7E-F7C752E9853F}"/>
              </a:ext>
            </a:extLst>
          </p:cNvPr>
          <p:cNvSpPr>
            <a:spLocks noGrp="1"/>
          </p:cNvSpPr>
          <p:nvPr>
            <p:ph idx="1"/>
          </p:nvPr>
        </p:nvSpPr>
        <p:spPr>
          <a:xfrm>
            <a:off x="5370153" y="1526033"/>
            <a:ext cx="5536397" cy="3935281"/>
          </a:xfrm>
        </p:spPr>
        <p:txBody>
          <a:bodyPr>
            <a:normAutofit/>
          </a:bodyPr>
          <a:lstStyle/>
          <a:p>
            <a:r>
              <a:rPr lang="lv-LV" sz="2400" dirty="0"/>
              <a:t>Lauka darbs veikts laika posmā no 2019.-2020. gada</a:t>
            </a:r>
            <a:r>
              <a:rPr lang="en-US" sz="2400" dirty="0"/>
              <a:t>, </a:t>
            </a:r>
            <a:r>
              <a:rPr lang="lv-LV" sz="2400" dirty="0"/>
              <a:t>29 intervijas ar cilvēkiem, kas dzīvo pilsētā. Aptuveni puse no informantiem tieši vai netieši ir saistīti ar vardarbības novēršanu kopienā un strādā valsts iestādēs, un otra puse ir ģimenes, kas saņem pakalpojumus un novērtē dzīves apstākļus.</a:t>
            </a:r>
            <a:endParaRPr lang="en-US" sz="2400" dirty="0"/>
          </a:p>
          <a:p>
            <a:r>
              <a:rPr lang="lv-LV" sz="2400" dirty="0"/>
              <a:t>Paralēli veikti novērojumi publiskās vietās.</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4607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C159DA69-1023-4474-9C14-961FAD6334B5}"/>
              </a:ext>
            </a:extLst>
          </p:cNvPr>
          <p:cNvSpPr>
            <a:spLocks noGrp="1"/>
          </p:cNvSpPr>
          <p:nvPr>
            <p:ph type="title"/>
          </p:nvPr>
        </p:nvSpPr>
        <p:spPr>
          <a:xfrm>
            <a:off x="1389278" y="1233241"/>
            <a:ext cx="3240506" cy="4064628"/>
          </a:xfrm>
        </p:spPr>
        <p:txBody>
          <a:bodyPr>
            <a:normAutofit/>
          </a:bodyPr>
          <a:lstStyle/>
          <a:p>
            <a:pPr algn="ctr"/>
            <a:r>
              <a:rPr lang="en-US" dirty="0" err="1">
                <a:solidFill>
                  <a:srgbClr val="FFFFFF"/>
                </a:solidFill>
              </a:rPr>
              <a:t>Dzīve</a:t>
            </a:r>
            <a:r>
              <a:rPr lang="en-US" dirty="0">
                <a:solidFill>
                  <a:srgbClr val="FFFFFF"/>
                </a:solidFill>
              </a:rPr>
              <a:t> </a:t>
            </a:r>
            <a:r>
              <a:rPr lang="en-US" dirty="0" err="1">
                <a:solidFill>
                  <a:srgbClr val="FFFFFF"/>
                </a:solidFill>
              </a:rPr>
              <a:t>kopienā</a:t>
            </a:r>
            <a:endParaRPr lang="en-US" dirty="0">
              <a:solidFill>
                <a:srgbClr val="FFFFFF"/>
              </a:solidFill>
            </a:endParaRPr>
          </a:p>
        </p:txBody>
      </p:sp>
      <p:sp>
        <p:nvSpPr>
          <p:cNvPr id="26"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atura vietturis 2">
            <a:extLst>
              <a:ext uri="{FF2B5EF4-FFF2-40B4-BE49-F238E27FC236}">
                <a16:creationId xmlns:a16="http://schemas.microsoft.com/office/drawing/2014/main" id="{7E01E8BD-AF55-4DA5-8682-8F5F913721B4}"/>
              </a:ext>
            </a:extLst>
          </p:cNvPr>
          <p:cNvSpPr>
            <a:spLocks noGrp="1"/>
          </p:cNvSpPr>
          <p:nvPr>
            <p:ph idx="1"/>
          </p:nvPr>
        </p:nvSpPr>
        <p:spPr>
          <a:xfrm>
            <a:off x="6096000" y="820880"/>
            <a:ext cx="5257799" cy="4889350"/>
          </a:xfrm>
        </p:spPr>
        <p:txBody>
          <a:bodyPr anchor="t">
            <a:normAutofit/>
          </a:bodyPr>
          <a:lstStyle/>
          <a:p>
            <a:pPr marL="0" indent="0">
              <a:buNone/>
            </a:pPr>
            <a:r>
              <a:rPr lang="lv-LV" sz="2600" dirty="0">
                <a:latin typeface="Times New Roman" panose="02020603050405020304" pitchFamily="18" charset="0"/>
              </a:rPr>
              <a:t>P</a:t>
            </a:r>
            <a:r>
              <a:rPr lang="lv-LV" sz="2600" b="0" i="0" u="none" strike="noStrike" dirty="0">
                <a:effectLst/>
                <a:latin typeface="Times New Roman" panose="02020603050405020304" pitchFamily="18" charset="0"/>
              </a:rPr>
              <a:t>ētījumā iesaistītie cilvēki novērtē pilsētu kā labu un drošu dzīvesvietu ģimenēm ar bērniem un veciem cilvēkiem. </a:t>
            </a:r>
          </a:p>
          <a:p>
            <a:pPr marL="0" indent="0">
              <a:buNone/>
            </a:pPr>
            <a:r>
              <a:rPr lang="lv-LV" sz="2600" b="0" i="0" u="none" strike="noStrike" dirty="0">
                <a:effectLst/>
                <a:latin typeface="Times New Roman" panose="02020603050405020304" pitchFamily="18" charset="0"/>
              </a:rPr>
              <a:t>Mazāk priekšrocības saskata jaunieši, kas vēlētos lielākas izklaides iespējas, labas kafejnīcas un iespēju izvairīties no vides, kur visi viens otru pazīst, tāpēc tiecas uz lielākām pilsētām.</a:t>
            </a:r>
            <a:endParaRPr lang="lv-LV" sz="2600" dirty="0">
              <a:latin typeface="Times New Roman" panose="02020603050405020304" pitchFamily="18" charset="0"/>
            </a:endParaRPr>
          </a:p>
          <a:p>
            <a:pPr marL="0" indent="0">
              <a:buNone/>
            </a:pPr>
            <a:r>
              <a:rPr lang="lv-LV" sz="2600" dirty="0">
                <a:latin typeface="Times New Roman" panose="02020603050405020304" pitchFamily="18" charset="0"/>
              </a:rPr>
              <a:t>Arvien vairāk  p</a:t>
            </a:r>
            <a:r>
              <a:rPr lang="en-US" sz="2600" dirty="0">
                <a:latin typeface="Times New Roman" panose="02020603050405020304" pitchFamily="18" charset="0"/>
              </a:rPr>
              <a:t>ā</a:t>
            </a:r>
            <a:r>
              <a:rPr lang="lv-LV" sz="2600" dirty="0" err="1">
                <a:latin typeface="Times New Roman" panose="02020603050405020304" pitchFamily="18" charset="0"/>
              </a:rPr>
              <a:t>rceļas</a:t>
            </a:r>
            <a:r>
              <a:rPr lang="lv-LV" sz="2600" dirty="0">
                <a:latin typeface="Times New Roman" panose="02020603050405020304" pitchFamily="18" charset="0"/>
              </a:rPr>
              <a:t> dzīvot jaunas ģimenes ar bērniem.</a:t>
            </a:r>
            <a:endParaRPr lang="lv-LV" sz="2600" b="0" i="0" u="none" strike="noStrike" dirty="0">
              <a:effectLst/>
              <a:latin typeface="Times New Roman" panose="02020603050405020304" pitchFamily="18" charset="0"/>
            </a:endParaRPr>
          </a:p>
          <a:p>
            <a:pPr marL="0" indent="0">
              <a:buNone/>
            </a:pPr>
            <a:endParaRPr lang="en-US" sz="2600" dirty="0"/>
          </a:p>
        </p:txBody>
      </p:sp>
      <p:sp>
        <p:nvSpPr>
          <p:cNvPr id="25" name="Freeform: Shape 2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5317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D5A9733-A5CB-4953-891A-4156CC3E2577}"/>
              </a:ext>
            </a:extLst>
          </p:cNvPr>
          <p:cNvSpPr>
            <a:spLocks noGrp="1"/>
          </p:cNvSpPr>
          <p:nvPr>
            <p:ph type="title"/>
          </p:nvPr>
        </p:nvSpPr>
        <p:spPr>
          <a:xfrm>
            <a:off x="5297762" y="329184"/>
            <a:ext cx="6251110" cy="1783080"/>
          </a:xfrm>
        </p:spPr>
        <p:txBody>
          <a:bodyPr anchor="b">
            <a:normAutofit/>
          </a:bodyPr>
          <a:lstStyle/>
          <a:p>
            <a:r>
              <a:rPr lang="en-US" sz="5400" dirty="0" err="1"/>
              <a:t>Priekšrocības</a:t>
            </a:r>
            <a:br>
              <a:rPr lang="en-US" sz="5400" dirty="0"/>
            </a:br>
            <a:endParaRPr lang="en-US" sz="5400" dirty="0"/>
          </a:p>
        </p:txBody>
      </p:sp>
      <p:pic>
        <p:nvPicPr>
          <p:cNvPr id="5" name="Attēls 4" descr="Attēls, kurā ir teksts, persona, iekštelpa&#10;&#10;Apraksts ģenerēts automātiski">
            <a:extLst>
              <a:ext uri="{FF2B5EF4-FFF2-40B4-BE49-F238E27FC236}">
                <a16:creationId xmlns:a16="http://schemas.microsoft.com/office/drawing/2014/main" id="{AA7EEA41-C860-4513-8C35-067FA9E6BFF6}"/>
              </a:ext>
            </a:extLst>
          </p:cNvPr>
          <p:cNvPicPr>
            <a:picLocks noChangeAspect="1"/>
          </p:cNvPicPr>
          <p:nvPr/>
        </p:nvPicPr>
        <p:blipFill rotWithShape="1">
          <a:blip r:embed="rId3">
            <a:extLst>
              <a:ext uri="{28A0092B-C50C-407E-A947-70E740481C1C}">
                <a14:useLocalDpi xmlns:a14="http://schemas.microsoft.com/office/drawing/2010/main" val="0"/>
              </a:ext>
            </a:extLst>
          </a:blip>
          <a:srcRect l="9452"/>
          <a:stretch/>
        </p:blipFill>
        <p:spPr>
          <a:xfrm>
            <a:off x="1" y="10"/>
            <a:ext cx="3920835"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0184ED96-7A91-4B59-9217-D253CD15908F}"/>
              </a:ext>
            </a:extLst>
          </p:cNvPr>
          <p:cNvSpPr>
            <a:spLocks noGrp="1"/>
          </p:cNvSpPr>
          <p:nvPr>
            <p:ph idx="1"/>
          </p:nvPr>
        </p:nvSpPr>
        <p:spPr>
          <a:xfrm>
            <a:off x="4267200" y="2706624"/>
            <a:ext cx="7281672" cy="3483864"/>
          </a:xfrm>
        </p:spPr>
        <p:txBody>
          <a:bodyPr>
            <a:normAutofit fontScale="92500" lnSpcReduction="10000"/>
          </a:bodyPr>
          <a:lstStyle/>
          <a:p>
            <a:pPr fontAlgn="base">
              <a:spcBef>
                <a:spcPts val="500"/>
              </a:spcBef>
            </a:pPr>
            <a:r>
              <a:rPr lang="lv-LV" sz="2200" b="0" i="0" u="none" strike="noStrike" dirty="0">
                <a:effectLst/>
                <a:latin typeface="Times New Roman" panose="02020603050405020304" pitchFamily="18" charset="0"/>
              </a:rPr>
              <a:t>Tuvums līdz Rīgai un Jelgavai un labs sabiedriskais transports</a:t>
            </a:r>
            <a:r>
              <a:rPr lang="en-US" sz="2200" b="0" i="0" u="none" strike="noStrike" dirty="0">
                <a:effectLst/>
                <a:latin typeface="Times New Roman" panose="02020603050405020304" pitchFamily="18" charset="0"/>
              </a:rPr>
              <a:t> un </a:t>
            </a:r>
            <a:r>
              <a:rPr lang="en-US" sz="2200" b="0" i="0" u="none" strike="noStrike" dirty="0" err="1">
                <a:effectLst/>
                <a:latin typeface="Times New Roman" panose="02020603050405020304" pitchFamily="18" charset="0"/>
              </a:rPr>
              <a:t>pieejami</a:t>
            </a:r>
            <a:r>
              <a:rPr lang="en-US" sz="2200" b="0" i="0" u="none" strike="noStrike" dirty="0">
                <a:effectLst/>
                <a:latin typeface="Times New Roman" panose="02020603050405020304" pitchFamily="18" charset="0"/>
              </a:rPr>
              <a:t> </a:t>
            </a:r>
            <a:r>
              <a:rPr lang="lv-LV" sz="2200" dirty="0">
                <a:latin typeface="Times New Roman" panose="02020603050405020304" pitchFamily="18" charset="0"/>
              </a:rPr>
              <a:t>svarīgākie sociālie pakalpojumi</a:t>
            </a:r>
            <a:r>
              <a:rPr lang="lv-LV" sz="2200" b="0" i="0" u="none" strike="noStrike" dirty="0">
                <a:effectLst/>
                <a:latin typeface="Times New Roman" panose="02020603050405020304" pitchFamily="18" charset="0"/>
              </a:rPr>
              <a:t>;</a:t>
            </a:r>
          </a:p>
          <a:p>
            <a:pPr rtl="0" fontAlgn="base">
              <a:spcBef>
                <a:spcPts val="0"/>
              </a:spcBef>
              <a:spcAft>
                <a:spcPts val="0"/>
              </a:spcAft>
              <a:buFont typeface="Arial" panose="020B0604020202020204" pitchFamily="34" charset="0"/>
              <a:buChar char="•"/>
            </a:pPr>
            <a:r>
              <a:rPr lang="lv-LV" sz="2200" b="0" i="0" u="none" strike="noStrike" dirty="0">
                <a:effectLst/>
                <a:latin typeface="Times New Roman" panose="02020603050405020304" pitchFamily="18" charset="0"/>
              </a:rPr>
              <a:t>Sakārtota un ģimenei draudzīga vide </a:t>
            </a:r>
            <a:endParaRPr lang="en-US" sz="2200" b="0" i="0" u="none" strike="noStrike" dirty="0">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lv-LV" sz="2200" b="0" i="0" u="none" strike="noStrike" dirty="0">
                <a:effectLst/>
                <a:latin typeface="Times New Roman" panose="02020603050405020304" pitchFamily="18" charset="0"/>
              </a:rPr>
              <a:t>Pilsēta ir salīdzinoši neliela un cilvēki viens otru pazīst;</a:t>
            </a:r>
          </a:p>
          <a:p>
            <a:pPr rtl="0" fontAlgn="base">
              <a:spcBef>
                <a:spcPts val="0"/>
              </a:spcBef>
              <a:spcAft>
                <a:spcPts val="0"/>
              </a:spcAft>
              <a:buFont typeface="Arial" panose="020B0604020202020204" pitchFamily="34" charset="0"/>
              <a:buChar char="•"/>
            </a:pPr>
            <a:r>
              <a:rPr lang="lv-LV" sz="2200" b="0" i="0" u="none" strike="noStrike" dirty="0">
                <a:effectLst/>
                <a:latin typeface="Times New Roman" panose="02020603050405020304" pitchFamily="18" charset="0"/>
              </a:rPr>
              <a:t>Ir darba vietas;</a:t>
            </a:r>
          </a:p>
          <a:p>
            <a:pPr rtl="0" fontAlgn="base">
              <a:spcBef>
                <a:spcPts val="0"/>
              </a:spcBef>
              <a:spcAft>
                <a:spcPts val="1000"/>
              </a:spcAft>
              <a:buFont typeface="Arial" panose="020B0604020202020204" pitchFamily="34" charset="0"/>
              <a:buChar char="•"/>
            </a:pPr>
            <a:r>
              <a:rPr lang="lv-LV" sz="2200" b="0" i="0" u="none" strike="noStrike" dirty="0">
                <a:effectLst/>
                <a:latin typeface="Times New Roman" panose="02020603050405020304" pitchFamily="18" charset="0"/>
              </a:rPr>
              <a:t>Salīdzinoši lētākas īpašumu cenas</a:t>
            </a:r>
            <a:r>
              <a:rPr lang="en-US" sz="2200" b="0" i="0" u="none" strike="noStrike" dirty="0">
                <a:effectLst/>
                <a:latin typeface="Times New Roman" panose="02020603050405020304" pitchFamily="18" charset="0"/>
              </a:rPr>
              <a:t>.</a:t>
            </a:r>
          </a:p>
          <a:p>
            <a:pPr rtl="0" fontAlgn="base">
              <a:spcBef>
                <a:spcPts val="0"/>
              </a:spcBef>
              <a:spcAft>
                <a:spcPts val="1000"/>
              </a:spcAft>
              <a:buFont typeface="Arial" panose="020B0604020202020204" pitchFamily="34" charset="0"/>
              <a:buChar char="•"/>
            </a:pPr>
            <a:r>
              <a:rPr lang="en-US" sz="2200" b="0" i="0" u="none" strike="noStrike" dirty="0" err="1">
                <a:effectLst/>
                <a:latin typeface="Times New Roman" panose="02020603050405020304" pitchFamily="18" charset="0"/>
              </a:rPr>
              <a:t>Intervijās</a:t>
            </a:r>
            <a:r>
              <a:rPr lang="en-US" sz="2200" b="0" i="0" u="none" strike="noStrike" dirty="0">
                <a:effectLst/>
                <a:latin typeface="Times New Roman" panose="02020603050405020304" pitchFamily="18" charset="0"/>
              </a:rPr>
              <a:t> t</a:t>
            </a:r>
            <a:r>
              <a:rPr lang="lv-LV" sz="2200" b="0" i="0" u="none" strike="noStrike" dirty="0" err="1">
                <a:effectLst/>
                <a:latin typeface="Times New Roman" panose="02020603050405020304" pitchFamily="18" charset="0"/>
              </a:rPr>
              <a:t>iek</a:t>
            </a:r>
            <a:r>
              <a:rPr lang="lv-LV" sz="2200" b="0" i="0" u="none" strike="noStrike" dirty="0">
                <a:effectLst/>
                <a:latin typeface="Times New Roman" panose="02020603050405020304" pitchFamily="18" charset="0"/>
              </a:rPr>
              <a:t> pausta atzinība pašvaldības vadībai</a:t>
            </a:r>
            <a:r>
              <a:rPr lang="en-US" sz="2200" b="0" i="0" u="none" strike="noStrike" dirty="0">
                <a:effectLst/>
                <a:latin typeface="Times New Roman" panose="02020603050405020304" pitchFamily="18" charset="0"/>
              </a:rPr>
              <a:t>, jo </a:t>
            </a:r>
            <a:r>
              <a:rPr lang="lv-LV" sz="2200" b="0" i="0" u="none" strike="noStrike" dirty="0">
                <a:effectLst/>
                <a:latin typeface="Times New Roman" panose="02020603050405020304" pitchFamily="18" charset="0"/>
              </a:rPr>
              <a:t>iedzīvotājiem ir viegli pieejam</a:t>
            </a:r>
            <a:r>
              <a:rPr lang="en-US" sz="2200" dirty="0">
                <a:latin typeface="Times New Roman" panose="02020603050405020304" pitchFamily="18" charset="0"/>
              </a:rPr>
              <a:t>a</a:t>
            </a:r>
            <a:r>
              <a:rPr lang="lv-LV" sz="2200" b="0" i="0" u="none" strike="noStrike" dirty="0">
                <a:effectLst/>
                <a:latin typeface="Times New Roman" panose="02020603050405020304" pitchFamily="18" charset="0"/>
              </a:rPr>
              <a:t> jaunu ideju paušanai un </a:t>
            </a:r>
            <a:r>
              <a:rPr lang="lv-LV" sz="2200" b="0" i="0" u="none" strike="noStrike" dirty="0" err="1">
                <a:effectLst/>
                <a:latin typeface="Times New Roman" panose="02020603050405020304" pitchFamily="18" charset="0"/>
              </a:rPr>
              <a:t>gatav</a:t>
            </a:r>
            <a:r>
              <a:rPr lang="en-US" sz="2200" b="0" i="0" u="none" strike="noStrike" dirty="0">
                <a:effectLst/>
                <a:latin typeface="Times New Roman" panose="02020603050405020304" pitchFamily="18" charset="0"/>
              </a:rPr>
              <a:t>a</a:t>
            </a:r>
            <a:r>
              <a:rPr lang="lv-LV" sz="2200" b="0" i="0" u="none" strike="noStrike" dirty="0">
                <a:effectLst/>
                <a:latin typeface="Times New Roman" panose="02020603050405020304" pitchFamily="18" charset="0"/>
              </a:rPr>
              <a:t> sniegt atbalstu. </a:t>
            </a:r>
            <a:endParaRPr lang="en-US" sz="2200" b="0" i="0" u="none" strike="noStrike" dirty="0">
              <a:effectLst/>
              <a:latin typeface="Times New Roman" panose="02020603050405020304" pitchFamily="18" charset="0"/>
            </a:endParaRPr>
          </a:p>
          <a:p>
            <a:pPr rtl="0" fontAlgn="base">
              <a:spcBef>
                <a:spcPts val="0"/>
              </a:spcBef>
              <a:spcAft>
                <a:spcPts val="1000"/>
              </a:spcAft>
              <a:buFont typeface="Arial" panose="020B0604020202020204" pitchFamily="34" charset="0"/>
              <a:buChar char="•"/>
            </a:pPr>
            <a:r>
              <a:rPr lang="en-US" sz="2200" dirty="0">
                <a:latin typeface="Times New Roman" panose="02020603050405020304" pitchFamily="18" charset="0"/>
              </a:rPr>
              <a:t>I</a:t>
            </a:r>
            <a:r>
              <a:rPr lang="lv-LV" sz="2200" b="0" i="0" u="none" strike="noStrike" dirty="0">
                <a:effectLst/>
                <a:latin typeface="Times New Roman" panose="02020603050405020304" pitchFamily="18" charset="0"/>
              </a:rPr>
              <a:t>r dažādi kopēji pasākumi, kuros tiek mērķtiecīgi atlasīti mākslinieki un aktivitātes, kas var interesēt dažādas vecuma un etniskās grupas.</a:t>
            </a:r>
            <a:endParaRPr lang="lv-LV" sz="2200" dirty="0">
              <a:effectLst/>
            </a:endParaRPr>
          </a:p>
          <a:p>
            <a:endParaRPr lang="en-US" sz="1700" dirty="0"/>
          </a:p>
        </p:txBody>
      </p:sp>
    </p:spTree>
    <p:extLst>
      <p:ext uri="{BB962C8B-B14F-4D97-AF65-F5344CB8AC3E}">
        <p14:creationId xmlns:p14="http://schemas.microsoft.com/office/powerpoint/2010/main" val="240244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CCA9A9F-14A9-41CB-91E3-631746620BEF}"/>
              </a:ext>
            </a:extLst>
          </p:cNvPr>
          <p:cNvSpPr>
            <a:spLocks noGrp="1"/>
          </p:cNvSpPr>
          <p:nvPr>
            <p:ph type="title"/>
          </p:nvPr>
        </p:nvSpPr>
        <p:spPr>
          <a:xfrm>
            <a:off x="5297762" y="329184"/>
            <a:ext cx="6251110" cy="1783080"/>
          </a:xfrm>
        </p:spPr>
        <p:txBody>
          <a:bodyPr anchor="b">
            <a:normAutofit/>
          </a:bodyPr>
          <a:lstStyle/>
          <a:p>
            <a:r>
              <a:rPr lang="en-US" sz="5400"/>
              <a:t>Izaicinājumi</a:t>
            </a:r>
          </a:p>
        </p:txBody>
      </p:sp>
      <p:pic>
        <p:nvPicPr>
          <p:cNvPr id="9" name="Attēls 8" descr="Attēls, kurā ir teksts, persona, iekštelpa&#10;&#10;Apraksts ģenerēts automātiski">
            <a:extLst>
              <a:ext uri="{FF2B5EF4-FFF2-40B4-BE49-F238E27FC236}">
                <a16:creationId xmlns:a16="http://schemas.microsoft.com/office/drawing/2014/main" id="{13AC373B-C01B-451A-A005-35484CE7743D}"/>
              </a:ext>
            </a:extLst>
          </p:cNvPr>
          <p:cNvPicPr>
            <a:picLocks noChangeAspect="1"/>
          </p:cNvPicPr>
          <p:nvPr/>
        </p:nvPicPr>
        <p:blipFill rotWithShape="1">
          <a:blip r:embed="rId3">
            <a:extLst>
              <a:ext uri="{28A0092B-C50C-407E-A947-70E740481C1C}">
                <a14:useLocalDpi xmlns:a14="http://schemas.microsoft.com/office/drawing/2010/main" val="0"/>
              </a:ext>
            </a:extLst>
          </a:blip>
          <a:srcRect l="945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C3E4083A-9C6E-4658-8BD2-382AFB8BFFC1}"/>
              </a:ext>
            </a:extLst>
          </p:cNvPr>
          <p:cNvSpPr>
            <a:spLocks noGrp="1"/>
          </p:cNvSpPr>
          <p:nvPr>
            <p:ph idx="1"/>
          </p:nvPr>
        </p:nvSpPr>
        <p:spPr>
          <a:xfrm>
            <a:off x="5297762" y="2706624"/>
            <a:ext cx="6251110" cy="3483864"/>
          </a:xfrm>
        </p:spPr>
        <p:txBody>
          <a:bodyPr>
            <a:normAutofit/>
          </a:bodyPr>
          <a:lstStyle/>
          <a:p>
            <a:pPr marL="0" indent="0">
              <a:buNone/>
            </a:pPr>
            <a:r>
              <a:rPr lang="lv-LV" sz="2200" b="0" i="0" u="none" strike="noStrike">
                <a:effectLst/>
                <a:latin typeface="Times New Roman" panose="02020603050405020304" pitchFamily="18" charset="0"/>
              </a:rPr>
              <a:t>Identificētās iedzīvotāju vēlmes nākotnei</a:t>
            </a:r>
            <a:r>
              <a:rPr lang="en-US" sz="2200" b="0" i="0" u="none" strike="noStrike">
                <a:effectLst/>
                <a:latin typeface="Times New Roman" panose="02020603050405020304" pitchFamily="18" charset="0"/>
              </a:rPr>
              <a:t>:</a:t>
            </a:r>
            <a:endParaRPr lang="en-US" sz="2200">
              <a:latin typeface="Times New Roman" panose="02020603050405020304" pitchFamily="18" charset="0"/>
            </a:endParaRPr>
          </a:p>
          <a:p>
            <a:pPr lvl="1"/>
            <a:r>
              <a:rPr lang="lv-LV" sz="2200" b="0" i="0" u="none" strike="noStrike">
                <a:effectLst/>
                <a:latin typeface="Times New Roman" panose="02020603050405020304" pitchFamily="18" charset="0"/>
              </a:rPr>
              <a:t>sakārtota autostāvvieta pie stacijas pieturām,  </a:t>
            </a:r>
            <a:endParaRPr lang="en-US" sz="2200" b="0" i="0" u="none" strike="noStrike">
              <a:effectLst/>
              <a:latin typeface="Times New Roman" panose="02020603050405020304" pitchFamily="18" charset="0"/>
            </a:endParaRPr>
          </a:p>
          <a:p>
            <a:pPr lvl="1"/>
            <a:r>
              <a:rPr lang="lv-LV" sz="2200" b="0" i="0" u="none" strike="noStrike">
                <a:effectLst/>
                <a:latin typeface="Times New Roman" panose="02020603050405020304" pitchFamily="18" charset="0"/>
              </a:rPr>
              <a:t>pārdomātāks vizuālais noformējums, veicot renovāciju (saskaņojot māju krāsas savā starpā) un veidojot vienotu vizuālo tēlu, </a:t>
            </a:r>
            <a:endParaRPr lang="en-US" sz="2200" b="0" i="0" u="none" strike="noStrike">
              <a:effectLst/>
              <a:latin typeface="Times New Roman" panose="02020603050405020304" pitchFamily="18" charset="0"/>
            </a:endParaRPr>
          </a:p>
          <a:p>
            <a:pPr lvl="1"/>
            <a:r>
              <a:rPr lang="lv-LV" sz="2200" b="0" i="0" u="none" strike="noStrike">
                <a:effectLst/>
                <a:latin typeface="Times New Roman" panose="02020603050405020304" pitchFamily="18" charset="0"/>
              </a:rPr>
              <a:t>kafejnīca,</a:t>
            </a:r>
            <a:endParaRPr lang="en-US" sz="2200" b="0" i="0" u="none" strike="noStrike">
              <a:effectLst/>
              <a:latin typeface="Times New Roman" panose="02020603050405020304" pitchFamily="18" charset="0"/>
            </a:endParaRPr>
          </a:p>
          <a:p>
            <a:pPr lvl="1"/>
            <a:r>
              <a:rPr lang="lv-LV" sz="2200" b="0" i="0" u="none" strike="noStrike">
                <a:effectLst/>
                <a:latin typeface="Times New Roman" panose="02020603050405020304" pitchFamily="18" charset="0"/>
              </a:rPr>
              <a:t>atjaunota mūzikas un mākslas skola, </a:t>
            </a:r>
            <a:endParaRPr lang="en-US" sz="2200" b="0" i="0" u="none" strike="noStrike">
              <a:effectLst/>
              <a:latin typeface="Times New Roman" panose="02020603050405020304" pitchFamily="18" charset="0"/>
            </a:endParaRPr>
          </a:p>
          <a:p>
            <a:pPr lvl="1"/>
            <a:r>
              <a:rPr lang="lv-LV" sz="2200" b="0" i="0" u="none" strike="noStrike">
                <a:effectLst/>
                <a:latin typeface="Times New Roman" panose="02020603050405020304" pitchFamily="18" charset="0"/>
              </a:rPr>
              <a:t>apgaismots pēdējais celiņš meža parkā.</a:t>
            </a:r>
            <a:endParaRPr lang="lv-LV" sz="2200">
              <a:effectLst/>
            </a:endParaRPr>
          </a:p>
          <a:p>
            <a:endParaRPr lang="en-US" sz="2200"/>
          </a:p>
        </p:txBody>
      </p:sp>
    </p:spTree>
    <p:extLst>
      <p:ext uri="{BB962C8B-B14F-4D97-AF65-F5344CB8AC3E}">
        <p14:creationId xmlns:p14="http://schemas.microsoft.com/office/powerpoint/2010/main" val="120815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irsraksts 1">
            <a:extLst>
              <a:ext uri="{FF2B5EF4-FFF2-40B4-BE49-F238E27FC236}">
                <a16:creationId xmlns:a16="http://schemas.microsoft.com/office/drawing/2014/main" id="{CB757A27-A9D2-4AC1-81B8-53B42AD20650}"/>
              </a:ext>
            </a:extLst>
          </p:cNvPr>
          <p:cNvSpPr>
            <a:spLocks noGrp="1"/>
          </p:cNvSpPr>
          <p:nvPr>
            <p:ph type="title"/>
          </p:nvPr>
        </p:nvSpPr>
        <p:spPr>
          <a:xfrm>
            <a:off x="838200" y="365125"/>
            <a:ext cx="10515600" cy="1325563"/>
          </a:xfrm>
        </p:spPr>
        <p:txBody>
          <a:bodyPr>
            <a:normAutofit/>
          </a:bodyPr>
          <a:lstStyle/>
          <a:p>
            <a:r>
              <a:rPr lang="lv-LV" dirty="0"/>
              <a:t>Vardarbības iemesli cilvēku skatījumā </a:t>
            </a:r>
            <a:br>
              <a:rPr lang="en-US" dirty="0"/>
            </a:br>
            <a:endParaRPr lang="en-US" dirty="0"/>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59D28817-F04D-4370-A408-C883B3C41FAE}"/>
              </a:ext>
            </a:extLst>
          </p:cNvPr>
          <p:cNvSpPr>
            <a:spLocks noGrp="1"/>
          </p:cNvSpPr>
          <p:nvPr>
            <p:ph idx="1"/>
          </p:nvPr>
        </p:nvSpPr>
        <p:spPr>
          <a:xfrm>
            <a:off x="838200" y="1825625"/>
            <a:ext cx="10515600" cy="4351338"/>
          </a:xfrm>
        </p:spPr>
        <p:txBody>
          <a:bodyPr>
            <a:normAutofit/>
          </a:bodyPr>
          <a:lstStyle/>
          <a:p>
            <a:pPr marL="0" indent="0">
              <a:buNone/>
            </a:pPr>
            <a:r>
              <a:rPr lang="lv-LV" sz="2000" b="1" dirty="0">
                <a:latin typeface="Times New Roman" panose="02020603050405020304" pitchFamily="18" charset="0"/>
              </a:rPr>
              <a:t>Ģ</a:t>
            </a:r>
            <a:r>
              <a:rPr lang="lv-LV" sz="2000" b="1" i="0" u="none" strike="noStrike" dirty="0">
                <a:effectLst/>
                <a:latin typeface="Times New Roman" panose="02020603050405020304" pitchFamily="18" charset="0"/>
              </a:rPr>
              <a:t>imen</a:t>
            </a:r>
            <a:r>
              <a:rPr lang="lv-LV" sz="2000" b="1" dirty="0">
                <a:latin typeface="Times New Roman" panose="02020603050405020304" pitchFamily="18" charset="0"/>
              </a:rPr>
              <a:t>ē</a:t>
            </a:r>
            <a:endParaRPr lang="lv-LV" sz="2000" b="1" i="0" u="none" strike="noStrike" dirty="0">
              <a:effectLst/>
              <a:latin typeface="Times New Roman" panose="02020603050405020304" pitchFamily="18" charset="0"/>
            </a:endParaRPr>
          </a:p>
          <a:p>
            <a:pPr lvl="1"/>
            <a:r>
              <a:rPr lang="lv-LV" sz="2000" i="0" u="none" strike="noStrike" dirty="0">
                <a:effectLst/>
                <a:latin typeface="Times New Roman" panose="02020603050405020304" pitchFamily="18" charset="0"/>
              </a:rPr>
              <a:t>Sadzīviski, nespēj vienoties par kādiem jautājumiem;</a:t>
            </a:r>
          </a:p>
          <a:p>
            <a:pPr lvl="1"/>
            <a:r>
              <a:rPr lang="lv-LV" sz="2000" dirty="0">
                <a:latin typeface="Times New Roman" panose="02020603050405020304" pitchFamily="18" charset="0"/>
              </a:rPr>
              <a:t>D</a:t>
            </a:r>
            <a:r>
              <a:rPr lang="lv-LV" sz="2000" i="0" u="none" strike="noStrike" dirty="0">
                <a:effectLst/>
                <a:latin typeface="Times New Roman" panose="02020603050405020304" pitchFamily="18" charset="0"/>
              </a:rPr>
              <a:t>arba stress;</a:t>
            </a:r>
          </a:p>
          <a:p>
            <a:pPr lvl="1"/>
            <a:r>
              <a:rPr lang="lv-LV" sz="2000" i="0" u="none" strike="noStrike" dirty="0">
                <a:effectLst/>
                <a:latin typeface="Times New Roman" panose="02020603050405020304" pitchFamily="18" charset="0"/>
              </a:rPr>
              <a:t>Nespēj</a:t>
            </a:r>
            <a:r>
              <a:rPr lang="lv-LV" sz="2000" dirty="0">
                <a:latin typeface="Times New Roman" panose="02020603050405020304" pitchFamily="18" charset="0"/>
              </a:rPr>
              <a:t> </a:t>
            </a:r>
            <a:r>
              <a:rPr lang="lv-LV" sz="2000" i="0" u="none" strike="noStrike" dirty="0">
                <a:effectLst/>
                <a:latin typeface="Times New Roman" panose="02020603050405020304" pitchFamily="18" charset="0"/>
              </a:rPr>
              <a:t>sadalīt pienākumus attiecībā uz bērniem</a:t>
            </a:r>
          </a:p>
          <a:p>
            <a:pPr lvl="1"/>
            <a:r>
              <a:rPr lang="lv-LV" sz="2000" i="0" u="none" strike="noStrike" dirty="0">
                <a:effectLst/>
                <a:latin typeface="Times New Roman" panose="02020603050405020304" pitchFamily="18" charset="0"/>
              </a:rPr>
              <a:t>Bērni</a:t>
            </a:r>
            <a:r>
              <a:rPr lang="lv-LV" sz="2000" dirty="0">
                <a:latin typeface="Times New Roman" panose="02020603050405020304" pitchFamily="18" charset="0"/>
              </a:rPr>
              <a:t>, </a:t>
            </a:r>
            <a:r>
              <a:rPr lang="lv-LV" sz="2000" i="0" u="none" strike="noStrike" dirty="0">
                <a:effectLst/>
                <a:latin typeface="Times New Roman" panose="02020603050405020304" pitchFamily="18" charset="0"/>
              </a:rPr>
              <a:t>gribot izpelnīties vecāku uzmanību. </a:t>
            </a:r>
            <a:endParaRPr lang="lv-LV" sz="2000" dirty="0"/>
          </a:p>
          <a:p>
            <a:pPr marL="0" indent="0">
              <a:buNone/>
            </a:pPr>
            <a:r>
              <a:rPr lang="lv-LV" sz="2000" b="1" i="0" u="none" strike="noStrike" dirty="0">
                <a:effectLst/>
                <a:latin typeface="Times New Roman" panose="02020603050405020304" pitchFamily="18" charset="0"/>
              </a:rPr>
              <a:t>Skol</a:t>
            </a:r>
            <a:r>
              <a:rPr lang="lv-LV" sz="2000" b="1" dirty="0">
                <a:latin typeface="Times New Roman" panose="02020603050405020304" pitchFamily="18" charset="0"/>
              </a:rPr>
              <a:t>ā</a:t>
            </a:r>
          </a:p>
          <a:p>
            <a:pPr lvl="1"/>
            <a:r>
              <a:rPr lang="lv-LV" sz="2000" dirty="0">
                <a:latin typeface="Times New Roman" panose="02020603050405020304" pitchFamily="18" charset="0"/>
              </a:rPr>
              <a:t>C</a:t>
            </a:r>
            <a:r>
              <a:rPr lang="lv-LV" sz="2000" i="0" u="none" strike="noStrike" dirty="0">
                <a:effectLst/>
                <a:latin typeface="Times New Roman" panose="02020603050405020304" pitchFamily="18" charset="0"/>
              </a:rPr>
              <a:t>īnās savā starpā par vietu skolasbiedru grupā;</a:t>
            </a:r>
          </a:p>
          <a:p>
            <a:pPr lvl="1"/>
            <a:r>
              <a:rPr lang="lv-LV" sz="2000" dirty="0">
                <a:latin typeface="Times New Roman" panose="02020603050405020304" pitchFamily="18" charset="0"/>
              </a:rPr>
              <a:t>I</a:t>
            </a:r>
            <a:r>
              <a:rPr lang="lv-LV" sz="2000" i="0" u="none" strike="noStrike" dirty="0">
                <a:effectLst/>
                <a:latin typeface="Times New Roman" panose="02020603050405020304" pitchFamily="18" charset="0"/>
              </a:rPr>
              <a:t>zpratnes trūkums par dažādību;</a:t>
            </a:r>
            <a:endParaRPr lang="lv-LV" sz="2000" dirty="0">
              <a:latin typeface="Times New Roman" panose="02020603050405020304" pitchFamily="18" charset="0"/>
            </a:endParaRPr>
          </a:p>
          <a:p>
            <a:pPr lvl="1"/>
            <a:r>
              <a:rPr lang="lv-LV" sz="2000" i="0" u="none" strike="noStrike" dirty="0">
                <a:effectLst/>
                <a:latin typeface="Times New Roman" panose="02020603050405020304" pitchFamily="18" charset="0"/>
              </a:rPr>
              <a:t>Tautība kā viens no konfliktu iemesliem;</a:t>
            </a:r>
          </a:p>
          <a:p>
            <a:pPr lvl="1"/>
            <a:r>
              <a:rPr lang="lv-LV" sz="2000" dirty="0">
                <a:latin typeface="Times New Roman" panose="02020603050405020304" pitchFamily="18" charset="0"/>
              </a:rPr>
              <a:t>Bērni no riska grupām vairāk pakļauti vardarbībai arī skolā;</a:t>
            </a:r>
          </a:p>
          <a:p>
            <a:pPr lvl="1"/>
            <a:r>
              <a:rPr lang="lv-LV" sz="2000" i="0" u="none" strike="noStrike" dirty="0">
                <a:effectLst/>
                <a:latin typeface="Times New Roman" panose="02020603050405020304" pitchFamily="18" charset="0"/>
              </a:rPr>
              <a:t>Trūkst skaidrības par to, kā kontrolējamas bērnu robežas.</a:t>
            </a:r>
          </a:p>
          <a:p>
            <a:endParaRPr lang="en-US" sz="1700" b="1" i="0" u="none" strike="noStrike" dirty="0">
              <a:effectLst/>
              <a:latin typeface="Times New Roman" panose="02020603050405020304" pitchFamily="18" charset="0"/>
            </a:endParaRPr>
          </a:p>
          <a:p>
            <a:endParaRPr lang="en-US" sz="1700" dirty="0"/>
          </a:p>
        </p:txBody>
      </p:sp>
    </p:spTree>
    <p:extLst>
      <p:ext uri="{BB962C8B-B14F-4D97-AF65-F5344CB8AC3E}">
        <p14:creationId xmlns:p14="http://schemas.microsoft.com/office/powerpoint/2010/main" val="177488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80856EC-875F-4CCD-A2E5-6B25D66C5197}"/>
              </a:ext>
            </a:extLst>
          </p:cNvPr>
          <p:cNvSpPr>
            <a:spLocks noGrp="1"/>
          </p:cNvSpPr>
          <p:nvPr>
            <p:ph type="title"/>
          </p:nvPr>
        </p:nvSpPr>
        <p:spPr>
          <a:xfrm>
            <a:off x="5297762" y="329184"/>
            <a:ext cx="6251110" cy="1783080"/>
          </a:xfrm>
        </p:spPr>
        <p:txBody>
          <a:bodyPr anchor="b">
            <a:normAutofit fontScale="90000"/>
          </a:bodyPr>
          <a:lstStyle/>
          <a:p>
            <a:r>
              <a:rPr lang="en-US" b="1" dirty="0"/>
              <a:t>Citi v</a:t>
            </a:r>
            <a:r>
              <a:rPr lang="lv-LV" b="1" dirty="0"/>
              <a:t>ardarbības iemesli</a:t>
            </a:r>
            <a:r>
              <a:rPr lang="en-US" b="1" dirty="0"/>
              <a:t> </a:t>
            </a:r>
            <a:r>
              <a:rPr lang="lv-LV" b="1" dirty="0"/>
              <a:t>cilvēku skatījumā </a:t>
            </a:r>
            <a:br>
              <a:rPr lang="en-US" sz="3000" dirty="0"/>
            </a:br>
            <a:br>
              <a:rPr lang="en-US" sz="3000" dirty="0"/>
            </a:br>
            <a:endParaRPr lang="en-US" sz="3000" dirty="0"/>
          </a:p>
        </p:txBody>
      </p:sp>
      <p:pic>
        <p:nvPicPr>
          <p:cNvPr id="4" name="Attēls 3" descr="Attēls, kurā ir koks, augs, ārtelpa, dižskabārdis&#10;&#10;Apraksts ģenerēts automātiski">
            <a:extLst>
              <a:ext uri="{FF2B5EF4-FFF2-40B4-BE49-F238E27FC236}">
                <a16:creationId xmlns:a16="http://schemas.microsoft.com/office/drawing/2014/main" id="{B2B92FD0-7A22-4CD0-85B1-CAC7BC96B6FF}"/>
              </a:ext>
            </a:extLst>
          </p:cNvPr>
          <p:cNvPicPr>
            <a:picLocks noChangeAspect="1"/>
          </p:cNvPicPr>
          <p:nvPr/>
        </p:nvPicPr>
        <p:blipFill rotWithShape="1">
          <a:blip r:embed="rId4">
            <a:extLst>
              <a:ext uri="{28A0092B-C50C-407E-A947-70E740481C1C}">
                <a14:useLocalDpi xmlns:a14="http://schemas.microsoft.com/office/drawing/2010/main" val="0"/>
              </a:ext>
            </a:extLst>
          </a:blip>
          <a:srcRect r="914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atura vietturis 2">
            <a:extLst>
              <a:ext uri="{FF2B5EF4-FFF2-40B4-BE49-F238E27FC236}">
                <a16:creationId xmlns:a16="http://schemas.microsoft.com/office/drawing/2014/main" id="{12CC20AC-7428-43D0-8151-2CCFCB425659}"/>
              </a:ext>
            </a:extLst>
          </p:cNvPr>
          <p:cNvGraphicFramePr>
            <a:graphicFrameLocks noGrp="1"/>
          </p:cNvGraphicFramePr>
          <p:nvPr>
            <p:ph idx="1"/>
            <p:extLst>
              <p:ext uri="{D42A27DB-BD31-4B8C-83A1-F6EECF244321}">
                <p14:modId xmlns:p14="http://schemas.microsoft.com/office/powerpoint/2010/main" val="139551225"/>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9700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17AA1C4-E554-48C3-9021-D0935E041681}"/>
              </a:ext>
            </a:extLst>
          </p:cNvPr>
          <p:cNvSpPr>
            <a:spLocks noGrp="1"/>
          </p:cNvSpPr>
          <p:nvPr>
            <p:ph type="title"/>
          </p:nvPr>
        </p:nvSpPr>
        <p:spPr>
          <a:xfrm>
            <a:off x="1171074" y="1396686"/>
            <a:ext cx="3240506" cy="4064628"/>
          </a:xfrm>
        </p:spPr>
        <p:txBody>
          <a:bodyPr>
            <a:normAutofit/>
          </a:bodyPr>
          <a:lstStyle/>
          <a:p>
            <a:r>
              <a:rPr lang="en-US" sz="4100" b="0" i="0" u="none" strike="noStrike" cap="small">
                <a:solidFill>
                  <a:srgbClr val="FFFFFF"/>
                </a:solidFill>
                <a:effectLst/>
                <a:latin typeface="Times New Roman" panose="02020603050405020304" pitchFamily="18" charset="0"/>
              </a:rPr>
              <a:t>Vardarbības novēršana</a:t>
            </a:r>
            <a:br>
              <a:rPr lang="en-US" sz="4100">
                <a:solidFill>
                  <a:srgbClr val="FFFFFF"/>
                </a:solidFill>
              </a:rPr>
            </a:br>
            <a:endParaRPr lang="en-US" sz="4100">
              <a:solidFill>
                <a:srgbClr val="FFFFFF"/>
              </a:solidFill>
            </a:endParaRP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atura vietturis 2">
            <a:extLst>
              <a:ext uri="{FF2B5EF4-FFF2-40B4-BE49-F238E27FC236}">
                <a16:creationId xmlns:a16="http://schemas.microsoft.com/office/drawing/2014/main" id="{3DCEC8A8-6033-43F2-BA05-0D4E62A4CD44}"/>
              </a:ext>
            </a:extLst>
          </p:cNvPr>
          <p:cNvSpPr>
            <a:spLocks noGrp="1"/>
          </p:cNvSpPr>
          <p:nvPr>
            <p:ph idx="1"/>
          </p:nvPr>
        </p:nvSpPr>
        <p:spPr>
          <a:xfrm>
            <a:off x="5370153" y="1526033"/>
            <a:ext cx="5536397" cy="4318176"/>
          </a:xfrm>
        </p:spPr>
        <p:txBody>
          <a:bodyPr>
            <a:normAutofit/>
          </a:bodyPr>
          <a:lstStyle/>
          <a:p>
            <a:pPr marL="0" indent="0">
              <a:buNone/>
            </a:pPr>
            <a:r>
              <a:rPr lang="en-US" sz="2200" dirty="0">
                <a:latin typeface="Times New Roman" panose="02020603050405020304" pitchFamily="18" charset="0"/>
              </a:rPr>
              <a:t>I</a:t>
            </a:r>
            <a:r>
              <a:rPr lang="lv-LV" sz="2200" b="0" i="0" u="none" strike="noStrike" dirty="0" err="1">
                <a:effectLst/>
                <a:latin typeface="Times New Roman" panose="02020603050405020304" pitchFamily="18" charset="0"/>
              </a:rPr>
              <a:t>edzīvotāju</a:t>
            </a:r>
            <a:r>
              <a:rPr lang="lv-LV" sz="2200" b="0" i="0" u="none" strike="noStrike" dirty="0">
                <a:effectLst/>
                <a:latin typeface="Times New Roman" panose="02020603050405020304" pitchFamily="18" charset="0"/>
              </a:rPr>
              <a:t> tuvās attiecības, ļauj ziņām par vardarbību pie speciālistiem nonākt ātrāk</a:t>
            </a:r>
            <a:r>
              <a:rPr lang="en-US" sz="2200" b="0" i="0" u="none" strike="noStrike" dirty="0">
                <a:effectLst/>
                <a:latin typeface="Times New Roman" panose="02020603050405020304" pitchFamily="18" charset="0"/>
              </a:rPr>
              <a:t> un </a:t>
            </a:r>
            <a:r>
              <a:rPr lang="lv-LV" sz="2200" b="0" i="0" u="none" strike="noStrike" dirty="0">
                <a:effectLst/>
                <a:latin typeface="Times New Roman" panose="02020603050405020304" pitchFamily="18" charset="0"/>
              </a:rPr>
              <a:t>veicina arī speciālistu savstarpējo sadarbību.</a:t>
            </a:r>
            <a:endParaRPr lang="en-US" sz="2200" b="0" i="0" u="none" strike="noStrike" dirty="0">
              <a:effectLst/>
              <a:latin typeface="Times New Roman" panose="02020603050405020304" pitchFamily="18" charset="0"/>
            </a:endParaRPr>
          </a:p>
          <a:p>
            <a:pPr marL="0" indent="0">
              <a:buNone/>
            </a:pPr>
            <a:r>
              <a:rPr lang="lv-LV" sz="2200" b="0" i="0" u="none" strike="noStrike" dirty="0">
                <a:effectLst/>
                <a:latin typeface="Times New Roman" panose="02020603050405020304" pitchFamily="18" charset="0"/>
              </a:rPr>
              <a:t>Vienlaikus situācija, kur visi par visiem visu zina, skatīta arī kā trūkums, ja vēlas situāciju risināt diskrēti.</a:t>
            </a:r>
            <a:endParaRPr lang="en-US" sz="2200" dirty="0">
              <a:latin typeface="Times New Roman" panose="02020603050405020304" pitchFamily="18" charset="0"/>
            </a:endParaRPr>
          </a:p>
          <a:p>
            <a:pPr marL="0" indent="0">
              <a:buNone/>
            </a:pPr>
            <a:r>
              <a:rPr lang="lv-LV" sz="2200" b="0" i="0" u="none" strike="noStrike" dirty="0">
                <a:effectLst/>
                <a:latin typeface="Times New Roman" panose="02020603050405020304" pitchFamily="18" charset="0"/>
              </a:rPr>
              <a:t>Dažādi atbalsta mehānismi tiek piedāvāti gan ģimenēs, gan skolā. </a:t>
            </a:r>
            <a:endParaRPr lang="en-US" sz="2200" b="0" i="0" u="none" strike="noStrike" dirty="0">
              <a:effectLst/>
              <a:latin typeface="Times New Roman" panose="02020603050405020304" pitchFamily="18" charset="0"/>
            </a:endParaRPr>
          </a:p>
          <a:p>
            <a:pPr marL="0" indent="0">
              <a:buNone/>
            </a:pPr>
            <a:r>
              <a:rPr lang="lv-LV" sz="2200" b="0" i="0" u="none" strike="noStrike" dirty="0">
                <a:effectLst/>
                <a:latin typeface="Times New Roman" panose="02020603050405020304" pitchFamily="18" charset="0"/>
              </a:rPr>
              <a:t>Tiek kontrolētas vietas, kur potenciāli nedrošās situācijas var veidoties, gan pilsētā gan skolā uzraugot punktus, kur biežāk vardarbība var notikt. </a:t>
            </a:r>
            <a:endParaRPr lang="lv-LV" sz="2200" dirty="0">
              <a:effectLst/>
            </a:endParaRPr>
          </a:p>
          <a:p>
            <a:endParaRPr lang="en-US" sz="2000" dirty="0"/>
          </a:p>
          <a:p>
            <a:endParaRPr lang="en-US" sz="2000" dirty="0"/>
          </a:p>
        </p:txBody>
      </p:sp>
    </p:spTree>
    <p:extLst>
      <p:ext uri="{BB962C8B-B14F-4D97-AF65-F5344CB8AC3E}">
        <p14:creationId xmlns:p14="http://schemas.microsoft.com/office/powerpoint/2010/main" val="410230694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135</TotalTime>
  <Words>983</Words>
  <Application>Microsoft Office PowerPoint</Application>
  <PresentationFormat>Platekrāna</PresentationFormat>
  <Paragraphs>91</Paragraphs>
  <Slides>14</Slides>
  <Notes>11</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14</vt:i4>
      </vt:variant>
    </vt:vector>
  </HeadingPairs>
  <TitlesOfParts>
    <vt:vector size="20" baseType="lpstr">
      <vt:lpstr>Arial</vt:lpstr>
      <vt:lpstr>Arial Unicode MS</vt:lpstr>
      <vt:lpstr>Calibri</vt:lpstr>
      <vt:lpstr>Calibri Light</vt:lpstr>
      <vt:lpstr>Times New Roman</vt:lpstr>
      <vt:lpstr>Office dizains</vt:lpstr>
      <vt:lpstr>Zemgales atskaite par lauka darbu.</vt:lpstr>
      <vt:lpstr>Pētījuma mērķi: </vt:lpstr>
      <vt:lpstr>Lauka darbs pašvaldībā</vt:lpstr>
      <vt:lpstr>Dzīve kopienā</vt:lpstr>
      <vt:lpstr>Priekšrocības </vt:lpstr>
      <vt:lpstr>Izaicinājumi</vt:lpstr>
      <vt:lpstr>Vardarbības iemesli cilvēku skatījumā  </vt:lpstr>
      <vt:lpstr>Citi vardarbības iemesli cilvēku skatījumā   </vt:lpstr>
      <vt:lpstr>Vardarbības novēršana </vt:lpstr>
      <vt:lpstr>Vardarbības novēršana </vt:lpstr>
      <vt:lpstr>Vardarbības novēršana jauniešu vidū </vt:lpstr>
      <vt:lpstr>Secinājumi</vt:lpstr>
      <vt:lpstr>Secinājumi</vt:lpstr>
      <vt:lpstr>Paldies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gender and tolerance to violence: mass media debate in Latvia</dc:title>
  <dc:creator>ilzemilze@outlook.com</dc:creator>
  <cp:lastModifiedBy>Alekss Hercbergs</cp:lastModifiedBy>
  <cp:revision>8</cp:revision>
  <dcterms:created xsi:type="dcterms:W3CDTF">2019-11-20T19:53:52Z</dcterms:created>
  <dcterms:modified xsi:type="dcterms:W3CDTF">2021-12-23T09:06:17Z</dcterms:modified>
</cp:coreProperties>
</file>