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16"/>
  </p:notesMasterIdLst>
  <p:sldIdLst>
    <p:sldId id="256" r:id="rId2"/>
    <p:sldId id="257" r:id="rId3"/>
    <p:sldId id="272" r:id="rId4"/>
    <p:sldId id="274" r:id="rId5"/>
    <p:sldId id="278" r:id="rId6"/>
    <p:sldId id="279" r:id="rId7"/>
    <p:sldId id="280" r:id="rId8"/>
    <p:sldId id="281" r:id="rId9"/>
    <p:sldId id="282" r:id="rId10"/>
    <p:sldId id="283" r:id="rId11"/>
    <p:sldId id="290" r:id="rId12"/>
    <p:sldId id="291" r:id="rId13"/>
    <p:sldId id="294" r:id="rId14"/>
    <p:sldId id="29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283" autoAdjust="0"/>
  </p:normalViewPr>
  <p:slideViewPr>
    <p:cSldViewPr snapToGrid="0">
      <p:cViewPr varScale="1">
        <p:scale>
          <a:sx n="104" d="100"/>
          <a:sy n="104" d="100"/>
        </p:scale>
        <p:origin x="792" y="102"/>
      </p:cViewPr>
      <p:guideLst/>
    </p:cSldViewPr>
  </p:slideViewPr>
  <p:outlineViewPr>
    <p:cViewPr>
      <p:scale>
        <a:sx n="33" d="100"/>
        <a:sy n="33" d="100"/>
      </p:scale>
      <p:origin x="0" y="-80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tūrs Pokšāns" userId="2f2d63a2-548f-4004-ba8c-8847c1265698" providerId="ADAL" clId="{26208667-F91A-4D00-89B3-339747640C9A}"/>
    <pc:docChg chg="undo custSel modSld">
      <pc:chgData name="Artūrs Pokšāns" userId="2f2d63a2-548f-4004-ba8c-8847c1265698" providerId="ADAL" clId="{26208667-F91A-4D00-89B3-339747640C9A}" dt="2021-12-23T11:28:48.201" v="130" actId="2711"/>
      <pc:docMkLst>
        <pc:docMk/>
      </pc:docMkLst>
      <pc:sldChg chg="modSp mod">
        <pc:chgData name="Artūrs Pokšāns" userId="2f2d63a2-548f-4004-ba8c-8847c1265698" providerId="ADAL" clId="{26208667-F91A-4D00-89B3-339747640C9A}" dt="2021-12-23T11:28:27.226" v="128" actId="207"/>
        <pc:sldMkLst>
          <pc:docMk/>
          <pc:sldMk cId="246074737" sldId="272"/>
        </pc:sldMkLst>
        <pc:spChg chg="mod">
          <ac:chgData name="Artūrs Pokšāns" userId="2f2d63a2-548f-4004-ba8c-8847c1265698" providerId="ADAL" clId="{26208667-F91A-4D00-89B3-339747640C9A}" dt="2021-12-23T11:28:27.226" v="128" actId="207"/>
          <ac:spMkLst>
            <pc:docMk/>
            <pc:sldMk cId="246074737" sldId="272"/>
            <ac:spMk id="3" creationId="{B5B42468-6248-4C51-AF7E-F7C752E9853F}"/>
          </ac:spMkLst>
        </pc:spChg>
      </pc:sldChg>
      <pc:sldChg chg="modSp mod">
        <pc:chgData name="Artūrs Pokšāns" userId="2f2d63a2-548f-4004-ba8c-8847c1265698" providerId="ADAL" clId="{26208667-F91A-4D00-89B3-339747640C9A}" dt="2021-12-23T11:28:48.201" v="130" actId="2711"/>
        <pc:sldMkLst>
          <pc:docMk/>
          <pc:sldMk cId="2353178453" sldId="274"/>
        </pc:sldMkLst>
        <pc:spChg chg="mod">
          <ac:chgData name="Artūrs Pokšāns" userId="2f2d63a2-548f-4004-ba8c-8847c1265698" providerId="ADAL" clId="{26208667-F91A-4D00-89B3-339747640C9A}" dt="2021-12-23T11:28:48.201" v="130" actId="2711"/>
          <ac:spMkLst>
            <pc:docMk/>
            <pc:sldMk cId="2353178453" sldId="274"/>
            <ac:spMk id="3" creationId="{7E01E8BD-AF55-4DA5-8682-8F5F913721B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6CF98E-D509-4990-9464-9D231369D61F}"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9CEB95E4-192E-4E26-8608-A9CAEA3DBBF5}">
      <dgm:prSet/>
      <dgm:spPr/>
      <dgm:t>
        <a:bodyPr/>
        <a:lstStyle/>
        <a:p>
          <a:r>
            <a:rPr lang="lv-LV"/>
            <a:t>Pētīt izpratnes un pieredzes, tam kā tiek nodrošināts atbalsts  ģimenēm, kas saskaras ar vardarbību, ģimenes, kopienas pašvaldības un valsts līmenī un veicināt ģimeņu stiprināšanu;</a:t>
          </a:r>
          <a:endParaRPr lang="en-US"/>
        </a:p>
      </dgm:t>
    </dgm:pt>
    <dgm:pt modelId="{5C39562D-FCF4-4C75-99E3-2B89D48FFFBE}" type="parTrans" cxnId="{61B5EA5D-2AAB-4DD4-8313-0C94225A989A}">
      <dgm:prSet/>
      <dgm:spPr/>
      <dgm:t>
        <a:bodyPr/>
        <a:lstStyle/>
        <a:p>
          <a:endParaRPr lang="en-US"/>
        </a:p>
      </dgm:t>
    </dgm:pt>
    <dgm:pt modelId="{B91B58B9-91C3-481A-8D39-F4490958EDBD}" type="sibTrans" cxnId="{61B5EA5D-2AAB-4DD4-8313-0C94225A989A}">
      <dgm:prSet/>
      <dgm:spPr/>
      <dgm:t>
        <a:bodyPr/>
        <a:lstStyle/>
        <a:p>
          <a:endParaRPr lang="en-US"/>
        </a:p>
      </dgm:t>
    </dgm:pt>
    <dgm:pt modelId="{5D5D3101-78F4-425A-80EE-CB07F82AB853}">
      <dgm:prSet/>
      <dgm:spPr/>
      <dgm:t>
        <a:bodyPr/>
        <a:lstStyle/>
        <a:p>
          <a:r>
            <a:rPr lang="lv-LV" dirty="0"/>
            <a:t>Samazināt plaisu starp lietišķajiem un akadēmiskajiem pētījumiem;</a:t>
          </a:r>
          <a:endParaRPr lang="en-US" dirty="0"/>
        </a:p>
      </dgm:t>
    </dgm:pt>
    <dgm:pt modelId="{7CA1B578-A452-4358-BA6F-54E41757C935}" type="parTrans" cxnId="{711BDEA3-374A-44BD-AFE1-AF15DE817E9A}">
      <dgm:prSet/>
      <dgm:spPr/>
      <dgm:t>
        <a:bodyPr/>
        <a:lstStyle/>
        <a:p>
          <a:endParaRPr lang="en-US"/>
        </a:p>
      </dgm:t>
    </dgm:pt>
    <dgm:pt modelId="{466E9D46-F4FB-45BE-B46C-CEEAB78B9182}" type="sibTrans" cxnId="{711BDEA3-374A-44BD-AFE1-AF15DE817E9A}">
      <dgm:prSet/>
      <dgm:spPr/>
      <dgm:t>
        <a:bodyPr/>
        <a:lstStyle/>
        <a:p>
          <a:endParaRPr lang="en-US"/>
        </a:p>
      </dgm:t>
    </dgm:pt>
    <dgm:pt modelId="{A4136344-E222-4481-92BF-58D7510381C3}">
      <dgm:prSet/>
      <dgm:spPr/>
      <dgm:t>
        <a:bodyPr/>
        <a:lstStyle/>
        <a:p>
          <a:r>
            <a:rPr lang="lv-LV"/>
            <a:t>Stiprināt antropoloģiju kā lietišķu un akadēmisku disciplīnu Latvijā;</a:t>
          </a:r>
          <a:endParaRPr lang="en-US"/>
        </a:p>
      </dgm:t>
    </dgm:pt>
    <dgm:pt modelId="{208F82CC-2E98-4DBD-8E4C-457A57944449}" type="parTrans" cxnId="{5FD0F987-1885-401F-AE6F-9BF89D2BBA37}">
      <dgm:prSet/>
      <dgm:spPr/>
      <dgm:t>
        <a:bodyPr/>
        <a:lstStyle/>
        <a:p>
          <a:endParaRPr lang="en-US"/>
        </a:p>
      </dgm:t>
    </dgm:pt>
    <dgm:pt modelId="{E8DD3404-9575-43E0-94C7-CD0633F46A87}" type="sibTrans" cxnId="{5FD0F987-1885-401F-AE6F-9BF89D2BBA37}">
      <dgm:prSet/>
      <dgm:spPr/>
      <dgm:t>
        <a:bodyPr/>
        <a:lstStyle/>
        <a:p>
          <a:endParaRPr lang="en-US"/>
        </a:p>
      </dgm:t>
    </dgm:pt>
    <dgm:pt modelId="{C1085786-AD70-4B4D-A28E-ED5050F8CBA8}">
      <dgm:prSet/>
      <dgm:spPr/>
      <dgm:t>
        <a:bodyPr/>
        <a:lstStyle/>
        <a:p>
          <a:r>
            <a:rPr lang="lv-LV"/>
            <a:t>Starptautiski pozicionēt pētījuma rezultātus un pētnieku grupu.</a:t>
          </a:r>
          <a:endParaRPr lang="en-US"/>
        </a:p>
      </dgm:t>
    </dgm:pt>
    <dgm:pt modelId="{B63293B1-064C-47DF-9FB8-E95603738673}" type="parTrans" cxnId="{EDAD78CB-6F35-4850-B237-552E96A587B9}">
      <dgm:prSet/>
      <dgm:spPr/>
      <dgm:t>
        <a:bodyPr/>
        <a:lstStyle/>
        <a:p>
          <a:endParaRPr lang="en-US"/>
        </a:p>
      </dgm:t>
    </dgm:pt>
    <dgm:pt modelId="{18AB2F33-EE02-4EEB-A6B9-F221B67391FC}" type="sibTrans" cxnId="{EDAD78CB-6F35-4850-B237-552E96A587B9}">
      <dgm:prSet/>
      <dgm:spPr/>
      <dgm:t>
        <a:bodyPr/>
        <a:lstStyle/>
        <a:p>
          <a:endParaRPr lang="en-US"/>
        </a:p>
      </dgm:t>
    </dgm:pt>
    <dgm:pt modelId="{FFB1CC00-A20F-4725-A0DF-CCB3AFAA018C}" type="pres">
      <dgm:prSet presAssocID="{7A6CF98E-D509-4990-9464-9D231369D61F}" presName="Name0" presStyleCnt="0">
        <dgm:presLayoutVars>
          <dgm:dir/>
          <dgm:animLvl val="lvl"/>
          <dgm:resizeHandles val="exact"/>
        </dgm:presLayoutVars>
      </dgm:prSet>
      <dgm:spPr/>
    </dgm:pt>
    <dgm:pt modelId="{56470DAA-3A38-4B08-81AC-EDCA3ADF04EB}" type="pres">
      <dgm:prSet presAssocID="{C1085786-AD70-4B4D-A28E-ED5050F8CBA8}" presName="boxAndChildren" presStyleCnt="0"/>
      <dgm:spPr/>
    </dgm:pt>
    <dgm:pt modelId="{C27681A8-E301-40F9-821E-3D70B37C9F56}" type="pres">
      <dgm:prSet presAssocID="{C1085786-AD70-4B4D-A28E-ED5050F8CBA8}" presName="parentTextBox" presStyleLbl="node1" presStyleIdx="0" presStyleCnt="4"/>
      <dgm:spPr/>
    </dgm:pt>
    <dgm:pt modelId="{2C2B752F-9F34-4AA9-94A0-B6FFCE547887}" type="pres">
      <dgm:prSet presAssocID="{E8DD3404-9575-43E0-94C7-CD0633F46A87}" presName="sp" presStyleCnt="0"/>
      <dgm:spPr/>
    </dgm:pt>
    <dgm:pt modelId="{D742EC7B-5397-4D7C-851F-0DE9D1937E16}" type="pres">
      <dgm:prSet presAssocID="{A4136344-E222-4481-92BF-58D7510381C3}" presName="arrowAndChildren" presStyleCnt="0"/>
      <dgm:spPr/>
    </dgm:pt>
    <dgm:pt modelId="{F9804244-DE3D-4C6F-9983-3417A370D92A}" type="pres">
      <dgm:prSet presAssocID="{A4136344-E222-4481-92BF-58D7510381C3}" presName="parentTextArrow" presStyleLbl="node1" presStyleIdx="1" presStyleCnt="4"/>
      <dgm:spPr/>
    </dgm:pt>
    <dgm:pt modelId="{B0D5C173-D126-4CA7-B81D-1B00F86BCF2B}" type="pres">
      <dgm:prSet presAssocID="{466E9D46-F4FB-45BE-B46C-CEEAB78B9182}" presName="sp" presStyleCnt="0"/>
      <dgm:spPr/>
    </dgm:pt>
    <dgm:pt modelId="{8D672418-3BE2-4CB1-B414-41E2ECEEAF06}" type="pres">
      <dgm:prSet presAssocID="{5D5D3101-78F4-425A-80EE-CB07F82AB853}" presName="arrowAndChildren" presStyleCnt="0"/>
      <dgm:spPr/>
    </dgm:pt>
    <dgm:pt modelId="{C2612DC4-D69F-41E1-AC89-DBD2DF543144}" type="pres">
      <dgm:prSet presAssocID="{5D5D3101-78F4-425A-80EE-CB07F82AB853}" presName="parentTextArrow" presStyleLbl="node1" presStyleIdx="2" presStyleCnt="4"/>
      <dgm:spPr/>
    </dgm:pt>
    <dgm:pt modelId="{F430437A-D730-4B96-897D-C79E2102C859}" type="pres">
      <dgm:prSet presAssocID="{B91B58B9-91C3-481A-8D39-F4490958EDBD}" presName="sp" presStyleCnt="0"/>
      <dgm:spPr/>
    </dgm:pt>
    <dgm:pt modelId="{3956EF4E-6C63-4939-8BA3-B3D0E251358F}" type="pres">
      <dgm:prSet presAssocID="{9CEB95E4-192E-4E26-8608-A9CAEA3DBBF5}" presName="arrowAndChildren" presStyleCnt="0"/>
      <dgm:spPr/>
    </dgm:pt>
    <dgm:pt modelId="{6228A9C8-3248-42E2-80A6-0BE1D0AB8FF2}" type="pres">
      <dgm:prSet presAssocID="{9CEB95E4-192E-4E26-8608-A9CAEA3DBBF5}" presName="parentTextArrow" presStyleLbl="node1" presStyleIdx="3" presStyleCnt="4"/>
      <dgm:spPr/>
    </dgm:pt>
  </dgm:ptLst>
  <dgm:cxnLst>
    <dgm:cxn modelId="{D9360415-7CC1-4ECA-8219-50BDA8AC2004}" type="presOf" srcId="{5D5D3101-78F4-425A-80EE-CB07F82AB853}" destId="{C2612DC4-D69F-41E1-AC89-DBD2DF543144}" srcOrd="0" destOrd="0" presId="urn:microsoft.com/office/officeart/2005/8/layout/process4"/>
    <dgm:cxn modelId="{04C0971A-2028-4951-B2C2-DEE74D84DE3D}" type="presOf" srcId="{C1085786-AD70-4B4D-A28E-ED5050F8CBA8}" destId="{C27681A8-E301-40F9-821E-3D70B37C9F56}" srcOrd="0" destOrd="0" presId="urn:microsoft.com/office/officeart/2005/8/layout/process4"/>
    <dgm:cxn modelId="{61B5EA5D-2AAB-4DD4-8313-0C94225A989A}" srcId="{7A6CF98E-D509-4990-9464-9D231369D61F}" destId="{9CEB95E4-192E-4E26-8608-A9CAEA3DBBF5}" srcOrd="0" destOrd="0" parTransId="{5C39562D-FCF4-4C75-99E3-2B89D48FFFBE}" sibTransId="{B91B58B9-91C3-481A-8D39-F4490958EDBD}"/>
    <dgm:cxn modelId="{A2EB9161-9DEA-43CD-8C32-F2AD119C5BC8}" type="presOf" srcId="{7A6CF98E-D509-4990-9464-9D231369D61F}" destId="{FFB1CC00-A20F-4725-A0DF-CCB3AFAA018C}" srcOrd="0" destOrd="0" presId="urn:microsoft.com/office/officeart/2005/8/layout/process4"/>
    <dgm:cxn modelId="{5FD0F987-1885-401F-AE6F-9BF89D2BBA37}" srcId="{7A6CF98E-D509-4990-9464-9D231369D61F}" destId="{A4136344-E222-4481-92BF-58D7510381C3}" srcOrd="2" destOrd="0" parTransId="{208F82CC-2E98-4DBD-8E4C-457A57944449}" sibTransId="{E8DD3404-9575-43E0-94C7-CD0633F46A87}"/>
    <dgm:cxn modelId="{711BDEA3-374A-44BD-AFE1-AF15DE817E9A}" srcId="{7A6CF98E-D509-4990-9464-9D231369D61F}" destId="{5D5D3101-78F4-425A-80EE-CB07F82AB853}" srcOrd="1" destOrd="0" parTransId="{7CA1B578-A452-4358-BA6F-54E41757C935}" sibTransId="{466E9D46-F4FB-45BE-B46C-CEEAB78B9182}"/>
    <dgm:cxn modelId="{AE2085B7-C32C-4F31-9506-710E667D1822}" type="presOf" srcId="{A4136344-E222-4481-92BF-58D7510381C3}" destId="{F9804244-DE3D-4C6F-9983-3417A370D92A}" srcOrd="0" destOrd="0" presId="urn:microsoft.com/office/officeart/2005/8/layout/process4"/>
    <dgm:cxn modelId="{EDAD78CB-6F35-4850-B237-552E96A587B9}" srcId="{7A6CF98E-D509-4990-9464-9D231369D61F}" destId="{C1085786-AD70-4B4D-A28E-ED5050F8CBA8}" srcOrd="3" destOrd="0" parTransId="{B63293B1-064C-47DF-9FB8-E95603738673}" sibTransId="{18AB2F33-EE02-4EEB-A6B9-F221B67391FC}"/>
    <dgm:cxn modelId="{26D23DDB-0D07-4467-95BC-5172223F427C}" type="presOf" srcId="{9CEB95E4-192E-4E26-8608-A9CAEA3DBBF5}" destId="{6228A9C8-3248-42E2-80A6-0BE1D0AB8FF2}" srcOrd="0" destOrd="0" presId="urn:microsoft.com/office/officeart/2005/8/layout/process4"/>
    <dgm:cxn modelId="{3819CA06-64DF-496D-BE70-3174DBCB29E8}" type="presParOf" srcId="{FFB1CC00-A20F-4725-A0DF-CCB3AFAA018C}" destId="{56470DAA-3A38-4B08-81AC-EDCA3ADF04EB}" srcOrd="0" destOrd="0" presId="urn:microsoft.com/office/officeart/2005/8/layout/process4"/>
    <dgm:cxn modelId="{D25BD355-6378-46A4-8BC7-0FDEC14CC14A}" type="presParOf" srcId="{56470DAA-3A38-4B08-81AC-EDCA3ADF04EB}" destId="{C27681A8-E301-40F9-821E-3D70B37C9F56}" srcOrd="0" destOrd="0" presId="urn:microsoft.com/office/officeart/2005/8/layout/process4"/>
    <dgm:cxn modelId="{30E4BDF7-B77C-41DD-903B-23B2F86EB0D3}" type="presParOf" srcId="{FFB1CC00-A20F-4725-A0DF-CCB3AFAA018C}" destId="{2C2B752F-9F34-4AA9-94A0-B6FFCE547887}" srcOrd="1" destOrd="0" presId="urn:microsoft.com/office/officeart/2005/8/layout/process4"/>
    <dgm:cxn modelId="{A41BDDA2-EBE2-44B8-8582-34FD7DACB0A2}" type="presParOf" srcId="{FFB1CC00-A20F-4725-A0DF-CCB3AFAA018C}" destId="{D742EC7B-5397-4D7C-851F-0DE9D1937E16}" srcOrd="2" destOrd="0" presId="urn:microsoft.com/office/officeart/2005/8/layout/process4"/>
    <dgm:cxn modelId="{042DBC65-26D6-4D27-A731-4E174FBA4482}" type="presParOf" srcId="{D742EC7B-5397-4D7C-851F-0DE9D1937E16}" destId="{F9804244-DE3D-4C6F-9983-3417A370D92A}" srcOrd="0" destOrd="0" presId="urn:microsoft.com/office/officeart/2005/8/layout/process4"/>
    <dgm:cxn modelId="{641EAF53-2084-4CE5-8846-1076068BDEE1}" type="presParOf" srcId="{FFB1CC00-A20F-4725-A0DF-CCB3AFAA018C}" destId="{B0D5C173-D126-4CA7-B81D-1B00F86BCF2B}" srcOrd="3" destOrd="0" presId="urn:microsoft.com/office/officeart/2005/8/layout/process4"/>
    <dgm:cxn modelId="{86C58543-FE56-4A48-BB77-7F3FC4B53250}" type="presParOf" srcId="{FFB1CC00-A20F-4725-A0DF-CCB3AFAA018C}" destId="{8D672418-3BE2-4CB1-B414-41E2ECEEAF06}" srcOrd="4" destOrd="0" presId="urn:microsoft.com/office/officeart/2005/8/layout/process4"/>
    <dgm:cxn modelId="{33EDCE4A-284F-4F0B-8304-49C81EB20F64}" type="presParOf" srcId="{8D672418-3BE2-4CB1-B414-41E2ECEEAF06}" destId="{C2612DC4-D69F-41E1-AC89-DBD2DF543144}" srcOrd="0" destOrd="0" presId="urn:microsoft.com/office/officeart/2005/8/layout/process4"/>
    <dgm:cxn modelId="{E6572413-1576-4CB2-9D07-E62124A3C017}" type="presParOf" srcId="{FFB1CC00-A20F-4725-A0DF-CCB3AFAA018C}" destId="{F430437A-D730-4B96-897D-C79E2102C859}" srcOrd="5" destOrd="0" presId="urn:microsoft.com/office/officeart/2005/8/layout/process4"/>
    <dgm:cxn modelId="{56061914-C8F2-4753-80E3-A3140B228DCF}" type="presParOf" srcId="{FFB1CC00-A20F-4725-A0DF-CCB3AFAA018C}" destId="{3956EF4E-6C63-4939-8BA3-B3D0E251358F}" srcOrd="6" destOrd="0" presId="urn:microsoft.com/office/officeart/2005/8/layout/process4"/>
    <dgm:cxn modelId="{C788FAFF-7254-495E-B1A0-FD822A1A9C59}" type="presParOf" srcId="{3956EF4E-6C63-4939-8BA3-B3D0E251358F}" destId="{6228A9C8-3248-42E2-80A6-0BE1D0AB8FF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BCCF99-8610-4111-A5A6-120839A599F7}"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19A4FCBD-D20A-44D6-8707-E8C383186DAA}">
      <dgm:prSet/>
      <dgm:spPr/>
      <dgm:t>
        <a:bodyPr/>
        <a:lstStyle/>
        <a:p>
          <a:r>
            <a:rPr lang="en-US" dirty="0"/>
            <a:t>Nesakārtota, </a:t>
          </a:r>
          <a:r>
            <a:rPr lang="en-US" dirty="0" err="1"/>
            <a:t>nedroša</a:t>
          </a:r>
          <a:r>
            <a:rPr lang="en-US" dirty="0"/>
            <a:t>, </a:t>
          </a:r>
          <a:r>
            <a:rPr lang="en-US" dirty="0" err="1"/>
            <a:t>tumša</a:t>
          </a:r>
          <a:r>
            <a:rPr lang="en-US" dirty="0"/>
            <a:t> vide</a:t>
          </a:r>
          <a:r>
            <a:rPr lang="lv-LV" i="0" dirty="0"/>
            <a:t>. </a:t>
          </a:r>
          <a:endParaRPr lang="en-US" dirty="0"/>
        </a:p>
      </dgm:t>
    </dgm:pt>
    <dgm:pt modelId="{A0829070-466E-4BA7-9593-C5D2BAB4759B}" type="parTrans" cxnId="{C58FB82E-0575-4EFD-9EB5-0F7BB369EBB9}">
      <dgm:prSet/>
      <dgm:spPr/>
      <dgm:t>
        <a:bodyPr/>
        <a:lstStyle/>
        <a:p>
          <a:endParaRPr lang="en-US"/>
        </a:p>
      </dgm:t>
    </dgm:pt>
    <dgm:pt modelId="{62DD0EEF-7F31-407D-9379-FD2FC0914531}" type="sibTrans" cxnId="{C58FB82E-0575-4EFD-9EB5-0F7BB369EBB9}">
      <dgm:prSet/>
      <dgm:spPr/>
      <dgm:t>
        <a:bodyPr/>
        <a:lstStyle/>
        <a:p>
          <a:endParaRPr lang="en-US"/>
        </a:p>
      </dgm:t>
    </dgm:pt>
    <dgm:pt modelId="{DEDF7A08-6B05-4AD2-85C0-17EFB7339FFE}">
      <dgm:prSet/>
      <dgm:spPr/>
      <dgm:t>
        <a:bodyPr/>
        <a:lstStyle/>
        <a:p>
          <a:r>
            <a:rPr lang="lv-LV" i="0" dirty="0"/>
            <a:t>Alkohola lietošana.</a:t>
          </a:r>
          <a:endParaRPr lang="en-US" dirty="0"/>
        </a:p>
      </dgm:t>
    </dgm:pt>
    <dgm:pt modelId="{615C93F7-1491-451A-96AB-4945FA81152D}" type="parTrans" cxnId="{F0C1356B-4D03-421C-8A34-B101FC4DCF40}">
      <dgm:prSet/>
      <dgm:spPr/>
      <dgm:t>
        <a:bodyPr/>
        <a:lstStyle/>
        <a:p>
          <a:endParaRPr lang="en-US"/>
        </a:p>
      </dgm:t>
    </dgm:pt>
    <dgm:pt modelId="{8666B517-F6F2-426B-92AF-47AA5A3E9923}" type="sibTrans" cxnId="{F0C1356B-4D03-421C-8A34-B101FC4DCF40}">
      <dgm:prSet/>
      <dgm:spPr/>
      <dgm:t>
        <a:bodyPr/>
        <a:lstStyle/>
        <a:p>
          <a:endParaRPr lang="en-US"/>
        </a:p>
      </dgm:t>
    </dgm:pt>
    <dgm:pt modelId="{484083F6-DE72-421A-87B3-6454BC87F8CB}">
      <dgm:prSet/>
      <dgm:spPr/>
      <dgm:t>
        <a:bodyPr/>
        <a:lstStyle/>
        <a:p>
          <a:r>
            <a:rPr lang="lv-LV" dirty="0"/>
            <a:t>Sociāla noslāņošanās un norobežošanās</a:t>
          </a:r>
          <a:endParaRPr lang="en-US" i="0" dirty="0"/>
        </a:p>
        <a:p>
          <a:endParaRPr lang="en-US" dirty="0"/>
        </a:p>
      </dgm:t>
    </dgm:pt>
    <dgm:pt modelId="{6B87C334-8771-4B2A-8CF7-A3F217A177EA}" type="parTrans" cxnId="{5196A63E-B087-4C7A-8AF8-3DAB71C92475}">
      <dgm:prSet/>
      <dgm:spPr/>
      <dgm:t>
        <a:bodyPr/>
        <a:lstStyle/>
        <a:p>
          <a:endParaRPr lang="en-US"/>
        </a:p>
      </dgm:t>
    </dgm:pt>
    <dgm:pt modelId="{A362497A-5456-40D1-860E-65095BA35D3C}" type="sibTrans" cxnId="{5196A63E-B087-4C7A-8AF8-3DAB71C92475}">
      <dgm:prSet/>
      <dgm:spPr/>
      <dgm:t>
        <a:bodyPr/>
        <a:lstStyle/>
        <a:p>
          <a:endParaRPr lang="en-US"/>
        </a:p>
      </dgm:t>
    </dgm:pt>
    <dgm:pt modelId="{DF66F3B4-93A8-40FF-8ECD-958A3377A61B}" type="pres">
      <dgm:prSet presAssocID="{48BCCF99-8610-4111-A5A6-120839A599F7}" presName="vert0" presStyleCnt="0">
        <dgm:presLayoutVars>
          <dgm:dir/>
          <dgm:animOne val="branch"/>
          <dgm:animLvl val="lvl"/>
        </dgm:presLayoutVars>
      </dgm:prSet>
      <dgm:spPr/>
    </dgm:pt>
    <dgm:pt modelId="{A1FC4806-6A85-486A-94C3-9B71C4563E98}" type="pres">
      <dgm:prSet presAssocID="{19A4FCBD-D20A-44D6-8707-E8C383186DAA}" presName="thickLine" presStyleLbl="alignNode1" presStyleIdx="0" presStyleCnt="3"/>
      <dgm:spPr/>
    </dgm:pt>
    <dgm:pt modelId="{8DABB6C2-F3B6-4727-9D3E-676CEE5D6C7E}" type="pres">
      <dgm:prSet presAssocID="{19A4FCBD-D20A-44D6-8707-E8C383186DAA}" presName="horz1" presStyleCnt="0"/>
      <dgm:spPr/>
    </dgm:pt>
    <dgm:pt modelId="{CD3B2CBD-BA5B-4371-9E63-C77C0CCB2865}" type="pres">
      <dgm:prSet presAssocID="{19A4FCBD-D20A-44D6-8707-E8C383186DAA}" presName="tx1" presStyleLbl="revTx" presStyleIdx="0" presStyleCnt="3"/>
      <dgm:spPr/>
    </dgm:pt>
    <dgm:pt modelId="{8B4C604B-8F09-4C33-BBA4-1AD6B48C055B}" type="pres">
      <dgm:prSet presAssocID="{19A4FCBD-D20A-44D6-8707-E8C383186DAA}" presName="vert1" presStyleCnt="0"/>
      <dgm:spPr/>
    </dgm:pt>
    <dgm:pt modelId="{409A4578-7666-4D86-85E7-8EFE9209F1AC}" type="pres">
      <dgm:prSet presAssocID="{DEDF7A08-6B05-4AD2-85C0-17EFB7339FFE}" presName="thickLine" presStyleLbl="alignNode1" presStyleIdx="1" presStyleCnt="3"/>
      <dgm:spPr/>
    </dgm:pt>
    <dgm:pt modelId="{AEA11DAF-45BC-4EFA-AEB5-4E1004EE8E60}" type="pres">
      <dgm:prSet presAssocID="{DEDF7A08-6B05-4AD2-85C0-17EFB7339FFE}" presName="horz1" presStyleCnt="0"/>
      <dgm:spPr/>
    </dgm:pt>
    <dgm:pt modelId="{81111BFB-DBDB-426B-907F-4D89940F6ABF}" type="pres">
      <dgm:prSet presAssocID="{DEDF7A08-6B05-4AD2-85C0-17EFB7339FFE}" presName="tx1" presStyleLbl="revTx" presStyleIdx="1" presStyleCnt="3"/>
      <dgm:spPr/>
    </dgm:pt>
    <dgm:pt modelId="{73CEC231-5FF2-45F5-81D9-09A3EB9817A7}" type="pres">
      <dgm:prSet presAssocID="{DEDF7A08-6B05-4AD2-85C0-17EFB7339FFE}" presName="vert1" presStyleCnt="0"/>
      <dgm:spPr/>
    </dgm:pt>
    <dgm:pt modelId="{8D008292-56ED-47AF-A54D-6FFDADC33CB8}" type="pres">
      <dgm:prSet presAssocID="{484083F6-DE72-421A-87B3-6454BC87F8CB}" presName="thickLine" presStyleLbl="alignNode1" presStyleIdx="2" presStyleCnt="3"/>
      <dgm:spPr/>
    </dgm:pt>
    <dgm:pt modelId="{53B0A960-9A22-4B9E-84F8-2FC784724DF2}" type="pres">
      <dgm:prSet presAssocID="{484083F6-DE72-421A-87B3-6454BC87F8CB}" presName="horz1" presStyleCnt="0"/>
      <dgm:spPr/>
    </dgm:pt>
    <dgm:pt modelId="{CE78E43E-211E-48FD-B598-D9DCEEF98083}" type="pres">
      <dgm:prSet presAssocID="{484083F6-DE72-421A-87B3-6454BC87F8CB}" presName="tx1" presStyleLbl="revTx" presStyleIdx="2" presStyleCnt="3"/>
      <dgm:spPr/>
    </dgm:pt>
    <dgm:pt modelId="{C7F9C6D2-D578-4CAE-AD07-5FD553C13B52}" type="pres">
      <dgm:prSet presAssocID="{484083F6-DE72-421A-87B3-6454BC87F8CB}" presName="vert1" presStyleCnt="0"/>
      <dgm:spPr/>
    </dgm:pt>
  </dgm:ptLst>
  <dgm:cxnLst>
    <dgm:cxn modelId="{C58FB82E-0575-4EFD-9EB5-0F7BB369EBB9}" srcId="{48BCCF99-8610-4111-A5A6-120839A599F7}" destId="{19A4FCBD-D20A-44D6-8707-E8C383186DAA}" srcOrd="0" destOrd="0" parTransId="{A0829070-466E-4BA7-9593-C5D2BAB4759B}" sibTransId="{62DD0EEF-7F31-407D-9379-FD2FC0914531}"/>
    <dgm:cxn modelId="{1FF88232-C1C9-4D0A-A10B-25E953990E85}" type="presOf" srcId="{48BCCF99-8610-4111-A5A6-120839A599F7}" destId="{DF66F3B4-93A8-40FF-8ECD-958A3377A61B}" srcOrd="0" destOrd="0" presId="urn:microsoft.com/office/officeart/2008/layout/LinedList"/>
    <dgm:cxn modelId="{5196A63E-B087-4C7A-8AF8-3DAB71C92475}" srcId="{48BCCF99-8610-4111-A5A6-120839A599F7}" destId="{484083F6-DE72-421A-87B3-6454BC87F8CB}" srcOrd="2" destOrd="0" parTransId="{6B87C334-8771-4B2A-8CF7-A3F217A177EA}" sibTransId="{A362497A-5456-40D1-860E-65095BA35D3C}"/>
    <dgm:cxn modelId="{6C927761-42FF-4111-83AF-A3DBD0E3FFD8}" type="presOf" srcId="{484083F6-DE72-421A-87B3-6454BC87F8CB}" destId="{CE78E43E-211E-48FD-B598-D9DCEEF98083}" srcOrd="0" destOrd="0" presId="urn:microsoft.com/office/officeart/2008/layout/LinedList"/>
    <dgm:cxn modelId="{F0C1356B-4D03-421C-8A34-B101FC4DCF40}" srcId="{48BCCF99-8610-4111-A5A6-120839A599F7}" destId="{DEDF7A08-6B05-4AD2-85C0-17EFB7339FFE}" srcOrd="1" destOrd="0" parTransId="{615C93F7-1491-451A-96AB-4945FA81152D}" sibTransId="{8666B517-F6F2-426B-92AF-47AA5A3E9923}"/>
    <dgm:cxn modelId="{C9E3EB88-3035-43B1-8505-0B3F38533A35}" type="presOf" srcId="{19A4FCBD-D20A-44D6-8707-E8C383186DAA}" destId="{CD3B2CBD-BA5B-4371-9E63-C77C0CCB2865}" srcOrd="0" destOrd="0" presId="urn:microsoft.com/office/officeart/2008/layout/LinedList"/>
    <dgm:cxn modelId="{288E4CB3-3FDE-43F7-9239-9862B51B8143}" type="presOf" srcId="{DEDF7A08-6B05-4AD2-85C0-17EFB7339FFE}" destId="{81111BFB-DBDB-426B-907F-4D89940F6ABF}" srcOrd="0" destOrd="0" presId="urn:microsoft.com/office/officeart/2008/layout/LinedList"/>
    <dgm:cxn modelId="{CC9F6B00-3A39-48D7-8358-EB218BCC99B9}" type="presParOf" srcId="{DF66F3B4-93A8-40FF-8ECD-958A3377A61B}" destId="{A1FC4806-6A85-486A-94C3-9B71C4563E98}" srcOrd="0" destOrd="0" presId="urn:microsoft.com/office/officeart/2008/layout/LinedList"/>
    <dgm:cxn modelId="{FEBD2F18-1D25-4729-A282-E854AF917D92}" type="presParOf" srcId="{DF66F3B4-93A8-40FF-8ECD-958A3377A61B}" destId="{8DABB6C2-F3B6-4727-9D3E-676CEE5D6C7E}" srcOrd="1" destOrd="0" presId="urn:microsoft.com/office/officeart/2008/layout/LinedList"/>
    <dgm:cxn modelId="{9DB7CFF2-3E81-49A2-9D25-215B378B8665}" type="presParOf" srcId="{8DABB6C2-F3B6-4727-9D3E-676CEE5D6C7E}" destId="{CD3B2CBD-BA5B-4371-9E63-C77C0CCB2865}" srcOrd="0" destOrd="0" presId="urn:microsoft.com/office/officeart/2008/layout/LinedList"/>
    <dgm:cxn modelId="{B489CFEC-CE4E-4683-9E64-852E87C4FC44}" type="presParOf" srcId="{8DABB6C2-F3B6-4727-9D3E-676CEE5D6C7E}" destId="{8B4C604B-8F09-4C33-BBA4-1AD6B48C055B}" srcOrd="1" destOrd="0" presId="urn:microsoft.com/office/officeart/2008/layout/LinedList"/>
    <dgm:cxn modelId="{6E709255-54FE-4476-8F39-9C7A704BE27B}" type="presParOf" srcId="{DF66F3B4-93A8-40FF-8ECD-958A3377A61B}" destId="{409A4578-7666-4D86-85E7-8EFE9209F1AC}" srcOrd="2" destOrd="0" presId="urn:microsoft.com/office/officeart/2008/layout/LinedList"/>
    <dgm:cxn modelId="{DAF7C642-C931-4C19-B54D-FD83F2DBC9AD}" type="presParOf" srcId="{DF66F3B4-93A8-40FF-8ECD-958A3377A61B}" destId="{AEA11DAF-45BC-4EFA-AEB5-4E1004EE8E60}" srcOrd="3" destOrd="0" presId="urn:microsoft.com/office/officeart/2008/layout/LinedList"/>
    <dgm:cxn modelId="{AE4CBC44-E357-4110-B2D4-68755D4EB2B1}" type="presParOf" srcId="{AEA11DAF-45BC-4EFA-AEB5-4E1004EE8E60}" destId="{81111BFB-DBDB-426B-907F-4D89940F6ABF}" srcOrd="0" destOrd="0" presId="urn:microsoft.com/office/officeart/2008/layout/LinedList"/>
    <dgm:cxn modelId="{B801CA9D-787B-48CA-B9EB-D88953D641C8}" type="presParOf" srcId="{AEA11DAF-45BC-4EFA-AEB5-4E1004EE8E60}" destId="{73CEC231-5FF2-45F5-81D9-09A3EB9817A7}" srcOrd="1" destOrd="0" presId="urn:microsoft.com/office/officeart/2008/layout/LinedList"/>
    <dgm:cxn modelId="{ED73FB81-2C26-4051-821A-D2F2145BB7DC}" type="presParOf" srcId="{DF66F3B4-93A8-40FF-8ECD-958A3377A61B}" destId="{8D008292-56ED-47AF-A54D-6FFDADC33CB8}" srcOrd="4" destOrd="0" presId="urn:microsoft.com/office/officeart/2008/layout/LinedList"/>
    <dgm:cxn modelId="{5570D1DF-8385-4D6F-8CC4-7AAAA775896A}" type="presParOf" srcId="{DF66F3B4-93A8-40FF-8ECD-958A3377A61B}" destId="{53B0A960-9A22-4B9E-84F8-2FC784724DF2}" srcOrd="5" destOrd="0" presId="urn:microsoft.com/office/officeart/2008/layout/LinedList"/>
    <dgm:cxn modelId="{3E68E81C-96D3-4574-B4D5-C6968C6E4D1B}" type="presParOf" srcId="{53B0A960-9A22-4B9E-84F8-2FC784724DF2}" destId="{CE78E43E-211E-48FD-B598-D9DCEEF98083}" srcOrd="0" destOrd="0" presId="urn:microsoft.com/office/officeart/2008/layout/LinedList"/>
    <dgm:cxn modelId="{B21960FB-386F-4031-A780-E45A7625C505}" type="presParOf" srcId="{53B0A960-9A22-4B9E-84F8-2FC784724DF2}" destId="{C7F9C6D2-D578-4CAE-AD07-5FD553C13B52}"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681A8-E301-40F9-821E-3D70B37C9F56}">
      <dsp:nvSpPr>
        <dsp:cNvPr id="0" name=""/>
        <dsp:cNvSpPr/>
      </dsp:nvSpPr>
      <dsp:spPr>
        <a:xfrm>
          <a:off x="0" y="4522536"/>
          <a:ext cx="6364224" cy="98942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lv-LV" sz="1700" kern="1200"/>
            <a:t>Starptautiski pozicionēt pētījuma rezultātus un pētnieku grupu.</a:t>
          </a:r>
          <a:endParaRPr lang="en-US" sz="1700" kern="1200"/>
        </a:p>
      </dsp:txBody>
      <dsp:txXfrm>
        <a:off x="0" y="4522536"/>
        <a:ext cx="6364224" cy="989420"/>
      </dsp:txXfrm>
    </dsp:sp>
    <dsp:sp modelId="{F9804244-DE3D-4C6F-9983-3417A370D92A}">
      <dsp:nvSpPr>
        <dsp:cNvPr id="0" name=""/>
        <dsp:cNvSpPr/>
      </dsp:nvSpPr>
      <dsp:spPr>
        <a:xfrm rot="10800000">
          <a:off x="0" y="3015649"/>
          <a:ext cx="6364224" cy="1521728"/>
        </a:xfrm>
        <a:prstGeom prst="upArrowCallou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lv-LV" sz="1700" kern="1200"/>
            <a:t>Stiprināt antropoloģiju kā lietišķu un akadēmisku disciplīnu Latvijā;</a:t>
          </a:r>
          <a:endParaRPr lang="en-US" sz="1700" kern="1200"/>
        </a:p>
      </dsp:txBody>
      <dsp:txXfrm rot="10800000">
        <a:off x="0" y="3015649"/>
        <a:ext cx="6364224" cy="988773"/>
      </dsp:txXfrm>
    </dsp:sp>
    <dsp:sp modelId="{C2612DC4-D69F-41E1-AC89-DBD2DF543144}">
      <dsp:nvSpPr>
        <dsp:cNvPr id="0" name=""/>
        <dsp:cNvSpPr/>
      </dsp:nvSpPr>
      <dsp:spPr>
        <a:xfrm rot="10800000">
          <a:off x="0" y="1508761"/>
          <a:ext cx="6364224" cy="1521728"/>
        </a:xfrm>
        <a:prstGeom prst="upArrowCallou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lv-LV" sz="1700" kern="1200" dirty="0"/>
            <a:t>Samazināt plaisu starp lietišķajiem un akadēmiskajiem pētījumiem;</a:t>
          </a:r>
          <a:endParaRPr lang="en-US" sz="1700" kern="1200" dirty="0"/>
        </a:p>
      </dsp:txBody>
      <dsp:txXfrm rot="10800000">
        <a:off x="0" y="1508761"/>
        <a:ext cx="6364224" cy="988773"/>
      </dsp:txXfrm>
    </dsp:sp>
    <dsp:sp modelId="{6228A9C8-3248-42E2-80A6-0BE1D0AB8FF2}">
      <dsp:nvSpPr>
        <dsp:cNvPr id="0" name=""/>
        <dsp:cNvSpPr/>
      </dsp:nvSpPr>
      <dsp:spPr>
        <a:xfrm rot="10800000">
          <a:off x="0" y="1874"/>
          <a:ext cx="6364224" cy="1521728"/>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lv-LV" sz="1700" kern="1200"/>
            <a:t>Pētīt izpratnes un pieredzes, tam kā tiek nodrošināts atbalsts  ģimenēm, kas saskaras ar vardarbību, ģimenes, kopienas pašvaldības un valsts līmenī un veicināt ģimeņu stiprināšanu;</a:t>
          </a:r>
          <a:endParaRPr lang="en-US" sz="1700" kern="1200"/>
        </a:p>
      </dsp:txBody>
      <dsp:txXfrm rot="10800000">
        <a:off x="0" y="1874"/>
        <a:ext cx="6364224" cy="9887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C4806-6A85-486A-94C3-9B71C4563E98}">
      <dsp:nvSpPr>
        <dsp:cNvPr id="0" name=""/>
        <dsp:cNvSpPr/>
      </dsp:nvSpPr>
      <dsp:spPr>
        <a:xfrm>
          <a:off x="0" y="1701"/>
          <a:ext cx="625111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D3B2CBD-BA5B-4371-9E63-C77C0CCB2865}">
      <dsp:nvSpPr>
        <dsp:cNvPr id="0" name=""/>
        <dsp:cNvSpPr/>
      </dsp:nvSpPr>
      <dsp:spPr>
        <a:xfrm>
          <a:off x="0" y="1701"/>
          <a:ext cx="6251110" cy="1160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Nesakārtota, </a:t>
          </a:r>
          <a:r>
            <a:rPr lang="en-US" sz="2800" kern="1200" dirty="0" err="1"/>
            <a:t>nedroša</a:t>
          </a:r>
          <a:r>
            <a:rPr lang="en-US" sz="2800" kern="1200" dirty="0"/>
            <a:t>, </a:t>
          </a:r>
          <a:r>
            <a:rPr lang="en-US" sz="2800" kern="1200" dirty="0" err="1"/>
            <a:t>tumša</a:t>
          </a:r>
          <a:r>
            <a:rPr lang="en-US" sz="2800" kern="1200" dirty="0"/>
            <a:t> vide</a:t>
          </a:r>
          <a:r>
            <a:rPr lang="lv-LV" sz="2800" i="0" kern="1200" dirty="0"/>
            <a:t>. </a:t>
          </a:r>
          <a:endParaRPr lang="en-US" sz="2800" kern="1200" dirty="0"/>
        </a:p>
      </dsp:txBody>
      <dsp:txXfrm>
        <a:off x="0" y="1701"/>
        <a:ext cx="6251110" cy="1160153"/>
      </dsp:txXfrm>
    </dsp:sp>
    <dsp:sp modelId="{409A4578-7666-4D86-85E7-8EFE9209F1AC}">
      <dsp:nvSpPr>
        <dsp:cNvPr id="0" name=""/>
        <dsp:cNvSpPr/>
      </dsp:nvSpPr>
      <dsp:spPr>
        <a:xfrm>
          <a:off x="0" y="1161855"/>
          <a:ext cx="625111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1111BFB-DBDB-426B-907F-4D89940F6ABF}">
      <dsp:nvSpPr>
        <dsp:cNvPr id="0" name=""/>
        <dsp:cNvSpPr/>
      </dsp:nvSpPr>
      <dsp:spPr>
        <a:xfrm>
          <a:off x="0" y="1161855"/>
          <a:ext cx="6251110" cy="1160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lv-LV" sz="2800" i="0" kern="1200" dirty="0"/>
            <a:t>Alkohola lietošana.</a:t>
          </a:r>
          <a:endParaRPr lang="en-US" sz="2800" kern="1200" dirty="0"/>
        </a:p>
      </dsp:txBody>
      <dsp:txXfrm>
        <a:off x="0" y="1161855"/>
        <a:ext cx="6251110" cy="1160153"/>
      </dsp:txXfrm>
    </dsp:sp>
    <dsp:sp modelId="{8D008292-56ED-47AF-A54D-6FFDADC33CB8}">
      <dsp:nvSpPr>
        <dsp:cNvPr id="0" name=""/>
        <dsp:cNvSpPr/>
      </dsp:nvSpPr>
      <dsp:spPr>
        <a:xfrm>
          <a:off x="0" y="2322008"/>
          <a:ext cx="625111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E78E43E-211E-48FD-B598-D9DCEEF98083}">
      <dsp:nvSpPr>
        <dsp:cNvPr id="0" name=""/>
        <dsp:cNvSpPr/>
      </dsp:nvSpPr>
      <dsp:spPr>
        <a:xfrm>
          <a:off x="0" y="2322008"/>
          <a:ext cx="6251110" cy="1160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lv-LV" sz="2800" kern="1200" dirty="0"/>
            <a:t>Sociāla noslāņošanās un norobežošanās</a:t>
          </a:r>
          <a:endParaRPr lang="en-US" sz="2800" i="0" kern="1200" dirty="0"/>
        </a:p>
        <a:p>
          <a:pPr marL="0" lvl="0" indent="0" algn="l" defTabSz="1244600">
            <a:lnSpc>
              <a:spcPct val="90000"/>
            </a:lnSpc>
            <a:spcBef>
              <a:spcPct val="0"/>
            </a:spcBef>
            <a:spcAft>
              <a:spcPct val="35000"/>
            </a:spcAft>
            <a:buNone/>
          </a:pPr>
          <a:endParaRPr lang="en-US" sz="2800" kern="1200" dirty="0"/>
        </a:p>
      </dsp:txBody>
      <dsp:txXfrm>
        <a:off x="0" y="2322008"/>
        <a:ext cx="6251110" cy="116015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9D32E6-D8C7-42B5-85F6-5732F48DA310}" type="datetimeFigureOut">
              <a:rPr lang="en-US" smtClean="0"/>
              <a:t>12/28/2021</a:t>
            </a:fld>
            <a:endParaRPr lang="en-US"/>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1E734-1408-40D6-BCA1-11F9486A57E7}" type="slidenum">
              <a:rPr lang="en-US" smtClean="0"/>
              <a:t>‹#›</a:t>
            </a:fld>
            <a:endParaRPr lang="en-US"/>
          </a:p>
        </p:txBody>
      </p:sp>
    </p:spTree>
    <p:extLst>
      <p:ext uri="{BB962C8B-B14F-4D97-AF65-F5344CB8AC3E}">
        <p14:creationId xmlns:p14="http://schemas.microsoft.com/office/powerpoint/2010/main" val="4262552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1</a:t>
            </a:fld>
            <a:endParaRPr lang="en-US"/>
          </a:p>
        </p:txBody>
      </p:sp>
    </p:spTree>
    <p:extLst>
      <p:ext uri="{BB962C8B-B14F-4D97-AF65-F5344CB8AC3E}">
        <p14:creationId xmlns:p14="http://schemas.microsoft.com/office/powerpoint/2010/main" val="757993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10</a:t>
            </a:fld>
            <a:endParaRPr lang="en-US"/>
          </a:p>
        </p:txBody>
      </p:sp>
    </p:spTree>
    <p:extLst>
      <p:ext uri="{BB962C8B-B14F-4D97-AF65-F5344CB8AC3E}">
        <p14:creationId xmlns:p14="http://schemas.microsoft.com/office/powerpoint/2010/main" val="2077636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11</a:t>
            </a:fld>
            <a:endParaRPr lang="en-US"/>
          </a:p>
        </p:txBody>
      </p:sp>
    </p:spTree>
    <p:extLst>
      <p:ext uri="{BB962C8B-B14F-4D97-AF65-F5344CB8AC3E}">
        <p14:creationId xmlns:p14="http://schemas.microsoft.com/office/powerpoint/2010/main" val="2976806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2</a:t>
            </a:fld>
            <a:endParaRPr lang="en-US"/>
          </a:p>
        </p:txBody>
      </p:sp>
    </p:spTree>
    <p:extLst>
      <p:ext uri="{BB962C8B-B14F-4D97-AF65-F5344CB8AC3E}">
        <p14:creationId xmlns:p14="http://schemas.microsoft.com/office/powerpoint/2010/main" val="1525345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19326B4E-651F-41D0-89C4-6602075FC75B}" type="slidenum">
              <a:rPr lang="en-US" smtClean="0"/>
              <a:t>3</a:t>
            </a:fld>
            <a:endParaRPr lang="en-US"/>
          </a:p>
        </p:txBody>
      </p:sp>
    </p:spTree>
    <p:extLst>
      <p:ext uri="{BB962C8B-B14F-4D97-AF65-F5344CB8AC3E}">
        <p14:creationId xmlns:p14="http://schemas.microsoft.com/office/powerpoint/2010/main" val="2839021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4</a:t>
            </a:fld>
            <a:endParaRPr lang="en-US"/>
          </a:p>
        </p:txBody>
      </p:sp>
    </p:spTree>
    <p:extLst>
      <p:ext uri="{BB962C8B-B14F-4D97-AF65-F5344CB8AC3E}">
        <p14:creationId xmlns:p14="http://schemas.microsoft.com/office/powerpoint/2010/main" val="986628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5</a:t>
            </a:fld>
            <a:endParaRPr lang="en-US"/>
          </a:p>
        </p:txBody>
      </p:sp>
    </p:spTree>
    <p:extLst>
      <p:ext uri="{BB962C8B-B14F-4D97-AF65-F5344CB8AC3E}">
        <p14:creationId xmlns:p14="http://schemas.microsoft.com/office/powerpoint/2010/main" val="1994720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6</a:t>
            </a:fld>
            <a:endParaRPr lang="en-US"/>
          </a:p>
        </p:txBody>
      </p:sp>
    </p:spTree>
    <p:extLst>
      <p:ext uri="{BB962C8B-B14F-4D97-AF65-F5344CB8AC3E}">
        <p14:creationId xmlns:p14="http://schemas.microsoft.com/office/powerpoint/2010/main" val="3620973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7</a:t>
            </a:fld>
            <a:endParaRPr lang="en-US"/>
          </a:p>
        </p:txBody>
      </p:sp>
    </p:spTree>
    <p:extLst>
      <p:ext uri="{BB962C8B-B14F-4D97-AF65-F5344CB8AC3E}">
        <p14:creationId xmlns:p14="http://schemas.microsoft.com/office/powerpoint/2010/main" val="2835546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8</a:t>
            </a:fld>
            <a:endParaRPr lang="en-US"/>
          </a:p>
        </p:txBody>
      </p:sp>
    </p:spTree>
    <p:extLst>
      <p:ext uri="{BB962C8B-B14F-4D97-AF65-F5344CB8AC3E}">
        <p14:creationId xmlns:p14="http://schemas.microsoft.com/office/powerpoint/2010/main" val="1582544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9</a:t>
            </a:fld>
            <a:endParaRPr lang="en-US"/>
          </a:p>
        </p:txBody>
      </p:sp>
    </p:spTree>
    <p:extLst>
      <p:ext uri="{BB962C8B-B14F-4D97-AF65-F5344CB8AC3E}">
        <p14:creationId xmlns:p14="http://schemas.microsoft.com/office/powerpoint/2010/main" val="258620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4CA075C-D4B7-41CA-B00D-3CC8972AC2C2}"/>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endParaRPr lang="en-US"/>
          </a:p>
        </p:txBody>
      </p:sp>
      <p:sp>
        <p:nvSpPr>
          <p:cNvPr id="3" name="Apakšvirsraksts 2">
            <a:extLst>
              <a:ext uri="{FF2B5EF4-FFF2-40B4-BE49-F238E27FC236}">
                <a16:creationId xmlns:a16="http://schemas.microsoft.com/office/drawing/2014/main" id="{8DBB1D99-A820-4A68-B304-EBBA166EBB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endParaRPr lang="en-US"/>
          </a:p>
        </p:txBody>
      </p:sp>
      <p:sp>
        <p:nvSpPr>
          <p:cNvPr id="4" name="Datuma vietturis 3">
            <a:extLst>
              <a:ext uri="{FF2B5EF4-FFF2-40B4-BE49-F238E27FC236}">
                <a16:creationId xmlns:a16="http://schemas.microsoft.com/office/drawing/2014/main" id="{0B5AF816-B6E1-40D9-AC69-EC43975FEC22}"/>
              </a:ext>
            </a:extLst>
          </p:cNvPr>
          <p:cNvSpPr>
            <a:spLocks noGrp="1"/>
          </p:cNvSpPr>
          <p:nvPr>
            <p:ph type="dt" sz="half" idx="10"/>
          </p:nvPr>
        </p:nvSpPr>
        <p:spPr/>
        <p:txBody>
          <a:bodyPr/>
          <a:lstStyle/>
          <a:p>
            <a:fld id="{0CC1B130-0CBF-4F6B-B090-BAD413BED3B2}" type="datetimeFigureOut">
              <a:rPr lang="en-US" smtClean="0"/>
              <a:t>12/28/2021</a:t>
            </a:fld>
            <a:endParaRPr lang="en-US"/>
          </a:p>
        </p:txBody>
      </p:sp>
      <p:sp>
        <p:nvSpPr>
          <p:cNvPr id="5" name="Kājenes vietturis 4">
            <a:extLst>
              <a:ext uri="{FF2B5EF4-FFF2-40B4-BE49-F238E27FC236}">
                <a16:creationId xmlns:a16="http://schemas.microsoft.com/office/drawing/2014/main" id="{DFECB7E3-8E46-41C4-A2AE-6C3E558F4678}"/>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63685F90-5D05-4D16-96D2-8BC02B4BADE8}"/>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3501751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DFB3302-F08F-4C2F-9119-DDEB8A11410E}"/>
              </a:ext>
            </a:extLst>
          </p:cNvPr>
          <p:cNvSpPr>
            <a:spLocks noGrp="1"/>
          </p:cNvSpPr>
          <p:nvPr>
            <p:ph type="title"/>
          </p:nvPr>
        </p:nvSpPr>
        <p:spPr/>
        <p:txBody>
          <a:bodyPr/>
          <a:lstStyle/>
          <a:p>
            <a:r>
              <a:rPr lang="lv-LV"/>
              <a:t>Rediģēt šablona virsraksta stilu</a:t>
            </a:r>
            <a:endParaRPr lang="en-US"/>
          </a:p>
        </p:txBody>
      </p:sp>
      <p:sp>
        <p:nvSpPr>
          <p:cNvPr id="3" name="Vertikāls teksta vietturis 2">
            <a:extLst>
              <a:ext uri="{FF2B5EF4-FFF2-40B4-BE49-F238E27FC236}">
                <a16:creationId xmlns:a16="http://schemas.microsoft.com/office/drawing/2014/main" id="{AE244C35-4F11-454D-B361-7A427E8E8F71}"/>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9B8A4AB9-A975-4C44-99FA-D78BAD3E5D63}"/>
              </a:ext>
            </a:extLst>
          </p:cNvPr>
          <p:cNvSpPr>
            <a:spLocks noGrp="1"/>
          </p:cNvSpPr>
          <p:nvPr>
            <p:ph type="dt" sz="half" idx="10"/>
          </p:nvPr>
        </p:nvSpPr>
        <p:spPr/>
        <p:txBody>
          <a:bodyPr/>
          <a:lstStyle/>
          <a:p>
            <a:fld id="{0CC1B130-0CBF-4F6B-B090-BAD413BED3B2}" type="datetimeFigureOut">
              <a:rPr lang="en-US" smtClean="0"/>
              <a:t>12/28/2021</a:t>
            </a:fld>
            <a:endParaRPr lang="en-US"/>
          </a:p>
        </p:txBody>
      </p:sp>
      <p:sp>
        <p:nvSpPr>
          <p:cNvPr id="5" name="Kājenes vietturis 4">
            <a:extLst>
              <a:ext uri="{FF2B5EF4-FFF2-40B4-BE49-F238E27FC236}">
                <a16:creationId xmlns:a16="http://schemas.microsoft.com/office/drawing/2014/main" id="{085639DB-BF4C-4DDE-ACE8-D4F8A52A3844}"/>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7B2F3570-57E2-454F-918E-B8FD9172758A}"/>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580648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FA42A0C7-9BDD-4518-BC0D-B0EC68BF6CDE}"/>
              </a:ext>
            </a:extLst>
          </p:cNvPr>
          <p:cNvSpPr>
            <a:spLocks noGrp="1"/>
          </p:cNvSpPr>
          <p:nvPr>
            <p:ph type="title" orient="vert"/>
          </p:nvPr>
        </p:nvSpPr>
        <p:spPr>
          <a:xfrm>
            <a:off x="8724900" y="365125"/>
            <a:ext cx="2628900" cy="5811838"/>
          </a:xfrm>
        </p:spPr>
        <p:txBody>
          <a:bodyPr vert="eaVert"/>
          <a:lstStyle/>
          <a:p>
            <a:r>
              <a:rPr lang="lv-LV"/>
              <a:t>Rediģēt šablona virsraksta stilu</a:t>
            </a:r>
            <a:endParaRPr lang="en-US"/>
          </a:p>
        </p:txBody>
      </p:sp>
      <p:sp>
        <p:nvSpPr>
          <p:cNvPr id="3" name="Vertikāls teksta vietturis 2">
            <a:extLst>
              <a:ext uri="{FF2B5EF4-FFF2-40B4-BE49-F238E27FC236}">
                <a16:creationId xmlns:a16="http://schemas.microsoft.com/office/drawing/2014/main" id="{73815E0D-32FE-458D-AD3D-239CD8445770}"/>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CBFF1BBA-F566-4B02-8BFA-3B66152FAF16}"/>
              </a:ext>
            </a:extLst>
          </p:cNvPr>
          <p:cNvSpPr>
            <a:spLocks noGrp="1"/>
          </p:cNvSpPr>
          <p:nvPr>
            <p:ph type="dt" sz="half" idx="10"/>
          </p:nvPr>
        </p:nvSpPr>
        <p:spPr/>
        <p:txBody>
          <a:bodyPr/>
          <a:lstStyle/>
          <a:p>
            <a:fld id="{0CC1B130-0CBF-4F6B-B090-BAD413BED3B2}" type="datetimeFigureOut">
              <a:rPr lang="en-US" smtClean="0"/>
              <a:t>12/28/2021</a:t>
            </a:fld>
            <a:endParaRPr lang="en-US"/>
          </a:p>
        </p:txBody>
      </p:sp>
      <p:sp>
        <p:nvSpPr>
          <p:cNvPr id="5" name="Kājenes vietturis 4">
            <a:extLst>
              <a:ext uri="{FF2B5EF4-FFF2-40B4-BE49-F238E27FC236}">
                <a16:creationId xmlns:a16="http://schemas.microsoft.com/office/drawing/2014/main" id="{9E5FE50B-8D09-46A9-86FC-BF34B3054478}"/>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152B2425-1FB8-433E-800A-C7AD5054695E}"/>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3331445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6602185-EC01-4924-B50B-2D7CFBA2B635}"/>
              </a:ext>
            </a:extLst>
          </p:cNvPr>
          <p:cNvSpPr>
            <a:spLocks noGrp="1"/>
          </p:cNvSpPr>
          <p:nvPr>
            <p:ph type="title"/>
          </p:nvPr>
        </p:nvSpPr>
        <p:spPr/>
        <p:txBody>
          <a:bodyPr/>
          <a:lstStyle/>
          <a:p>
            <a:r>
              <a:rPr lang="lv-LV"/>
              <a:t>Rediģēt šablona virsraksta stilu</a:t>
            </a:r>
            <a:endParaRPr lang="en-US"/>
          </a:p>
        </p:txBody>
      </p:sp>
      <p:sp>
        <p:nvSpPr>
          <p:cNvPr id="3" name="Satura vietturis 2">
            <a:extLst>
              <a:ext uri="{FF2B5EF4-FFF2-40B4-BE49-F238E27FC236}">
                <a16:creationId xmlns:a16="http://schemas.microsoft.com/office/drawing/2014/main" id="{9BD34DE4-7A6C-475C-B557-05F125D2B0FB}"/>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2ACE271D-6C07-428D-A580-38B16240F5B8}"/>
              </a:ext>
            </a:extLst>
          </p:cNvPr>
          <p:cNvSpPr>
            <a:spLocks noGrp="1"/>
          </p:cNvSpPr>
          <p:nvPr>
            <p:ph type="dt" sz="half" idx="10"/>
          </p:nvPr>
        </p:nvSpPr>
        <p:spPr/>
        <p:txBody>
          <a:bodyPr/>
          <a:lstStyle/>
          <a:p>
            <a:fld id="{0CC1B130-0CBF-4F6B-B090-BAD413BED3B2}" type="datetimeFigureOut">
              <a:rPr lang="en-US" smtClean="0"/>
              <a:t>12/28/2021</a:t>
            </a:fld>
            <a:endParaRPr lang="en-US"/>
          </a:p>
        </p:txBody>
      </p:sp>
      <p:sp>
        <p:nvSpPr>
          <p:cNvPr id="5" name="Kājenes vietturis 4">
            <a:extLst>
              <a:ext uri="{FF2B5EF4-FFF2-40B4-BE49-F238E27FC236}">
                <a16:creationId xmlns:a16="http://schemas.microsoft.com/office/drawing/2014/main" id="{5D17943D-4F59-4345-AE76-FF9CC32F26D5}"/>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0C50819C-D198-4FFE-8DCD-71017570240E}"/>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3898496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1EB2C73-7FC1-4C97-96EA-D73ED19A9E1A}"/>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endParaRPr lang="en-US"/>
          </a:p>
        </p:txBody>
      </p:sp>
      <p:sp>
        <p:nvSpPr>
          <p:cNvPr id="3" name="Teksta vietturis 2">
            <a:extLst>
              <a:ext uri="{FF2B5EF4-FFF2-40B4-BE49-F238E27FC236}">
                <a16:creationId xmlns:a16="http://schemas.microsoft.com/office/drawing/2014/main" id="{68BC2F9D-7609-46C9-B35E-024B6516D8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FB0C06FC-FD30-451D-8A03-07182A91C5EB}"/>
              </a:ext>
            </a:extLst>
          </p:cNvPr>
          <p:cNvSpPr>
            <a:spLocks noGrp="1"/>
          </p:cNvSpPr>
          <p:nvPr>
            <p:ph type="dt" sz="half" idx="10"/>
          </p:nvPr>
        </p:nvSpPr>
        <p:spPr/>
        <p:txBody>
          <a:bodyPr/>
          <a:lstStyle/>
          <a:p>
            <a:fld id="{0CC1B130-0CBF-4F6B-B090-BAD413BED3B2}" type="datetimeFigureOut">
              <a:rPr lang="en-US" smtClean="0"/>
              <a:t>12/28/2021</a:t>
            </a:fld>
            <a:endParaRPr lang="en-US"/>
          </a:p>
        </p:txBody>
      </p:sp>
      <p:sp>
        <p:nvSpPr>
          <p:cNvPr id="5" name="Kājenes vietturis 4">
            <a:extLst>
              <a:ext uri="{FF2B5EF4-FFF2-40B4-BE49-F238E27FC236}">
                <a16:creationId xmlns:a16="http://schemas.microsoft.com/office/drawing/2014/main" id="{DC71345C-5B6F-4967-B8A1-F2B30C299883}"/>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ED7392D9-A874-4486-850B-E3A2C964860E}"/>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501739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AA15122-4D10-496E-A889-F1BD24C3E299}"/>
              </a:ext>
            </a:extLst>
          </p:cNvPr>
          <p:cNvSpPr>
            <a:spLocks noGrp="1"/>
          </p:cNvSpPr>
          <p:nvPr>
            <p:ph type="title"/>
          </p:nvPr>
        </p:nvSpPr>
        <p:spPr/>
        <p:txBody>
          <a:bodyPr/>
          <a:lstStyle/>
          <a:p>
            <a:r>
              <a:rPr lang="lv-LV"/>
              <a:t>Rediģēt šablona virsraksta stilu</a:t>
            </a:r>
            <a:endParaRPr lang="en-US"/>
          </a:p>
        </p:txBody>
      </p:sp>
      <p:sp>
        <p:nvSpPr>
          <p:cNvPr id="3" name="Satura vietturis 2">
            <a:extLst>
              <a:ext uri="{FF2B5EF4-FFF2-40B4-BE49-F238E27FC236}">
                <a16:creationId xmlns:a16="http://schemas.microsoft.com/office/drawing/2014/main" id="{6E0180DE-FEA2-4D7A-B711-A9085E2DF537}"/>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Satura vietturis 3">
            <a:extLst>
              <a:ext uri="{FF2B5EF4-FFF2-40B4-BE49-F238E27FC236}">
                <a16:creationId xmlns:a16="http://schemas.microsoft.com/office/drawing/2014/main" id="{581C1541-51B8-4DB4-8499-9582CE81A14F}"/>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5" name="Datuma vietturis 4">
            <a:extLst>
              <a:ext uri="{FF2B5EF4-FFF2-40B4-BE49-F238E27FC236}">
                <a16:creationId xmlns:a16="http://schemas.microsoft.com/office/drawing/2014/main" id="{0417BC98-7412-47E0-A2FE-5924E9FF5452}"/>
              </a:ext>
            </a:extLst>
          </p:cNvPr>
          <p:cNvSpPr>
            <a:spLocks noGrp="1"/>
          </p:cNvSpPr>
          <p:nvPr>
            <p:ph type="dt" sz="half" idx="10"/>
          </p:nvPr>
        </p:nvSpPr>
        <p:spPr/>
        <p:txBody>
          <a:bodyPr/>
          <a:lstStyle/>
          <a:p>
            <a:fld id="{0CC1B130-0CBF-4F6B-B090-BAD413BED3B2}" type="datetimeFigureOut">
              <a:rPr lang="en-US" smtClean="0"/>
              <a:t>12/28/2021</a:t>
            </a:fld>
            <a:endParaRPr lang="en-US"/>
          </a:p>
        </p:txBody>
      </p:sp>
      <p:sp>
        <p:nvSpPr>
          <p:cNvPr id="6" name="Kājenes vietturis 5">
            <a:extLst>
              <a:ext uri="{FF2B5EF4-FFF2-40B4-BE49-F238E27FC236}">
                <a16:creationId xmlns:a16="http://schemas.microsoft.com/office/drawing/2014/main" id="{C61379AD-6243-442F-87A7-F9529A220CFE}"/>
              </a:ext>
            </a:extLst>
          </p:cNvPr>
          <p:cNvSpPr>
            <a:spLocks noGrp="1"/>
          </p:cNvSpPr>
          <p:nvPr>
            <p:ph type="ftr" sz="quarter" idx="11"/>
          </p:nvPr>
        </p:nvSpPr>
        <p:spPr/>
        <p:txBody>
          <a:bodyPr/>
          <a:lstStyle/>
          <a:p>
            <a:endParaRPr lang="en-US"/>
          </a:p>
        </p:txBody>
      </p:sp>
      <p:sp>
        <p:nvSpPr>
          <p:cNvPr id="7" name="Slaida numura vietturis 6">
            <a:extLst>
              <a:ext uri="{FF2B5EF4-FFF2-40B4-BE49-F238E27FC236}">
                <a16:creationId xmlns:a16="http://schemas.microsoft.com/office/drawing/2014/main" id="{9E341C71-5DCE-47AA-909F-6F7C47EF15C2}"/>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3882572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C4D5799-C951-4E4B-95EB-1B820D74D1C9}"/>
              </a:ext>
            </a:extLst>
          </p:cNvPr>
          <p:cNvSpPr>
            <a:spLocks noGrp="1"/>
          </p:cNvSpPr>
          <p:nvPr>
            <p:ph type="title"/>
          </p:nvPr>
        </p:nvSpPr>
        <p:spPr>
          <a:xfrm>
            <a:off x="839788" y="365125"/>
            <a:ext cx="10515600" cy="1325563"/>
          </a:xfrm>
        </p:spPr>
        <p:txBody>
          <a:bodyPr/>
          <a:lstStyle/>
          <a:p>
            <a:r>
              <a:rPr lang="lv-LV"/>
              <a:t>Rediģēt šablona virsraksta stilu</a:t>
            </a:r>
            <a:endParaRPr lang="en-US"/>
          </a:p>
        </p:txBody>
      </p:sp>
      <p:sp>
        <p:nvSpPr>
          <p:cNvPr id="3" name="Teksta vietturis 2">
            <a:extLst>
              <a:ext uri="{FF2B5EF4-FFF2-40B4-BE49-F238E27FC236}">
                <a16:creationId xmlns:a16="http://schemas.microsoft.com/office/drawing/2014/main" id="{C9A143A9-2CCD-4CD3-9B0C-0CC5D708E3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43DAB32F-DA52-460B-83F8-EC3F2316E342}"/>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5" name="Teksta vietturis 4">
            <a:extLst>
              <a:ext uri="{FF2B5EF4-FFF2-40B4-BE49-F238E27FC236}">
                <a16:creationId xmlns:a16="http://schemas.microsoft.com/office/drawing/2014/main" id="{BFE8E8B4-B5BC-4BA9-9FA9-A157DF14F6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BBD9BEAC-0A2D-4AED-9729-D1F353903A3F}"/>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7" name="Datuma vietturis 6">
            <a:extLst>
              <a:ext uri="{FF2B5EF4-FFF2-40B4-BE49-F238E27FC236}">
                <a16:creationId xmlns:a16="http://schemas.microsoft.com/office/drawing/2014/main" id="{65C640D9-5571-43C3-9916-C4EA642536E6}"/>
              </a:ext>
            </a:extLst>
          </p:cNvPr>
          <p:cNvSpPr>
            <a:spLocks noGrp="1"/>
          </p:cNvSpPr>
          <p:nvPr>
            <p:ph type="dt" sz="half" idx="10"/>
          </p:nvPr>
        </p:nvSpPr>
        <p:spPr/>
        <p:txBody>
          <a:bodyPr/>
          <a:lstStyle/>
          <a:p>
            <a:fld id="{0CC1B130-0CBF-4F6B-B090-BAD413BED3B2}" type="datetimeFigureOut">
              <a:rPr lang="en-US" smtClean="0"/>
              <a:t>12/28/2021</a:t>
            </a:fld>
            <a:endParaRPr lang="en-US"/>
          </a:p>
        </p:txBody>
      </p:sp>
      <p:sp>
        <p:nvSpPr>
          <p:cNvPr id="8" name="Kājenes vietturis 7">
            <a:extLst>
              <a:ext uri="{FF2B5EF4-FFF2-40B4-BE49-F238E27FC236}">
                <a16:creationId xmlns:a16="http://schemas.microsoft.com/office/drawing/2014/main" id="{7E419A3B-768A-4A61-B03C-984164415EB8}"/>
              </a:ext>
            </a:extLst>
          </p:cNvPr>
          <p:cNvSpPr>
            <a:spLocks noGrp="1"/>
          </p:cNvSpPr>
          <p:nvPr>
            <p:ph type="ftr" sz="quarter" idx="11"/>
          </p:nvPr>
        </p:nvSpPr>
        <p:spPr/>
        <p:txBody>
          <a:bodyPr/>
          <a:lstStyle/>
          <a:p>
            <a:endParaRPr lang="en-US"/>
          </a:p>
        </p:txBody>
      </p:sp>
      <p:sp>
        <p:nvSpPr>
          <p:cNvPr id="9" name="Slaida numura vietturis 8">
            <a:extLst>
              <a:ext uri="{FF2B5EF4-FFF2-40B4-BE49-F238E27FC236}">
                <a16:creationId xmlns:a16="http://schemas.microsoft.com/office/drawing/2014/main" id="{AC4B2834-BDB6-43FF-8B04-D0F8A7AE0DA2}"/>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67465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B1C52AC-3073-4887-BA98-47FDBD015470}"/>
              </a:ext>
            </a:extLst>
          </p:cNvPr>
          <p:cNvSpPr>
            <a:spLocks noGrp="1"/>
          </p:cNvSpPr>
          <p:nvPr>
            <p:ph type="title"/>
          </p:nvPr>
        </p:nvSpPr>
        <p:spPr/>
        <p:txBody>
          <a:bodyPr/>
          <a:lstStyle/>
          <a:p>
            <a:r>
              <a:rPr lang="lv-LV"/>
              <a:t>Rediģēt šablona virsraksta stilu</a:t>
            </a:r>
            <a:endParaRPr lang="en-US"/>
          </a:p>
        </p:txBody>
      </p:sp>
      <p:sp>
        <p:nvSpPr>
          <p:cNvPr id="3" name="Datuma vietturis 2">
            <a:extLst>
              <a:ext uri="{FF2B5EF4-FFF2-40B4-BE49-F238E27FC236}">
                <a16:creationId xmlns:a16="http://schemas.microsoft.com/office/drawing/2014/main" id="{DA7F587F-1F53-4C6E-AD2E-7825D3BEB059}"/>
              </a:ext>
            </a:extLst>
          </p:cNvPr>
          <p:cNvSpPr>
            <a:spLocks noGrp="1"/>
          </p:cNvSpPr>
          <p:nvPr>
            <p:ph type="dt" sz="half" idx="10"/>
          </p:nvPr>
        </p:nvSpPr>
        <p:spPr/>
        <p:txBody>
          <a:bodyPr/>
          <a:lstStyle/>
          <a:p>
            <a:fld id="{0CC1B130-0CBF-4F6B-B090-BAD413BED3B2}" type="datetimeFigureOut">
              <a:rPr lang="en-US" smtClean="0"/>
              <a:t>12/28/2021</a:t>
            </a:fld>
            <a:endParaRPr lang="en-US"/>
          </a:p>
        </p:txBody>
      </p:sp>
      <p:sp>
        <p:nvSpPr>
          <p:cNvPr id="4" name="Kājenes vietturis 3">
            <a:extLst>
              <a:ext uri="{FF2B5EF4-FFF2-40B4-BE49-F238E27FC236}">
                <a16:creationId xmlns:a16="http://schemas.microsoft.com/office/drawing/2014/main" id="{973CE214-91A6-4D2E-8E1D-271CA5DFBC2F}"/>
              </a:ext>
            </a:extLst>
          </p:cNvPr>
          <p:cNvSpPr>
            <a:spLocks noGrp="1"/>
          </p:cNvSpPr>
          <p:nvPr>
            <p:ph type="ftr" sz="quarter" idx="11"/>
          </p:nvPr>
        </p:nvSpPr>
        <p:spPr/>
        <p:txBody>
          <a:bodyPr/>
          <a:lstStyle/>
          <a:p>
            <a:endParaRPr lang="en-US"/>
          </a:p>
        </p:txBody>
      </p:sp>
      <p:sp>
        <p:nvSpPr>
          <p:cNvPr id="5" name="Slaida numura vietturis 4">
            <a:extLst>
              <a:ext uri="{FF2B5EF4-FFF2-40B4-BE49-F238E27FC236}">
                <a16:creationId xmlns:a16="http://schemas.microsoft.com/office/drawing/2014/main" id="{444081D9-27E6-40FE-AE7A-E8147636099C}"/>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321062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3A9E5AF4-011C-40E5-918D-79630AC3C4C7}"/>
              </a:ext>
            </a:extLst>
          </p:cNvPr>
          <p:cNvSpPr>
            <a:spLocks noGrp="1"/>
          </p:cNvSpPr>
          <p:nvPr>
            <p:ph type="dt" sz="half" idx="10"/>
          </p:nvPr>
        </p:nvSpPr>
        <p:spPr/>
        <p:txBody>
          <a:bodyPr/>
          <a:lstStyle/>
          <a:p>
            <a:fld id="{0CC1B130-0CBF-4F6B-B090-BAD413BED3B2}" type="datetimeFigureOut">
              <a:rPr lang="en-US" smtClean="0"/>
              <a:t>12/28/2021</a:t>
            </a:fld>
            <a:endParaRPr lang="en-US"/>
          </a:p>
        </p:txBody>
      </p:sp>
      <p:sp>
        <p:nvSpPr>
          <p:cNvPr id="3" name="Kājenes vietturis 2">
            <a:extLst>
              <a:ext uri="{FF2B5EF4-FFF2-40B4-BE49-F238E27FC236}">
                <a16:creationId xmlns:a16="http://schemas.microsoft.com/office/drawing/2014/main" id="{E0B9CA35-FC57-4FDC-A231-4DFA7F73C7E3}"/>
              </a:ext>
            </a:extLst>
          </p:cNvPr>
          <p:cNvSpPr>
            <a:spLocks noGrp="1"/>
          </p:cNvSpPr>
          <p:nvPr>
            <p:ph type="ftr" sz="quarter" idx="11"/>
          </p:nvPr>
        </p:nvSpPr>
        <p:spPr/>
        <p:txBody>
          <a:bodyPr/>
          <a:lstStyle/>
          <a:p>
            <a:endParaRPr lang="en-US"/>
          </a:p>
        </p:txBody>
      </p:sp>
      <p:sp>
        <p:nvSpPr>
          <p:cNvPr id="4" name="Slaida numura vietturis 3">
            <a:extLst>
              <a:ext uri="{FF2B5EF4-FFF2-40B4-BE49-F238E27FC236}">
                <a16:creationId xmlns:a16="http://schemas.microsoft.com/office/drawing/2014/main" id="{D90F82BA-C3B7-44F9-B494-7F7FB07DB37D}"/>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1192485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FBA5140-9757-4502-9F7A-4D30BF81CAF3}"/>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US"/>
          </a:p>
        </p:txBody>
      </p:sp>
      <p:sp>
        <p:nvSpPr>
          <p:cNvPr id="3" name="Satura vietturis 2">
            <a:extLst>
              <a:ext uri="{FF2B5EF4-FFF2-40B4-BE49-F238E27FC236}">
                <a16:creationId xmlns:a16="http://schemas.microsoft.com/office/drawing/2014/main" id="{089B1858-12FE-49BE-8502-0CA309AACC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Teksta vietturis 3">
            <a:extLst>
              <a:ext uri="{FF2B5EF4-FFF2-40B4-BE49-F238E27FC236}">
                <a16:creationId xmlns:a16="http://schemas.microsoft.com/office/drawing/2014/main" id="{FC37C953-B9D8-41F4-99FA-76C5B85E1C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EE60AF0C-A8C1-4903-AEC4-E0DD6B57546F}"/>
              </a:ext>
            </a:extLst>
          </p:cNvPr>
          <p:cNvSpPr>
            <a:spLocks noGrp="1"/>
          </p:cNvSpPr>
          <p:nvPr>
            <p:ph type="dt" sz="half" idx="10"/>
          </p:nvPr>
        </p:nvSpPr>
        <p:spPr/>
        <p:txBody>
          <a:bodyPr/>
          <a:lstStyle/>
          <a:p>
            <a:fld id="{0CC1B130-0CBF-4F6B-B090-BAD413BED3B2}" type="datetimeFigureOut">
              <a:rPr lang="en-US" smtClean="0"/>
              <a:t>12/28/2021</a:t>
            </a:fld>
            <a:endParaRPr lang="en-US"/>
          </a:p>
        </p:txBody>
      </p:sp>
      <p:sp>
        <p:nvSpPr>
          <p:cNvPr id="6" name="Kājenes vietturis 5">
            <a:extLst>
              <a:ext uri="{FF2B5EF4-FFF2-40B4-BE49-F238E27FC236}">
                <a16:creationId xmlns:a16="http://schemas.microsoft.com/office/drawing/2014/main" id="{D93E6749-C021-4067-94E0-C65855E5C808}"/>
              </a:ext>
            </a:extLst>
          </p:cNvPr>
          <p:cNvSpPr>
            <a:spLocks noGrp="1"/>
          </p:cNvSpPr>
          <p:nvPr>
            <p:ph type="ftr" sz="quarter" idx="11"/>
          </p:nvPr>
        </p:nvSpPr>
        <p:spPr/>
        <p:txBody>
          <a:bodyPr/>
          <a:lstStyle/>
          <a:p>
            <a:endParaRPr lang="en-US"/>
          </a:p>
        </p:txBody>
      </p:sp>
      <p:sp>
        <p:nvSpPr>
          <p:cNvPr id="7" name="Slaida numura vietturis 6">
            <a:extLst>
              <a:ext uri="{FF2B5EF4-FFF2-40B4-BE49-F238E27FC236}">
                <a16:creationId xmlns:a16="http://schemas.microsoft.com/office/drawing/2014/main" id="{B65F0212-2A6A-44E9-8556-4ACBA1F32EF0}"/>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997293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AB34DA6-6423-4603-A810-7C010508AFA8}"/>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US"/>
          </a:p>
        </p:txBody>
      </p:sp>
      <p:sp>
        <p:nvSpPr>
          <p:cNvPr id="3" name="Attēla vietturis 2">
            <a:extLst>
              <a:ext uri="{FF2B5EF4-FFF2-40B4-BE49-F238E27FC236}">
                <a16:creationId xmlns:a16="http://schemas.microsoft.com/office/drawing/2014/main" id="{938EA696-43DE-48F3-BE6D-10D275C62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a vietturis 3">
            <a:extLst>
              <a:ext uri="{FF2B5EF4-FFF2-40B4-BE49-F238E27FC236}">
                <a16:creationId xmlns:a16="http://schemas.microsoft.com/office/drawing/2014/main" id="{D5697460-EDB1-4A67-9494-1EC57A9440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77166966-8A72-418C-AEAF-549F0FE242D6}"/>
              </a:ext>
            </a:extLst>
          </p:cNvPr>
          <p:cNvSpPr>
            <a:spLocks noGrp="1"/>
          </p:cNvSpPr>
          <p:nvPr>
            <p:ph type="dt" sz="half" idx="10"/>
          </p:nvPr>
        </p:nvSpPr>
        <p:spPr/>
        <p:txBody>
          <a:bodyPr/>
          <a:lstStyle/>
          <a:p>
            <a:fld id="{0CC1B130-0CBF-4F6B-B090-BAD413BED3B2}" type="datetimeFigureOut">
              <a:rPr lang="en-US" smtClean="0"/>
              <a:t>12/28/2021</a:t>
            </a:fld>
            <a:endParaRPr lang="en-US"/>
          </a:p>
        </p:txBody>
      </p:sp>
      <p:sp>
        <p:nvSpPr>
          <p:cNvPr id="6" name="Kājenes vietturis 5">
            <a:extLst>
              <a:ext uri="{FF2B5EF4-FFF2-40B4-BE49-F238E27FC236}">
                <a16:creationId xmlns:a16="http://schemas.microsoft.com/office/drawing/2014/main" id="{1EF32B53-FA19-4DB9-AA4C-433DD39D7B72}"/>
              </a:ext>
            </a:extLst>
          </p:cNvPr>
          <p:cNvSpPr>
            <a:spLocks noGrp="1"/>
          </p:cNvSpPr>
          <p:nvPr>
            <p:ph type="ftr" sz="quarter" idx="11"/>
          </p:nvPr>
        </p:nvSpPr>
        <p:spPr/>
        <p:txBody>
          <a:bodyPr/>
          <a:lstStyle/>
          <a:p>
            <a:endParaRPr lang="en-US"/>
          </a:p>
        </p:txBody>
      </p:sp>
      <p:sp>
        <p:nvSpPr>
          <p:cNvPr id="7" name="Slaida numura vietturis 6">
            <a:extLst>
              <a:ext uri="{FF2B5EF4-FFF2-40B4-BE49-F238E27FC236}">
                <a16:creationId xmlns:a16="http://schemas.microsoft.com/office/drawing/2014/main" id="{18016E4B-81FF-4AE5-A0F9-64920A57C5E7}"/>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2476041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A9B04145-1739-49ED-877C-B46FAF2716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endParaRPr lang="en-US"/>
          </a:p>
        </p:txBody>
      </p:sp>
      <p:sp>
        <p:nvSpPr>
          <p:cNvPr id="3" name="Teksta vietturis 2">
            <a:extLst>
              <a:ext uri="{FF2B5EF4-FFF2-40B4-BE49-F238E27FC236}">
                <a16:creationId xmlns:a16="http://schemas.microsoft.com/office/drawing/2014/main" id="{636724B0-8473-4679-A96E-A01EFEBE20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0D192FAB-2A87-42D3-9776-951409D683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C1B130-0CBF-4F6B-B090-BAD413BED3B2}" type="datetimeFigureOut">
              <a:rPr lang="en-US" smtClean="0"/>
              <a:t>12/28/2021</a:t>
            </a:fld>
            <a:endParaRPr lang="en-US"/>
          </a:p>
        </p:txBody>
      </p:sp>
      <p:sp>
        <p:nvSpPr>
          <p:cNvPr id="5" name="Kājenes vietturis 4">
            <a:extLst>
              <a:ext uri="{FF2B5EF4-FFF2-40B4-BE49-F238E27FC236}">
                <a16:creationId xmlns:a16="http://schemas.microsoft.com/office/drawing/2014/main" id="{B9C69CF9-DC93-41FE-B2AB-B3EEDA5454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ida numura vietturis 5">
            <a:extLst>
              <a:ext uri="{FF2B5EF4-FFF2-40B4-BE49-F238E27FC236}">
                <a16:creationId xmlns:a16="http://schemas.microsoft.com/office/drawing/2014/main" id="{97A7FB87-B23D-4CEE-9C70-0BEFE10CD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3E9A3-C185-4B2F-9E3F-37EA0FC537DE}" type="slidenum">
              <a:rPr lang="en-US" smtClean="0"/>
              <a:t>‹#›</a:t>
            </a:fld>
            <a:endParaRPr lang="en-US"/>
          </a:p>
        </p:txBody>
      </p:sp>
    </p:spTree>
    <p:extLst>
      <p:ext uri="{BB962C8B-B14F-4D97-AF65-F5344CB8AC3E}">
        <p14:creationId xmlns:p14="http://schemas.microsoft.com/office/powerpoint/2010/main" val="259422547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mara.neikena@edu.lu.lv" TargetMode="External"/><Relationship Id="rId2" Type="http://schemas.openxmlformats.org/officeDocument/2006/relationships/hyperlink" Target="mailto:rturs.poksans@edu.lu.l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8.xml"/><Relationship Id="rId7" Type="http://schemas.openxmlformats.org/officeDocument/2006/relationships/diagramQuickStyle" Target="../diagrams/quickStyle2.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jpe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2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5D17322F-195D-4695-B7A7-FF78382D2922}"/>
              </a:ext>
            </a:extLst>
          </p:cNvPr>
          <p:cNvSpPr>
            <a:spLocks noGrp="1"/>
          </p:cNvSpPr>
          <p:nvPr>
            <p:ph type="ctrTitle"/>
          </p:nvPr>
        </p:nvSpPr>
        <p:spPr>
          <a:xfrm>
            <a:off x="1113810" y="2960716"/>
            <a:ext cx="4036334" cy="2387600"/>
          </a:xfrm>
        </p:spPr>
        <p:txBody>
          <a:bodyPr anchor="t">
            <a:normAutofit/>
          </a:bodyPr>
          <a:lstStyle/>
          <a:p>
            <a:pPr algn="l"/>
            <a:r>
              <a:rPr lang="lv-LV" sz="5400" noProof="0" dirty="0"/>
              <a:t>Vidzemes atskaite par lauka darbu.</a:t>
            </a:r>
          </a:p>
        </p:txBody>
      </p:sp>
      <p:sp>
        <p:nvSpPr>
          <p:cNvPr id="3" name="Apakšvirsraksts 2">
            <a:extLst>
              <a:ext uri="{FF2B5EF4-FFF2-40B4-BE49-F238E27FC236}">
                <a16:creationId xmlns:a16="http://schemas.microsoft.com/office/drawing/2014/main" id="{F30A1CCB-EC52-458B-8487-57711B3EE61F}"/>
              </a:ext>
            </a:extLst>
          </p:cNvPr>
          <p:cNvSpPr>
            <a:spLocks noGrp="1"/>
          </p:cNvSpPr>
          <p:nvPr>
            <p:ph type="subTitle" idx="1"/>
          </p:nvPr>
        </p:nvSpPr>
        <p:spPr>
          <a:xfrm>
            <a:off x="1113809" y="953037"/>
            <a:ext cx="4036333" cy="1709849"/>
          </a:xfrm>
        </p:spPr>
        <p:txBody>
          <a:bodyPr anchor="b">
            <a:noAutofit/>
          </a:bodyPr>
          <a:lstStyle/>
          <a:p>
            <a:r>
              <a:rPr lang="lv-LV" sz="1800" noProof="0" dirty="0">
                <a:latin typeface="+mn-lt"/>
              </a:rPr>
              <a:t>Latvijas Universitāte</a:t>
            </a:r>
          </a:p>
          <a:p>
            <a:endParaRPr lang="lv-LV" sz="1800" noProof="0" dirty="0">
              <a:latin typeface="+mn-lt"/>
            </a:endParaRPr>
          </a:p>
          <a:p>
            <a:r>
              <a:rPr lang="lv-LV" sz="1800" noProof="0" dirty="0">
                <a:latin typeface="+mn-lt"/>
              </a:rPr>
              <a:t>Projekts: Stiprinot ģimenes, kopienas un attiecības: antropoloģiska pieeja vardarbības izpētē (projekta numurs. lzp-2018/1-0068)</a:t>
            </a:r>
          </a:p>
          <a:p>
            <a:r>
              <a:rPr lang="lv-LV" sz="1800" noProof="0" dirty="0">
                <a:latin typeface="+mn-lt"/>
              </a:rPr>
              <a:t>2021 </a:t>
            </a:r>
          </a:p>
        </p:txBody>
      </p:sp>
      <p:grpSp>
        <p:nvGrpSpPr>
          <p:cNvPr id="45" name="Group 3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3" name="Rectangle 3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4">
            <a:extLst>
              <a:ext uri="{FF2B5EF4-FFF2-40B4-BE49-F238E27FC236}">
                <a16:creationId xmlns:a16="http://schemas.microsoft.com/office/drawing/2014/main" id="{9F98F5FB-B077-4E08-8C6C-1284B4F28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492" y="2119424"/>
            <a:ext cx="5536001" cy="2560399"/>
          </a:xfrm>
          <a:prstGeom prst="rect">
            <a:avLst/>
          </a:prstGeom>
        </p:spPr>
      </p:pic>
    </p:spTree>
    <p:extLst>
      <p:ext uri="{BB962C8B-B14F-4D97-AF65-F5344CB8AC3E}">
        <p14:creationId xmlns:p14="http://schemas.microsoft.com/office/powerpoint/2010/main" val="3818454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1B0B8B85-08E8-40AE-8AC7-AB346A4B01D6}"/>
              </a:ext>
            </a:extLst>
          </p:cNvPr>
          <p:cNvSpPr>
            <a:spLocks noGrp="1"/>
          </p:cNvSpPr>
          <p:nvPr>
            <p:ph type="title"/>
          </p:nvPr>
        </p:nvSpPr>
        <p:spPr>
          <a:xfrm>
            <a:off x="1171074" y="1396686"/>
            <a:ext cx="3240506" cy="4064628"/>
          </a:xfrm>
        </p:spPr>
        <p:txBody>
          <a:bodyPr>
            <a:normAutofit/>
          </a:bodyPr>
          <a:lstStyle/>
          <a:p>
            <a:r>
              <a:rPr lang="lv-LV" sz="4100" b="0" i="0" u="none" strike="noStrike" cap="small" noProof="0" dirty="0">
                <a:solidFill>
                  <a:srgbClr val="FFFFFF"/>
                </a:solidFill>
                <a:effectLst/>
              </a:rPr>
              <a:t>Vardarbības novēršana</a:t>
            </a:r>
            <a:br>
              <a:rPr lang="lv-LV" sz="4100" noProof="0" dirty="0">
                <a:solidFill>
                  <a:srgbClr val="FFFFFF"/>
                </a:solidFill>
              </a:rPr>
            </a:br>
            <a:endParaRPr lang="lv-LV" sz="4100" noProof="0" dirty="0">
              <a:solidFill>
                <a:srgbClr val="FFFFFF"/>
              </a:solidFill>
            </a:endParaRPr>
          </a:p>
        </p:txBody>
      </p:sp>
      <p:sp>
        <p:nvSpPr>
          <p:cNvPr id="19" name="Arc 1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atura vietturis 2">
            <a:extLst>
              <a:ext uri="{FF2B5EF4-FFF2-40B4-BE49-F238E27FC236}">
                <a16:creationId xmlns:a16="http://schemas.microsoft.com/office/drawing/2014/main" id="{1EA2BF6C-4F8D-44FC-91EE-B8E63A4D714E}"/>
              </a:ext>
            </a:extLst>
          </p:cNvPr>
          <p:cNvSpPr>
            <a:spLocks noGrp="1"/>
          </p:cNvSpPr>
          <p:nvPr>
            <p:ph idx="1"/>
          </p:nvPr>
        </p:nvSpPr>
        <p:spPr>
          <a:xfrm>
            <a:off x="5370153" y="1526033"/>
            <a:ext cx="5536397" cy="3935281"/>
          </a:xfrm>
        </p:spPr>
        <p:txBody>
          <a:bodyPr>
            <a:normAutofit/>
          </a:bodyPr>
          <a:lstStyle/>
          <a:p>
            <a:r>
              <a:rPr lang="lv-LV" sz="2200" b="0" i="0" u="none" strike="noStrike" noProof="0" dirty="0">
                <a:effectLst/>
                <a:latin typeface="+mn-lt"/>
              </a:rPr>
              <a:t>Pašvaldības sociālais dienests un bāriņtiesa bieži tiek jaukti, tāpat kā pašvaldības un valsts policija. Iestādes tiek uzskatītas par atbildīgo, lai vardarbību mazinātu, bet tiek uzskatīts, ka birokrātija, empātijas un izpratnes trūkums tām traucē sasniegt rezultātus</a:t>
            </a:r>
          </a:p>
          <a:p>
            <a:r>
              <a:rPr lang="lv-LV" sz="2200" noProof="0" dirty="0">
                <a:latin typeface="+mn-lt"/>
              </a:rPr>
              <a:t>Daudziem vardarbības novēršanas kontekstā problēmātisks šķiet taisnīgums – vai varmāka tiks pienācīgi norobežots un sodīts, vai tomēr vēršoties pie atbildīgajiem situācija upuriem tikai pasliktināsies</a:t>
            </a:r>
            <a:endParaRPr lang="lv-LV" sz="2200" noProof="0" dirty="0">
              <a:effectLst/>
              <a:latin typeface="+mn-lt"/>
            </a:endParaRPr>
          </a:p>
          <a:p>
            <a:endParaRPr lang="lv-LV" sz="2200" noProof="0" dirty="0">
              <a:latin typeface="+mn-lt"/>
            </a:endParaRPr>
          </a:p>
        </p:txBody>
      </p:sp>
    </p:spTree>
    <p:extLst>
      <p:ext uri="{BB962C8B-B14F-4D97-AF65-F5344CB8AC3E}">
        <p14:creationId xmlns:p14="http://schemas.microsoft.com/office/powerpoint/2010/main" val="2724417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1B0B8B85-08E8-40AE-8AC7-AB346A4B01D6}"/>
              </a:ext>
            </a:extLst>
          </p:cNvPr>
          <p:cNvSpPr>
            <a:spLocks noGrp="1"/>
          </p:cNvSpPr>
          <p:nvPr>
            <p:ph type="title"/>
          </p:nvPr>
        </p:nvSpPr>
        <p:spPr>
          <a:xfrm>
            <a:off x="5297762" y="329184"/>
            <a:ext cx="6251110" cy="1783080"/>
          </a:xfrm>
        </p:spPr>
        <p:txBody>
          <a:bodyPr anchor="b">
            <a:normAutofit/>
          </a:bodyPr>
          <a:lstStyle/>
          <a:p>
            <a:r>
              <a:rPr lang="lv-LV" sz="3800" b="0" i="0" u="none" strike="noStrike" cap="small" noProof="0" dirty="0">
                <a:effectLst/>
              </a:rPr>
              <a:t>Vardarbības novēršana</a:t>
            </a:r>
            <a:br>
              <a:rPr lang="lv-LV" sz="3800" b="0" i="0" u="none" strike="noStrike" cap="small" noProof="0" dirty="0">
                <a:effectLst/>
              </a:rPr>
            </a:br>
            <a:r>
              <a:rPr lang="lv-LV" sz="3800" b="0" i="0" u="none" strike="noStrike" cap="small" noProof="0" dirty="0">
                <a:effectLst/>
              </a:rPr>
              <a:t>PUBLISKAJĀ TELPĀ</a:t>
            </a:r>
            <a:br>
              <a:rPr lang="lv-LV" sz="3800" noProof="0" dirty="0">
                <a:latin typeface="+mn-lt"/>
              </a:rPr>
            </a:br>
            <a:endParaRPr lang="lv-LV" sz="3800" noProof="0" dirty="0">
              <a:latin typeface="+mn-lt"/>
            </a:endParaRPr>
          </a:p>
        </p:txBody>
      </p:sp>
      <p:pic>
        <p:nvPicPr>
          <p:cNvPr id="5" name="Attēls 4" descr="Attēls, kurā ir dzeltens, zeme, ārtelpa, bruģis&#10;&#10;Apraksts ģenerēts automātiski">
            <a:extLst>
              <a:ext uri="{FF2B5EF4-FFF2-40B4-BE49-F238E27FC236}">
                <a16:creationId xmlns:a16="http://schemas.microsoft.com/office/drawing/2014/main" id="{AE8EEEC3-802D-4C0D-A9B5-025889E28106}"/>
              </a:ext>
            </a:extLst>
          </p:cNvPr>
          <p:cNvPicPr>
            <a:picLocks noChangeAspect="1"/>
          </p:cNvPicPr>
          <p:nvPr/>
        </p:nvPicPr>
        <p:blipFill rotWithShape="1">
          <a:blip r:embed="rId3">
            <a:extLst>
              <a:ext uri="{28A0092B-C50C-407E-A947-70E740481C1C}">
                <a14:useLocalDpi xmlns:a14="http://schemas.microsoft.com/office/drawing/2010/main" val="0"/>
              </a:ext>
            </a:extLst>
          </a:blip>
          <a:srcRect l="13778" r="13783"/>
          <a:stretch/>
        </p:blipFill>
        <p:spPr>
          <a:xfrm>
            <a:off x="1" y="10"/>
            <a:ext cx="3477490"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atura vietturis 2">
            <a:extLst>
              <a:ext uri="{FF2B5EF4-FFF2-40B4-BE49-F238E27FC236}">
                <a16:creationId xmlns:a16="http://schemas.microsoft.com/office/drawing/2014/main" id="{1EA2BF6C-4F8D-44FC-91EE-B8E63A4D714E}"/>
              </a:ext>
            </a:extLst>
          </p:cNvPr>
          <p:cNvSpPr>
            <a:spLocks noGrp="1"/>
          </p:cNvSpPr>
          <p:nvPr>
            <p:ph idx="1"/>
          </p:nvPr>
        </p:nvSpPr>
        <p:spPr>
          <a:xfrm>
            <a:off x="3574473" y="2706624"/>
            <a:ext cx="8174182" cy="3483864"/>
          </a:xfrm>
        </p:spPr>
        <p:txBody>
          <a:bodyPr>
            <a:normAutofit/>
          </a:bodyPr>
          <a:lstStyle/>
          <a:p>
            <a:pPr rtl="0" fontAlgn="base">
              <a:spcBef>
                <a:spcPts val="0"/>
              </a:spcBef>
              <a:spcAft>
                <a:spcPts val="0"/>
              </a:spcAft>
              <a:buFont typeface="Arial" panose="020B0604020202020204" pitchFamily="34" charset="0"/>
              <a:buChar char="•"/>
            </a:pPr>
            <a:r>
              <a:rPr lang="lv-LV" sz="2400" noProof="0" dirty="0">
                <a:latin typeface="+mn-lt"/>
              </a:rPr>
              <a:t>Puišiem un meitenēm tiek mācītas dažāda stratēģijas, lai izvairītos no vardarbības vai tai pretotos, arī dažāda uzvedība atrodoties publiskās vietās</a:t>
            </a:r>
          </a:p>
          <a:p>
            <a:pPr rtl="0" fontAlgn="base">
              <a:spcBef>
                <a:spcPts val="0"/>
              </a:spcBef>
              <a:spcAft>
                <a:spcPts val="0"/>
              </a:spcAft>
              <a:buFont typeface="Arial" panose="020B0604020202020204" pitchFamily="34" charset="0"/>
              <a:buChar char="•"/>
            </a:pPr>
            <a:r>
              <a:rPr lang="lv-LV" sz="2400" noProof="0" dirty="0">
                <a:latin typeface="+mn-lt"/>
              </a:rPr>
              <a:t>Cilvēku iztēlēs nostiprinājušās konkrētas vietas un laiki, kā tie, kuros drīzāk iespējama vardarbība</a:t>
            </a:r>
          </a:p>
          <a:p>
            <a:pPr rtl="0" fontAlgn="base">
              <a:spcBef>
                <a:spcPts val="0"/>
              </a:spcBef>
              <a:spcAft>
                <a:spcPts val="0"/>
              </a:spcAft>
              <a:buFont typeface="Arial" panose="020B0604020202020204" pitchFamily="34" charset="0"/>
              <a:buChar char="•"/>
            </a:pPr>
            <a:r>
              <a:rPr lang="lv-LV" sz="2400" noProof="0" dirty="0">
                <a:latin typeface="+mn-lt"/>
              </a:rPr>
              <a:t>Daudzi pauž nožēlu, ka līdzcilvēki nepievērš uzmanību vardarbības pazīmēm publiskajā telpā, un neiesaistās konfliktsituāciju risināšanā</a:t>
            </a:r>
          </a:p>
        </p:txBody>
      </p:sp>
    </p:spTree>
    <p:extLst>
      <p:ext uri="{BB962C8B-B14F-4D97-AF65-F5344CB8AC3E}">
        <p14:creationId xmlns:p14="http://schemas.microsoft.com/office/powerpoint/2010/main" val="998443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E0171C44-CCDD-4F79-BB57-307FC9D8698B}"/>
              </a:ext>
            </a:extLst>
          </p:cNvPr>
          <p:cNvSpPr>
            <a:spLocks noGrp="1"/>
          </p:cNvSpPr>
          <p:nvPr>
            <p:ph type="title"/>
          </p:nvPr>
        </p:nvSpPr>
        <p:spPr>
          <a:xfrm>
            <a:off x="686834" y="1153572"/>
            <a:ext cx="3200400" cy="4461163"/>
          </a:xfrm>
        </p:spPr>
        <p:txBody>
          <a:bodyPr>
            <a:normAutofit/>
          </a:bodyPr>
          <a:lstStyle/>
          <a:p>
            <a:r>
              <a:rPr lang="lv-LV" noProof="0" dirty="0">
                <a:solidFill>
                  <a:srgbClr val="FFFFFF"/>
                </a:solidFill>
              </a:rPr>
              <a:t>Secinājumi</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atura vietturis 2">
            <a:extLst>
              <a:ext uri="{FF2B5EF4-FFF2-40B4-BE49-F238E27FC236}">
                <a16:creationId xmlns:a16="http://schemas.microsoft.com/office/drawing/2014/main" id="{810EB41B-A8FD-4290-A24E-7C77560CCC4F}"/>
              </a:ext>
            </a:extLst>
          </p:cNvPr>
          <p:cNvSpPr>
            <a:spLocks noGrp="1"/>
          </p:cNvSpPr>
          <p:nvPr>
            <p:ph idx="1"/>
          </p:nvPr>
        </p:nvSpPr>
        <p:spPr>
          <a:xfrm>
            <a:off x="4447308" y="591344"/>
            <a:ext cx="6906491" cy="5585619"/>
          </a:xfrm>
        </p:spPr>
        <p:txBody>
          <a:bodyPr anchor="ctr">
            <a:normAutofit/>
          </a:bodyPr>
          <a:lstStyle/>
          <a:p>
            <a:endParaRPr lang="lv-LV" sz="2200" b="0" i="0" u="none" strike="noStrike" noProof="0" dirty="0">
              <a:effectLst/>
              <a:latin typeface="+mn-lt"/>
            </a:endParaRPr>
          </a:p>
          <a:p>
            <a:r>
              <a:rPr lang="lv-LV" sz="2200" dirty="0"/>
              <a:t>Pastāv būtiskas atšķirības tajā kā vardarbību pieredz un īsteno vīrieši un sievietes, kur vīrieši daudz biežāk ir gan vardarbības īstenotāji, gan cietēji. Šīm atšķirībām saknes meklējamas jau agrā bērnībā, jo bērniem tiek mācītas atšķirīgas stratēģijas kā reaģēt uz vardarbību. </a:t>
            </a:r>
          </a:p>
          <a:p>
            <a:r>
              <a:rPr lang="lv-LV" sz="2200" dirty="0"/>
              <a:t>Viena no būtiskākajām tēmām bērnu un jauniešu vidū saglabājas vardarbība kas pieredzēta internet</a:t>
            </a:r>
            <a:r>
              <a:rPr lang="en-GB" sz="2200" dirty="0"/>
              <a:t>ā</a:t>
            </a:r>
            <a:r>
              <a:rPr lang="lv-LV" sz="2200" dirty="0"/>
              <a:t>. Tā sevī ietver gan kiberņirgāšanos, gan seksuālo vardarbību, gan brīvu pieeju saturam kurā atainotā vardarbība var nebūt atbilstoša bērna vecumam. Šis vardarbības veids cieši saistīts ar trauksmi par taisnīgumu, jo interneta vidē īstenotā vardarbība bieži paliek nesodīta.</a:t>
            </a:r>
          </a:p>
          <a:p>
            <a:pPr marL="0" indent="0">
              <a:buNone/>
            </a:pPr>
            <a:endParaRPr lang="lv-LV" sz="2200" noProof="0" dirty="0">
              <a:latin typeface="+mn-lt"/>
            </a:endParaRPr>
          </a:p>
        </p:txBody>
      </p:sp>
    </p:spTree>
    <p:extLst>
      <p:ext uri="{BB962C8B-B14F-4D97-AF65-F5344CB8AC3E}">
        <p14:creationId xmlns:p14="http://schemas.microsoft.com/office/powerpoint/2010/main" val="3013366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E0171C44-CCDD-4F79-BB57-307FC9D8698B}"/>
              </a:ext>
            </a:extLst>
          </p:cNvPr>
          <p:cNvSpPr>
            <a:spLocks noGrp="1"/>
          </p:cNvSpPr>
          <p:nvPr>
            <p:ph type="title"/>
          </p:nvPr>
        </p:nvSpPr>
        <p:spPr>
          <a:xfrm>
            <a:off x="686834" y="1153572"/>
            <a:ext cx="3200400" cy="4461163"/>
          </a:xfrm>
        </p:spPr>
        <p:txBody>
          <a:bodyPr>
            <a:normAutofit/>
          </a:bodyPr>
          <a:lstStyle/>
          <a:p>
            <a:r>
              <a:rPr lang="lv-LV" noProof="0" dirty="0">
                <a:solidFill>
                  <a:srgbClr val="FFFFFF"/>
                </a:solidFill>
              </a:rPr>
              <a:t>Secinājumi</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atura vietturis 2">
            <a:extLst>
              <a:ext uri="{FF2B5EF4-FFF2-40B4-BE49-F238E27FC236}">
                <a16:creationId xmlns:a16="http://schemas.microsoft.com/office/drawing/2014/main" id="{810EB41B-A8FD-4290-A24E-7C77560CCC4F}"/>
              </a:ext>
            </a:extLst>
          </p:cNvPr>
          <p:cNvSpPr>
            <a:spLocks noGrp="1"/>
          </p:cNvSpPr>
          <p:nvPr>
            <p:ph idx="1"/>
          </p:nvPr>
        </p:nvSpPr>
        <p:spPr>
          <a:xfrm>
            <a:off x="4447308" y="591344"/>
            <a:ext cx="6906491" cy="5585619"/>
          </a:xfrm>
        </p:spPr>
        <p:txBody>
          <a:bodyPr anchor="ctr">
            <a:normAutofit/>
          </a:bodyPr>
          <a:lstStyle/>
          <a:p>
            <a:endParaRPr lang="lv-LV" sz="2200" b="0" i="0" u="none" strike="noStrike" noProof="0" dirty="0">
              <a:effectLst/>
              <a:latin typeface="+mn-lt"/>
            </a:endParaRPr>
          </a:p>
          <a:p>
            <a:r>
              <a:rPr lang="lv-LV" sz="2200" dirty="0"/>
              <a:t>Vardarbības novēršanu pētījuma dalībnieki galvenokārt saista ar publisko vardarbības izpausmju novēršanu. Vienlaikus pētījuma dalībnieki arī uzsver audzināšanas nozīmi, norādot uz skolu nozīmi vardarbības atpazīšanā un novēršanā. Tādējādi ģimenes netiek skatītas kā vieta kur īstenot vardarbības novēršanu, kas savukārt noved pie noklusēšanas.</a:t>
            </a:r>
          </a:p>
          <a:p>
            <a:r>
              <a:rPr lang="lv-LV" sz="2200" dirty="0"/>
              <a:t>Vardarbība tiek cieši saistīta ar vidi kura ir nesakārtota un nedroša. It īpaši tika iezīmētas vietas pilsētvidē, kur nav ierīkots vai nedarbojas apgaismojumus. Tas rāda ka vardarbība tiek uztverta kā kaut kas, kas rodas uzraudzības trūkuma dēļ, un lai to novērstu nepieciešams īstenot pārraudzību un kontroli pār potenciālajiem vardarbības veicējiem.</a:t>
            </a:r>
          </a:p>
          <a:p>
            <a:endParaRPr lang="lv-LV" sz="2200" noProof="0" dirty="0">
              <a:latin typeface="+mn-lt"/>
            </a:endParaRPr>
          </a:p>
        </p:txBody>
      </p:sp>
    </p:spTree>
    <p:extLst>
      <p:ext uri="{BB962C8B-B14F-4D97-AF65-F5344CB8AC3E}">
        <p14:creationId xmlns:p14="http://schemas.microsoft.com/office/powerpoint/2010/main" val="3078634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C708E616-4824-4982-B37E-42A75C8B21C7}"/>
              </a:ext>
            </a:extLst>
          </p:cNvPr>
          <p:cNvSpPr>
            <a:spLocks noGrp="1"/>
          </p:cNvSpPr>
          <p:nvPr>
            <p:ph type="title"/>
          </p:nvPr>
        </p:nvSpPr>
        <p:spPr>
          <a:xfrm>
            <a:off x="686834" y="1153572"/>
            <a:ext cx="3200400" cy="4461163"/>
          </a:xfrm>
        </p:spPr>
        <p:txBody>
          <a:bodyPr>
            <a:normAutofit/>
          </a:bodyPr>
          <a:lstStyle/>
          <a:p>
            <a:r>
              <a:rPr lang="lv-LV" noProof="0" dirty="0">
                <a:solidFill>
                  <a:srgbClr val="FFFFFF"/>
                </a:solidFill>
              </a:rPr>
              <a:t>Paldies</a:t>
            </a:r>
            <a:r>
              <a:rPr lang="lv-LV" noProof="0" dirty="0">
                <a:solidFill>
                  <a:srgbClr val="FFFFFF"/>
                </a:solidFill>
                <a:latin typeface="+mn-lt"/>
              </a:rPr>
              <a: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atura vietturis 2">
            <a:extLst>
              <a:ext uri="{FF2B5EF4-FFF2-40B4-BE49-F238E27FC236}">
                <a16:creationId xmlns:a16="http://schemas.microsoft.com/office/drawing/2014/main" id="{53C4280D-2376-441B-A0F1-E2B1636C9EA4}"/>
              </a:ext>
            </a:extLst>
          </p:cNvPr>
          <p:cNvSpPr>
            <a:spLocks noGrp="1"/>
          </p:cNvSpPr>
          <p:nvPr>
            <p:ph idx="1"/>
          </p:nvPr>
        </p:nvSpPr>
        <p:spPr>
          <a:xfrm>
            <a:off x="4447308" y="591344"/>
            <a:ext cx="6906491" cy="5585619"/>
          </a:xfrm>
        </p:spPr>
        <p:txBody>
          <a:bodyPr anchor="ctr">
            <a:normAutofit/>
          </a:bodyPr>
          <a:lstStyle/>
          <a:p>
            <a:pPr marL="0" indent="0">
              <a:buNone/>
            </a:pPr>
            <a:r>
              <a:rPr lang="lv-LV" noProof="0" dirty="0">
                <a:latin typeface="+mn-lt"/>
              </a:rPr>
              <a:t>Papildus informācija par lauka darbu Vidzemē pieejama sazinoties e-pastā:</a:t>
            </a:r>
          </a:p>
          <a:p>
            <a:pPr marL="0" indent="0">
              <a:buNone/>
            </a:pPr>
            <a:endParaRPr lang="lv-LV" noProof="0" dirty="0">
              <a:latin typeface="+mn-lt"/>
            </a:endParaRPr>
          </a:p>
          <a:p>
            <a:pPr marL="0" indent="0">
              <a:buNone/>
            </a:pPr>
            <a:endParaRPr lang="lv-LV" noProof="0" dirty="0">
              <a:latin typeface="+mn-lt"/>
            </a:endParaRPr>
          </a:p>
          <a:p>
            <a:pPr lvl="1"/>
            <a:r>
              <a:rPr lang="lv-LV" u="sng" noProof="0" dirty="0">
                <a:solidFill>
                  <a:schemeClr val="accent2"/>
                </a:solidFill>
                <a:latin typeface="+mn-lt"/>
              </a:rPr>
              <a:t>kristians.zalans</a:t>
            </a:r>
            <a:r>
              <a:rPr lang="lv-LV" u="sng" noProof="0" dirty="0">
                <a:solidFill>
                  <a:schemeClr val="accent2"/>
                </a:solidFill>
                <a:latin typeface="+mn-lt"/>
                <a:hlinkClick r:id="rId2">
                  <a:extLst>
                    <a:ext uri="{A12FA001-AC4F-418D-AE19-62706E023703}">
                      <ahyp:hlinkClr xmlns:ahyp="http://schemas.microsoft.com/office/drawing/2018/hyperlinkcolor" val="tx"/>
                    </a:ext>
                  </a:extLst>
                </a:hlinkClick>
              </a:rPr>
              <a:t>@lu.lv</a:t>
            </a:r>
            <a:endParaRPr lang="lv-LV" u="sng" noProof="0" dirty="0">
              <a:solidFill>
                <a:schemeClr val="accent2"/>
              </a:solidFill>
              <a:latin typeface="+mn-lt"/>
            </a:endParaRPr>
          </a:p>
          <a:p>
            <a:pPr marL="457200" lvl="1" indent="0">
              <a:buNone/>
            </a:pPr>
            <a:r>
              <a:rPr lang="lv-LV" noProof="0" dirty="0">
                <a:latin typeface="+mn-lt"/>
              </a:rPr>
              <a:t>                     vai</a:t>
            </a:r>
          </a:p>
          <a:p>
            <a:pPr lvl="1"/>
            <a:r>
              <a:rPr lang="lv-LV" noProof="0" dirty="0">
                <a:solidFill>
                  <a:schemeClr val="accent2"/>
                </a:solidFill>
                <a:latin typeface="+mn-lt"/>
                <a:hlinkClick r:id="rId3">
                  <a:extLst>
                    <a:ext uri="{A12FA001-AC4F-418D-AE19-62706E023703}">
                      <ahyp:hlinkClr xmlns:ahyp="http://schemas.microsoft.com/office/drawing/2018/hyperlinkcolor" val="tx"/>
                    </a:ext>
                  </a:extLst>
                </a:hlinkClick>
              </a:rPr>
              <a:t>a</a:t>
            </a:r>
            <a:r>
              <a:rPr lang="lv-LV" noProof="0" dirty="0">
                <a:solidFill>
                  <a:schemeClr val="accent2"/>
                </a:solidFill>
                <a:latin typeface="+mn-lt"/>
                <a:hlinkClick r:id="rId2">
                  <a:extLst>
                    <a:ext uri="{A12FA001-AC4F-418D-AE19-62706E023703}">
                      <ahyp:hlinkClr xmlns:ahyp="http://schemas.microsoft.com/office/drawing/2018/hyperlinkcolor" val="tx"/>
                    </a:ext>
                  </a:extLst>
                </a:hlinkClick>
              </a:rPr>
              <a:t>rturs.poksans@lu.lv</a:t>
            </a:r>
            <a:endParaRPr lang="lv-LV" noProof="0" dirty="0">
              <a:solidFill>
                <a:schemeClr val="accent2"/>
              </a:solidFill>
              <a:latin typeface="+mn-lt"/>
            </a:endParaRPr>
          </a:p>
          <a:p>
            <a:pPr marL="457200" lvl="1" indent="0">
              <a:buNone/>
            </a:pPr>
            <a:endParaRPr lang="lv-LV" noProof="0" dirty="0">
              <a:latin typeface="+mn-lt"/>
            </a:endParaRPr>
          </a:p>
        </p:txBody>
      </p:sp>
    </p:spTree>
    <p:extLst>
      <p:ext uri="{BB962C8B-B14F-4D97-AF65-F5344CB8AC3E}">
        <p14:creationId xmlns:p14="http://schemas.microsoft.com/office/powerpoint/2010/main" val="3855096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Virsraksts 1">
            <a:extLst>
              <a:ext uri="{FF2B5EF4-FFF2-40B4-BE49-F238E27FC236}">
                <a16:creationId xmlns:a16="http://schemas.microsoft.com/office/drawing/2014/main" id="{E2C261EF-6972-4EE2-810E-7C8B418A7BF1}"/>
              </a:ext>
            </a:extLst>
          </p:cNvPr>
          <p:cNvSpPr>
            <a:spLocks noGrp="1"/>
          </p:cNvSpPr>
          <p:nvPr>
            <p:ph type="title"/>
          </p:nvPr>
        </p:nvSpPr>
        <p:spPr>
          <a:xfrm>
            <a:off x="621792" y="1161288"/>
            <a:ext cx="3602736" cy="4526280"/>
          </a:xfrm>
        </p:spPr>
        <p:txBody>
          <a:bodyPr>
            <a:normAutofit/>
          </a:bodyPr>
          <a:lstStyle/>
          <a:p>
            <a:r>
              <a:rPr lang="lv-LV" sz="4000" noProof="0" dirty="0"/>
              <a:t>Pētījuma mērķi: </a:t>
            </a:r>
          </a:p>
        </p:txBody>
      </p:sp>
      <p:sp>
        <p:nvSpPr>
          <p:cNvPr id="22" name="Rectangle 21">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Rectangle 1">
            <a:extLst>
              <a:ext uri="{FF2B5EF4-FFF2-40B4-BE49-F238E27FC236}">
                <a16:creationId xmlns:a16="http://schemas.microsoft.com/office/drawing/2014/main" id="{1CA7743D-CBC2-49FF-8D95-064C00D0B1F0}"/>
              </a:ext>
            </a:extLst>
          </p:cNvPr>
          <p:cNvSpPr>
            <a:spLocks noChangeArrowheads="1"/>
          </p:cNvSpPr>
          <p:nvPr/>
        </p:nvSpPr>
        <p:spPr bwMode="auto">
          <a:xfrm>
            <a:off x="0" y="105489"/>
            <a:ext cx="29848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lv-LV" altLang="en-US" sz="1000" b="0" i="0" u="none" strike="noStrike" cap="none" normalizeH="0" baseline="0" dirty="0">
                <a:ln>
                  <a:noFill/>
                </a:ln>
                <a:solidFill>
                  <a:schemeClr val="tx1"/>
                </a:solidFill>
                <a:effectLst/>
                <a:latin typeface="Arial Unicode MS"/>
              </a:rPr>
              <a:t>2)</a:t>
            </a:r>
            <a:endParaRPr kumimoji="0" lang="lv-LV"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Satura vietturis 2">
            <a:extLst>
              <a:ext uri="{FF2B5EF4-FFF2-40B4-BE49-F238E27FC236}">
                <a16:creationId xmlns:a16="http://schemas.microsoft.com/office/drawing/2014/main" id="{306E06BA-6399-426E-849E-1A40B0BF47B8}"/>
              </a:ext>
            </a:extLst>
          </p:cNvPr>
          <p:cNvGraphicFramePr>
            <a:graphicFrameLocks noGrp="1"/>
          </p:cNvGraphicFramePr>
          <p:nvPr>
            <p:ph idx="1"/>
            <p:extLst>
              <p:ext uri="{D42A27DB-BD31-4B8C-83A1-F6EECF244321}">
                <p14:modId xmlns:p14="http://schemas.microsoft.com/office/powerpoint/2010/main" val="2771092577"/>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5954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FDC81BD1-3A79-4FE6-A7D7-3D2D2DCE476F}"/>
              </a:ext>
            </a:extLst>
          </p:cNvPr>
          <p:cNvSpPr>
            <a:spLocks noGrp="1"/>
          </p:cNvSpPr>
          <p:nvPr>
            <p:ph type="title"/>
          </p:nvPr>
        </p:nvSpPr>
        <p:spPr>
          <a:xfrm>
            <a:off x="1171074" y="1396686"/>
            <a:ext cx="3240506" cy="4064628"/>
          </a:xfrm>
        </p:spPr>
        <p:txBody>
          <a:bodyPr>
            <a:normAutofit/>
          </a:bodyPr>
          <a:lstStyle/>
          <a:p>
            <a:r>
              <a:rPr lang="lv-LV" noProof="0" dirty="0">
                <a:solidFill>
                  <a:srgbClr val="FFFFFF"/>
                </a:solidFill>
              </a:rPr>
              <a:t>Lauka darbs pašvaldībā</a:t>
            </a:r>
          </a:p>
        </p:txBody>
      </p:sp>
      <p:sp>
        <p:nvSpPr>
          <p:cNvPr id="19" name="Arc 1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atura vietturis 2">
            <a:extLst>
              <a:ext uri="{FF2B5EF4-FFF2-40B4-BE49-F238E27FC236}">
                <a16:creationId xmlns:a16="http://schemas.microsoft.com/office/drawing/2014/main" id="{B5B42468-6248-4C51-AF7E-F7C752E9853F}"/>
              </a:ext>
            </a:extLst>
          </p:cNvPr>
          <p:cNvSpPr>
            <a:spLocks noGrp="1"/>
          </p:cNvSpPr>
          <p:nvPr>
            <p:ph idx="1"/>
          </p:nvPr>
        </p:nvSpPr>
        <p:spPr>
          <a:xfrm>
            <a:off x="5370153" y="1526033"/>
            <a:ext cx="5536397" cy="3935281"/>
          </a:xfrm>
        </p:spPr>
        <p:txBody>
          <a:bodyPr>
            <a:normAutofit/>
          </a:bodyPr>
          <a:lstStyle/>
          <a:p>
            <a:r>
              <a:rPr lang="lv-LV" sz="2400" noProof="0" dirty="0">
                <a:latin typeface="+mn-lt"/>
              </a:rPr>
              <a:t>Lauka darbs veikts laika posmā no 2019.-2020. gada, 32 intervijas ar cilvēkiem, kas dzīvo pilsētā. Vairāk kā puse no informantiem tieši vai netieši ir saistīti ar vardarbības novēršanu kopienā un strādā valsts iestādēs, kamēr pārējie dalībnieki ir ģimenes un indivīdi, kas dzīvo kopienā.</a:t>
            </a:r>
          </a:p>
          <a:p>
            <a:r>
              <a:rPr lang="lv-LV" sz="2400" noProof="0" dirty="0">
                <a:latin typeface="+mn-lt"/>
              </a:rPr>
              <a:t>Paralēli veikti novērojumi publiskās vietās.</a:t>
            </a:r>
          </a:p>
          <a:p>
            <a:pPr marL="0" indent="0">
              <a:buNone/>
            </a:pPr>
            <a:endParaRPr lang="lv-LV" sz="2400" noProof="0" dirty="0">
              <a:latin typeface="+mn-lt"/>
            </a:endParaRPr>
          </a:p>
          <a:p>
            <a:pPr marL="0" indent="0">
              <a:buNone/>
            </a:pPr>
            <a:endParaRPr lang="lv-LV" sz="2400" noProof="0" dirty="0">
              <a:latin typeface="+mn-lt"/>
            </a:endParaRPr>
          </a:p>
        </p:txBody>
      </p:sp>
    </p:spTree>
    <p:extLst>
      <p:ext uri="{BB962C8B-B14F-4D97-AF65-F5344CB8AC3E}">
        <p14:creationId xmlns:p14="http://schemas.microsoft.com/office/powerpoint/2010/main" val="246074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4">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1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C159DA69-1023-4474-9C14-961FAD6334B5}"/>
              </a:ext>
            </a:extLst>
          </p:cNvPr>
          <p:cNvSpPr>
            <a:spLocks noGrp="1"/>
          </p:cNvSpPr>
          <p:nvPr>
            <p:ph type="title"/>
          </p:nvPr>
        </p:nvSpPr>
        <p:spPr>
          <a:xfrm>
            <a:off x="1389278" y="1233241"/>
            <a:ext cx="3240506" cy="4064628"/>
          </a:xfrm>
        </p:spPr>
        <p:txBody>
          <a:bodyPr>
            <a:normAutofit/>
          </a:bodyPr>
          <a:lstStyle/>
          <a:p>
            <a:pPr algn="ctr"/>
            <a:r>
              <a:rPr lang="lv-LV" noProof="0" dirty="0">
                <a:solidFill>
                  <a:srgbClr val="FFFFFF"/>
                </a:solidFill>
              </a:rPr>
              <a:t>Dzīve kopienā</a:t>
            </a:r>
          </a:p>
        </p:txBody>
      </p:sp>
      <p:sp>
        <p:nvSpPr>
          <p:cNvPr id="26" name="Freeform: Shape 18">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atura vietturis 2">
            <a:extLst>
              <a:ext uri="{FF2B5EF4-FFF2-40B4-BE49-F238E27FC236}">
                <a16:creationId xmlns:a16="http://schemas.microsoft.com/office/drawing/2014/main" id="{7E01E8BD-AF55-4DA5-8682-8F5F913721B4}"/>
              </a:ext>
            </a:extLst>
          </p:cNvPr>
          <p:cNvSpPr>
            <a:spLocks noGrp="1"/>
          </p:cNvSpPr>
          <p:nvPr>
            <p:ph idx="1"/>
          </p:nvPr>
        </p:nvSpPr>
        <p:spPr>
          <a:xfrm>
            <a:off x="6096000" y="820880"/>
            <a:ext cx="5257799" cy="4889350"/>
          </a:xfrm>
        </p:spPr>
        <p:txBody>
          <a:bodyPr anchor="t">
            <a:normAutofit fontScale="92500"/>
          </a:bodyPr>
          <a:lstStyle/>
          <a:p>
            <a:pPr marL="0" indent="0">
              <a:buNone/>
            </a:pPr>
            <a:endParaRPr lang="lv-LV" sz="2600" noProof="0" dirty="0">
              <a:latin typeface="+mn-lt"/>
            </a:endParaRPr>
          </a:p>
          <a:p>
            <a:pPr marL="0" indent="0">
              <a:buNone/>
            </a:pPr>
            <a:r>
              <a:rPr lang="lv-LV" sz="2600" noProof="0" dirty="0">
                <a:latin typeface="+mn-lt"/>
                <a:cs typeface="Calibri" panose="020F0502020204030204" pitchFamily="34" charset="0"/>
              </a:rPr>
              <a:t>P</a:t>
            </a:r>
            <a:r>
              <a:rPr lang="lv-LV" sz="2600" b="0" i="0" u="none" strike="noStrike" noProof="0" dirty="0">
                <a:effectLst/>
                <a:latin typeface="+mn-lt"/>
                <a:cs typeface="Calibri" panose="020F0502020204030204" pitchFamily="34" charset="0"/>
              </a:rPr>
              <a:t>ētījumā iesaistīto cilvēku vērtējums par dzīvo pilsētā un tās apkaimē atšķiras. Vairāk par nedrošības sajūtu runā sievietes, kamēr stāstos par vardarbību tā lielākoties notiek publiskajā telpā, un to veic un no tās cieš vīrieši. Tomēr, izmēra dēļ, dzīve šajā pilsētā tiek vērtēta kā droša, gadījumos, kad tā tiek pretstatīta dzīvei galvaspilsētā.</a:t>
            </a:r>
          </a:p>
          <a:p>
            <a:pPr marL="0" indent="0">
              <a:buNone/>
            </a:pPr>
            <a:r>
              <a:rPr lang="lv-LV" sz="2600" noProof="0" dirty="0">
                <a:latin typeface="+mn-lt"/>
                <a:cs typeface="Calibri" panose="020F0502020204030204" pitchFamily="34" charset="0"/>
              </a:rPr>
              <a:t>Jaunieši tiek uzskatīti gan par enerģiskiem kopienas dzīves uzlabotājiem, gan vardarbības veicējiem. </a:t>
            </a:r>
            <a:endParaRPr lang="lv-LV" sz="2600" noProof="0" dirty="0">
              <a:latin typeface="+mn-lt"/>
            </a:endParaRPr>
          </a:p>
        </p:txBody>
      </p:sp>
      <p:sp>
        <p:nvSpPr>
          <p:cNvPr id="25" name="Freeform: Shape 24">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353178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FD5A9733-A5CB-4953-891A-4156CC3E2577}"/>
              </a:ext>
            </a:extLst>
          </p:cNvPr>
          <p:cNvSpPr>
            <a:spLocks noGrp="1"/>
          </p:cNvSpPr>
          <p:nvPr>
            <p:ph type="title"/>
          </p:nvPr>
        </p:nvSpPr>
        <p:spPr>
          <a:xfrm>
            <a:off x="5297762" y="329184"/>
            <a:ext cx="6251110" cy="1783080"/>
          </a:xfrm>
        </p:spPr>
        <p:txBody>
          <a:bodyPr anchor="b">
            <a:normAutofit/>
          </a:bodyPr>
          <a:lstStyle/>
          <a:p>
            <a:r>
              <a:rPr lang="lv-LV" sz="5400" noProof="0" dirty="0"/>
              <a:t>Priekšrocības</a:t>
            </a:r>
            <a:br>
              <a:rPr lang="lv-LV" sz="5400" noProof="0" dirty="0">
                <a:latin typeface="+mn-lt"/>
              </a:rPr>
            </a:br>
            <a:endParaRPr lang="lv-LV" sz="5400" noProof="0" dirty="0">
              <a:latin typeface="+mn-lt"/>
            </a:endParaRPr>
          </a:p>
        </p:txBody>
      </p:sp>
      <p:pic>
        <p:nvPicPr>
          <p:cNvPr id="5" name="Attēls 4" descr="Attēls, kurā ir teksts, persona, iekštelpa&#10;&#10;Apraksts ģenerēts automātiski">
            <a:extLst>
              <a:ext uri="{FF2B5EF4-FFF2-40B4-BE49-F238E27FC236}">
                <a16:creationId xmlns:a16="http://schemas.microsoft.com/office/drawing/2014/main" id="{AA7EEA41-C860-4513-8C35-067FA9E6BFF6}"/>
              </a:ext>
            </a:extLst>
          </p:cNvPr>
          <p:cNvPicPr>
            <a:picLocks noChangeAspect="1"/>
          </p:cNvPicPr>
          <p:nvPr/>
        </p:nvPicPr>
        <p:blipFill rotWithShape="1">
          <a:blip r:embed="rId3">
            <a:extLst>
              <a:ext uri="{28A0092B-C50C-407E-A947-70E740481C1C}">
                <a14:useLocalDpi xmlns:a14="http://schemas.microsoft.com/office/drawing/2010/main" val="0"/>
              </a:ext>
            </a:extLst>
          </a:blip>
          <a:srcRect l="9452"/>
          <a:stretch/>
        </p:blipFill>
        <p:spPr>
          <a:xfrm>
            <a:off x="1" y="10"/>
            <a:ext cx="3920835"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atura vietturis 2">
            <a:extLst>
              <a:ext uri="{FF2B5EF4-FFF2-40B4-BE49-F238E27FC236}">
                <a16:creationId xmlns:a16="http://schemas.microsoft.com/office/drawing/2014/main" id="{0184ED96-7A91-4B59-9217-D253CD15908F}"/>
              </a:ext>
            </a:extLst>
          </p:cNvPr>
          <p:cNvSpPr>
            <a:spLocks noGrp="1"/>
          </p:cNvSpPr>
          <p:nvPr>
            <p:ph idx="1"/>
          </p:nvPr>
        </p:nvSpPr>
        <p:spPr>
          <a:xfrm>
            <a:off x="4267200" y="2706624"/>
            <a:ext cx="7281672" cy="3483864"/>
          </a:xfrm>
        </p:spPr>
        <p:txBody>
          <a:bodyPr>
            <a:normAutofit fontScale="92500" lnSpcReduction="10000"/>
          </a:bodyPr>
          <a:lstStyle/>
          <a:p>
            <a:pPr fontAlgn="base">
              <a:spcBef>
                <a:spcPts val="500"/>
              </a:spcBef>
            </a:pPr>
            <a:r>
              <a:rPr lang="lv-LV" sz="2200" b="0" i="0" u="none" strike="noStrike" noProof="0" dirty="0">
                <a:effectLst/>
                <a:latin typeface="+mn-lt"/>
              </a:rPr>
              <a:t>Tuvums līdz vēsturiskā novada lielākajām pilsētām un Rīgai, par spīti izmēram saglabājusies dažādu pakalpojumu pieejamība;</a:t>
            </a:r>
          </a:p>
          <a:p>
            <a:pPr rtl="0" fontAlgn="base">
              <a:spcBef>
                <a:spcPts val="0"/>
              </a:spcBef>
              <a:spcAft>
                <a:spcPts val="0"/>
              </a:spcAft>
              <a:buFont typeface="Arial" panose="020B0604020202020204" pitchFamily="34" charset="0"/>
              <a:buChar char="•"/>
            </a:pPr>
            <a:r>
              <a:rPr lang="lv-LV" sz="2200" b="0" i="0" u="none" strike="noStrike" noProof="0" dirty="0">
                <a:effectLst/>
                <a:latin typeface="+mn-lt"/>
              </a:rPr>
              <a:t>Publiskā ārtelpa un publiskās ēkas pēdējos gados kļuvušas labiekārtotas un ārtelpa vairāk novērota (izmantojot video novērošanas kameras);</a:t>
            </a:r>
          </a:p>
          <a:p>
            <a:pPr rtl="0" fontAlgn="base">
              <a:spcBef>
                <a:spcPts val="0"/>
              </a:spcBef>
              <a:spcAft>
                <a:spcPts val="0"/>
              </a:spcAft>
              <a:buFont typeface="Arial" panose="020B0604020202020204" pitchFamily="34" charset="0"/>
              <a:buChar char="•"/>
            </a:pPr>
            <a:r>
              <a:rPr lang="lv-LV" sz="2200" b="0" i="0" u="none" strike="noStrike" noProof="0" dirty="0">
                <a:effectLst/>
                <a:latin typeface="+mn-lt"/>
              </a:rPr>
              <a:t>Pilsēta ir salīdzinoši neliela un cilvēki viens otru pazīst;</a:t>
            </a:r>
          </a:p>
          <a:p>
            <a:pPr rtl="0" fontAlgn="base">
              <a:spcBef>
                <a:spcPts val="0"/>
              </a:spcBef>
              <a:spcAft>
                <a:spcPts val="0"/>
              </a:spcAft>
              <a:buFont typeface="Arial" panose="020B0604020202020204" pitchFamily="34" charset="0"/>
              <a:buChar char="•"/>
            </a:pPr>
            <a:r>
              <a:rPr lang="lv-LV" sz="2200" b="0" i="0" u="none" strike="noStrike" noProof="0" dirty="0">
                <a:effectLst/>
                <a:latin typeface="+mn-lt"/>
              </a:rPr>
              <a:t>Darba vietas ir pieejamas </a:t>
            </a:r>
            <a:r>
              <a:rPr lang="lv-LV" sz="2200" noProof="0" dirty="0">
                <a:latin typeface="+mn-lt"/>
              </a:rPr>
              <a:t>citā, tuvā pilsētā</a:t>
            </a:r>
            <a:r>
              <a:rPr lang="lv-LV" sz="2200" b="0" i="0" u="none" strike="noStrike" noProof="0" dirty="0">
                <a:effectLst/>
                <a:latin typeface="+mn-lt"/>
              </a:rPr>
              <a:t>;</a:t>
            </a:r>
          </a:p>
          <a:p>
            <a:pPr rtl="0" fontAlgn="base">
              <a:spcBef>
                <a:spcPts val="0"/>
              </a:spcBef>
              <a:spcAft>
                <a:spcPts val="1000"/>
              </a:spcAft>
              <a:buFont typeface="Arial" panose="020B0604020202020204" pitchFamily="34" charset="0"/>
              <a:buChar char="•"/>
            </a:pPr>
            <a:r>
              <a:rPr lang="lv-LV" sz="2200" b="0" i="0" u="none" strike="noStrike" noProof="0" dirty="0">
                <a:effectLst/>
                <a:latin typeface="+mn-lt"/>
              </a:rPr>
              <a:t>Salīdzinoši lētākas īpašumu cenas</a:t>
            </a:r>
            <a:r>
              <a:rPr lang="lv-LV" sz="2200" noProof="0" dirty="0">
                <a:latin typeface="+mn-lt"/>
              </a:rPr>
              <a:t>;</a:t>
            </a:r>
            <a:endParaRPr lang="lv-LV" sz="2200" b="0" i="0" u="none" strike="noStrike" noProof="0" dirty="0">
              <a:effectLst/>
              <a:latin typeface="+mn-lt"/>
            </a:endParaRPr>
          </a:p>
          <a:p>
            <a:pPr rtl="0" fontAlgn="base">
              <a:spcBef>
                <a:spcPts val="0"/>
              </a:spcBef>
              <a:spcAft>
                <a:spcPts val="1000"/>
              </a:spcAft>
              <a:buFont typeface="Arial" panose="020B0604020202020204" pitchFamily="34" charset="0"/>
              <a:buChar char="•"/>
            </a:pPr>
            <a:r>
              <a:rPr lang="lv-LV" sz="2200" b="0" i="0" u="none" strike="noStrike" noProof="0" dirty="0">
                <a:effectLst/>
                <a:latin typeface="+mn-lt"/>
              </a:rPr>
              <a:t>Intervijās tiek pausts, ka pilsētas izmēra dēļ ir iespējams uzturēt neformālas attiecības ar salīdzinoši lielu daļu iedzīvotāju;</a:t>
            </a:r>
          </a:p>
          <a:p>
            <a:pPr rtl="0" fontAlgn="base">
              <a:spcBef>
                <a:spcPts val="0"/>
              </a:spcBef>
              <a:spcAft>
                <a:spcPts val="1000"/>
              </a:spcAft>
              <a:buFont typeface="Arial" panose="020B0604020202020204" pitchFamily="34" charset="0"/>
              <a:buChar char="•"/>
            </a:pPr>
            <a:r>
              <a:rPr lang="lv-LV" sz="2200" noProof="0" dirty="0">
                <a:latin typeface="+mn-lt"/>
              </a:rPr>
              <a:t>Pēdējos gados aktīvi tiek strādāts pie mazās uzņēmējdarbības attīstības.</a:t>
            </a:r>
            <a:endParaRPr lang="lv-LV" sz="2200" b="0" i="0" u="none" strike="noStrike" noProof="0" dirty="0">
              <a:effectLst/>
              <a:latin typeface="+mn-lt"/>
            </a:endParaRPr>
          </a:p>
        </p:txBody>
      </p:sp>
    </p:spTree>
    <p:extLst>
      <p:ext uri="{BB962C8B-B14F-4D97-AF65-F5344CB8AC3E}">
        <p14:creationId xmlns:p14="http://schemas.microsoft.com/office/powerpoint/2010/main" val="2402446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8CCA9A9F-14A9-41CB-91E3-631746620BEF}"/>
              </a:ext>
            </a:extLst>
          </p:cNvPr>
          <p:cNvSpPr>
            <a:spLocks noGrp="1"/>
          </p:cNvSpPr>
          <p:nvPr>
            <p:ph type="title"/>
          </p:nvPr>
        </p:nvSpPr>
        <p:spPr>
          <a:xfrm>
            <a:off x="5297762" y="329184"/>
            <a:ext cx="6251110" cy="1783080"/>
          </a:xfrm>
        </p:spPr>
        <p:txBody>
          <a:bodyPr anchor="b">
            <a:normAutofit/>
          </a:bodyPr>
          <a:lstStyle/>
          <a:p>
            <a:r>
              <a:rPr lang="lv-LV" sz="5400" noProof="0" dirty="0"/>
              <a:t>Izaicinājumi</a:t>
            </a:r>
          </a:p>
        </p:txBody>
      </p:sp>
      <p:pic>
        <p:nvPicPr>
          <p:cNvPr id="9" name="Attēls 8" descr="Attēls, kurā ir teksts, persona, iekštelpa&#10;&#10;Apraksts ģenerēts automātiski">
            <a:extLst>
              <a:ext uri="{FF2B5EF4-FFF2-40B4-BE49-F238E27FC236}">
                <a16:creationId xmlns:a16="http://schemas.microsoft.com/office/drawing/2014/main" id="{13AC373B-C01B-451A-A005-35484CE7743D}"/>
              </a:ext>
            </a:extLst>
          </p:cNvPr>
          <p:cNvPicPr>
            <a:picLocks noChangeAspect="1"/>
          </p:cNvPicPr>
          <p:nvPr/>
        </p:nvPicPr>
        <p:blipFill rotWithShape="1">
          <a:blip r:embed="rId3">
            <a:extLst>
              <a:ext uri="{28A0092B-C50C-407E-A947-70E740481C1C}">
                <a14:useLocalDpi xmlns:a14="http://schemas.microsoft.com/office/drawing/2010/main" val="0"/>
              </a:ext>
            </a:extLst>
          </a:blip>
          <a:srcRect l="945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atura vietturis 2">
            <a:extLst>
              <a:ext uri="{FF2B5EF4-FFF2-40B4-BE49-F238E27FC236}">
                <a16:creationId xmlns:a16="http://schemas.microsoft.com/office/drawing/2014/main" id="{C3E4083A-9C6E-4658-8BD2-382AFB8BFFC1}"/>
              </a:ext>
            </a:extLst>
          </p:cNvPr>
          <p:cNvSpPr>
            <a:spLocks noGrp="1"/>
          </p:cNvSpPr>
          <p:nvPr>
            <p:ph idx="1"/>
          </p:nvPr>
        </p:nvSpPr>
        <p:spPr>
          <a:xfrm>
            <a:off x="5297762" y="2706624"/>
            <a:ext cx="6251110" cy="3483864"/>
          </a:xfrm>
        </p:spPr>
        <p:txBody>
          <a:bodyPr>
            <a:normAutofit/>
          </a:bodyPr>
          <a:lstStyle/>
          <a:p>
            <a:pPr lvl="1"/>
            <a:r>
              <a:rPr lang="lv-LV" sz="2200" b="0" i="0" u="none" strike="noStrike" noProof="0" dirty="0">
                <a:effectLst/>
                <a:latin typeface="+mn-lt"/>
              </a:rPr>
              <a:t>Pilsēta tumšajā diennakts laikā šķiet nedroša;</a:t>
            </a:r>
          </a:p>
          <a:p>
            <a:pPr lvl="1"/>
            <a:r>
              <a:rPr lang="lv-LV" sz="2200" noProof="0" dirty="0">
                <a:latin typeface="+mn-lt"/>
              </a:rPr>
              <a:t>Darba vietu trūkums pašā pilsētā;</a:t>
            </a:r>
          </a:p>
          <a:p>
            <a:pPr lvl="1"/>
            <a:r>
              <a:rPr lang="lv-LV" sz="2200" noProof="0" dirty="0">
                <a:latin typeface="+mn-lt"/>
              </a:rPr>
              <a:t>Vairākiem iedzīvotājiem ir sajūta, ka pilsēta sadalījusies vairākās interešu grupās, piederība kurām traucē veidot attiecības kopienas līmenī;</a:t>
            </a:r>
          </a:p>
          <a:p>
            <a:pPr lvl="1"/>
            <a:r>
              <a:rPr lang="lv-LV" sz="2200" noProof="0" dirty="0">
                <a:latin typeface="+mn-lt"/>
              </a:rPr>
              <a:t>Neviennozīmīgs vērtējums par institūciju un tajās strādājošo speciālistu kompetenci.</a:t>
            </a:r>
          </a:p>
          <a:p>
            <a:pPr lvl="1"/>
            <a:endParaRPr lang="lv-LV" sz="2200" noProof="0" dirty="0">
              <a:effectLst/>
              <a:latin typeface="+mn-lt"/>
            </a:endParaRPr>
          </a:p>
          <a:p>
            <a:endParaRPr lang="lv-LV" sz="2200" noProof="0" dirty="0">
              <a:latin typeface="+mn-lt"/>
            </a:endParaRPr>
          </a:p>
        </p:txBody>
      </p:sp>
    </p:spTree>
    <p:extLst>
      <p:ext uri="{BB962C8B-B14F-4D97-AF65-F5344CB8AC3E}">
        <p14:creationId xmlns:p14="http://schemas.microsoft.com/office/powerpoint/2010/main" val="1208158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Virsraksts 1">
            <a:extLst>
              <a:ext uri="{FF2B5EF4-FFF2-40B4-BE49-F238E27FC236}">
                <a16:creationId xmlns:a16="http://schemas.microsoft.com/office/drawing/2014/main" id="{CB757A27-A9D2-4AC1-81B8-53B42AD20650}"/>
              </a:ext>
            </a:extLst>
          </p:cNvPr>
          <p:cNvSpPr>
            <a:spLocks noGrp="1"/>
          </p:cNvSpPr>
          <p:nvPr>
            <p:ph type="title"/>
          </p:nvPr>
        </p:nvSpPr>
        <p:spPr>
          <a:xfrm>
            <a:off x="838200" y="365125"/>
            <a:ext cx="10515600" cy="1325563"/>
          </a:xfrm>
        </p:spPr>
        <p:txBody>
          <a:bodyPr>
            <a:normAutofit/>
          </a:bodyPr>
          <a:lstStyle/>
          <a:p>
            <a:r>
              <a:rPr lang="lv-LV" noProof="0" dirty="0"/>
              <a:t>Vardarbības iemesli cilvēku skatījumā </a:t>
            </a: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atura vietturis 2">
            <a:extLst>
              <a:ext uri="{FF2B5EF4-FFF2-40B4-BE49-F238E27FC236}">
                <a16:creationId xmlns:a16="http://schemas.microsoft.com/office/drawing/2014/main" id="{59D28817-F04D-4370-A408-C883B3C41FAE}"/>
              </a:ext>
            </a:extLst>
          </p:cNvPr>
          <p:cNvSpPr>
            <a:spLocks noGrp="1"/>
          </p:cNvSpPr>
          <p:nvPr>
            <p:ph idx="1"/>
          </p:nvPr>
        </p:nvSpPr>
        <p:spPr>
          <a:xfrm>
            <a:off x="838200" y="1825625"/>
            <a:ext cx="10515600" cy="4351338"/>
          </a:xfrm>
        </p:spPr>
        <p:txBody>
          <a:bodyPr>
            <a:normAutofit/>
          </a:bodyPr>
          <a:lstStyle/>
          <a:p>
            <a:pPr marL="0" indent="0">
              <a:buNone/>
            </a:pPr>
            <a:r>
              <a:rPr lang="lv-LV" sz="2000" b="1" noProof="0" dirty="0">
                <a:latin typeface="+mn-lt"/>
              </a:rPr>
              <a:t>Ģ</a:t>
            </a:r>
            <a:r>
              <a:rPr lang="lv-LV" sz="2000" b="1" i="0" u="none" strike="noStrike" noProof="0" dirty="0">
                <a:effectLst/>
                <a:latin typeface="+mn-lt"/>
              </a:rPr>
              <a:t>imen</a:t>
            </a:r>
            <a:r>
              <a:rPr lang="lv-LV" sz="2000" b="1" noProof="0" dirty="0">
                <a:latin typeface="+mn-lt"/>
              </a:rPr>
              <a:t>ē</a:t>
            </a:r>
            <a:endParaRPr lang="lv-LV" sz="2000" b="1" i="0" u="none" strike="noStrike" noProof="0" dirty="0">
              <a:effectLst/>
              <a:latin typeface="+mn-lt"/>
            </a:endParaRPr>
          </a:p>
          <a:p>
            <a:pPr lvl="1"/>
            <a:r>
              <a:rPr lang="lv-LV" sz="2000" i="0" u="none" strike="noStrike" noProof="0" dirty="0">
                <a:effectLst/>
                <a:latin typeface="+mn-lt"/>
              </a:rPr>
              <a:t>Audzināšana (vecāki paši bērnībā pieredzējuši vardarbību)</a:t>
            </a:r>
          </a:p>
          <a:p>
            <a:pPr lvl="1"/>
            <a:r>
              <a:rPr lang="lv-LV" sz="2000" noProof="0" dirty="0">
                <a:latin typeface="+mn-lt"/>
              </a:rPr>
              <a:t>Alkoholisms un cita ‘sociāla nelabvēlība’</a:t>
            </a:r>
          </a:p>
          <a:p>
            <a:pPr lvl="1"/>
            <a:r>
              <a:rPr lang="lv-LV" sz="2000" i="0" u="none" strike="noStrike" noProof="0" dirty="0">
                <a:effectLst/>
                <a:latin typeface="+mn-lt"/>
              </a:rPr>
              <a:t>Institūciju represivitāte, nevis atbalsts krīzē nonākušajiem</a:t>
            </a:r>
          </a:p>
          <a:p>
            <a:pPr marL="0" indent="0">
              <a:buNone/>
            </a:pPr>
            <a:r>
              <a:rPr lang="lv-LV" sz="2000" b="1" i="0" u="none" strike="noStrike" noProof="0" dirty="0">
                <a:effectLst/>
                <a:latin typeface="+mn-lt"/>
              </a:rPr>
              <a:t>Skol</a:t>
            </a:r>
            <a:r>
              <a:rPr lang="lv-LV" sz="2000" b="1" noProof="0" dirty="0">
                <a:latin typeface="+mn-lt"/>
              </a:rPr>
              <a:t>ā</a:t>
            </a:r>
          </a:p>
          <a:p>
            <a:pPr lvl="1"/>
            <a:r>
              <a:rPr lang="lv-LV" sz="2000" noProof="0" dirty="0">
                <a:latin typeface="+mn-lt"/>
              </a:rPr>
              <a:t>Dažādi vecāku ienākumu līmeņi</a:t>
            </a:r>
          </a:p>
          <a:p>
            <a:pPr lvl="1"/>
            <a:r>
              <a:rPr lang="lv-LV" sz="2000" noProof="0" dirty="0">
                <a:latin typeface="+mn-lt"/>
              </a:rPr>
              <a:t>Sociālie tīkli un internets</a:t>
            </a:r>
          </a:p>
          <a:p>
            <a:pPr lvl="1"/>
            <a:r>
              <a:rPr lang="lv-LV" sz="2000" i="0" u="none" strike="noStrike" noProof="0" dirty="0">
                <a:effectLst/>
                <a:latin typeface="+mn-lt"/>
              </a:rPr>
              <a:t>Bērni no ‘sociāli nelabvēlīgām’ grupām</a:t>
            </a:r>
          </a:p>
          <a:p>
            <a:pPr lvl="1"/>
            <a:r>
              <a:rPr lang="lv-LV" sz="2000" noProof="0" dirty="0">
                <a:latin typeface="+mn-lt"/>
              </a:rPr>
              <a:t>Autoritatīvu un uzraugošu skolotāju trūkums</a:t>
            </a:r>
          </a:p>
          <a:p>
            <a:pPr lvl="1"/>
            <a:r>
              <a:rPr lang="lv-LV" sz="2000" noProof="0" dirty="0">
                <a:latin typeface="+mn-lt"/>
              </a:rPr>
              <a:t>Skolotāju-vīriešu trūkums</a:t>
            </a:r>
            <a:endParaRPr lang="lv-LV" sz="2000" i="0" u="none" strike="noStrike" noProof="0" dirty="0">
              <a:effectLst/>
              <a:latin typeface="+mn-lt"/>
            </a:endParaRPr>
          </a:p>
          <a:p>
            <a:endParaRPr lang="lv-LV" sz="1700" b="1" i="0" u="none" strike="noStrike" noProof="0" dirty="0">
              <a:effectLst/>
              <a:latin typeface="+mn-lt"/>
            </a:endParaRPr>
          </a:p>
          <a:p>
            <a:endParaRPr lang="lv-LV" sz="1700" noProof="0" dirty="0">
              <a:latin typeface="+mn-lt"/>
            </a:endParaRPr>
          </a:p>
        </p:txBody>
      </p:sp>
    </p:spTree>
    <p:extLst>
      <p:ext uri="{BB962C8B-B14F-4D97-AF65-F5344CB8AC3E}">
        <p14:creationId xmlns:p14="http://schemas.microsoft.com/office/powerpoint/2010/main" val="1774889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580856EC-875F-4CCD-A2E5-6B25D66C5197}"/>
              </a:ext>
            </a:extLst>
          </p:cNvPr>
          <p:cNvSpPr>
            <a:spLocks noGrp="1"/>
          </p:cNvSpPr>
          <p:nvPr>
            <p:ph type="title"/>
          </p:nvPr>
        </p:nvSpPr>
        <p:spPr>
          <a:xfrm>
            <a:off x="5297762" y="329184"/>
            <a:ext cx="6251110" cy="1783080"/>
          </a:xfrm>
        </p:spPr>
        <p:txBody>
          <a:bodyPr anchor="b">
            <a:normAutofit/>
          </a:bodyPr>
          <a:lstStyle/>
          <a:p>
            <a:r>
              <a:rPr lang="lv-LV" b="1" noProof="0" dirty="0"/>
              <a:t>Citi vardarbības iemesli cilvēku skatījumā </a:t>
            </a:r>
            <a:endParaRPr lang="lv-LV" sz="3000" noProof="0" dirty="0"/>
          </a:p>
        </p:txBody>
      </p:sp>
      <p:pic>
        <p:nvPicPr>
          <p:cNvPr id="4" name="Attēls 3" descr="Attēls, kurā ir koks, augs, ārtelpa, dižskabārdis&#10;&#10;Apraksts ģenerēts automātiski">
            <a:extLst>
              <a:ext uri="{FF2B5EF4-FFF2-40B4-BE49-F238E27FC236}">
                <a16:creationId xmlns:a16="http://schemas.microsoft.com/office/drawing/2014/main" id="{B2B92FD0-7A22-4CD0-85B1-CAC7BC96B6FF}"/>
              </a:ext>
            </a:extLst>
          </p:cNvPr>
          <p:cNvPicPr>
            <a:picLocks noChangeAspect="1"/>
          </p:cNvPicPr>
          <p:nvPr/>
        </p:nvPicPr>
        <p:blipFill rotWithShape="1">
          <a:blip r:embed="rId4">
            <a:extLst>
              <a:ext uri="{28A0092B-C50C-407E-A947-70E740481C1C}">
                <a14:useLocalDpi xmlns:a14="http://schemas.microsoft.com/office/drawing/2010/main" val="0"/>
              </a:ext>
            </a:extLst>
          </a:blip>
          <a:srcRect r="914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atura vietturis 2">
            <a:extLst>
              <a:ext uri="{FF2B5EF4-FFF2-40B4-BE49-F238E27FC236}">
                <a16:creationId xmlns:a16="http://schemas.microsoft.com/office/drawing/2014/main" id="{12CC20AC-7428-43D0-8151-2CCFCB425659}"/>
              </a:ext>
            </a:extLst>
          </p:cNvPr>
          <p:cNvGraphicFramePr>
            <a:graphicFrameLocks noGrp="1"/>
          </p:cNvGraphicFramePr>
          <p:nvPr>
            <p:ph idx="1"/>
            <p:extLst>
              <p:ext uri="{D42A27DB-BD31-4B8C-83A1-F6EECF244321}">
                <p14:modId xmlns:p14="http://schemas.microsoft.com/office/powerpoint/2010/main" val="1810737618"/>
              </p:ext>
            </p:extLst>
          </p:nvPr>
        </p:nvGraphicFramePr>
        <p:xfrm>
          <a:off x="5297762" y="2706624"/>
          <a:ext cx="6251110" cy="34838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97006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817AA1C4-E554-48C3-9021-D0935E041681}"/>
              </a:ext>
            </a:extLst>
          </p:cNvPr>
          <p:cNvSpPr>
            <a:spLocks noGrp="1"/>
          </p:cNvSpPr>
          <p:nvPr>
            <p:ph type="title"/>
          </p:nvPr>
        </p:nvSpPr>
        <p:spPr>
          <a:xfrm>
            <a:off x="1171074" y="1396686"/>
            <a:ext cx="3240506" cy="4064628"/>
          </a:xfrm>
        </p:spPr>
        <p:txBody>
          <a:bodyPr>
            <a:normAutofit/>
          </a:bodyPr>
          <a:lstStyle/>
          <a:p>
            <a:r>
              <a:rPr lang="lv-LV" sz="4100" b="0" i="0" u="none" strike="noStrike" cap="small" noProof="0" dirty="0">
                <a:solidFill>
                  <a:srgbClr val="FFFFFF"/>
                </a:solidFill>
                <a:effectLst/>
              </a:rPr>
              <a:t>Vardarbības novēršana</a:t>
            </a:r>
            <a:br>
              <a:rPr lang="lv-LV" sz="4100" noProof="0" dirty="0">
                <a:solidFill>
                  <a:srgbClr val="FFFFFF"/>
                </a:solidFill>
              </a:rPr>
            </a:br>
            <a:endParaRPr lang="lv-LV" sz="4100" noProof="0" dirty="0">
              <a:solidFill>
                <a:srgbClr val="FFFFFF"/>
              </a:solidFill>
            </a:endParaRPr>
          </a:p>
        </p:txBody>
      </p:sp>
      <p:sp>
        <p:nvSpPr>
          <p:cNvPr id="19" name="Arc 1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atura vietturis 2">
            <a:extLst>
              <a:ext uri="{FF2B5EF4-FFF2-40B4-BE49-F238E27FC236}">
                <a16:creationId xmlns:a16="http://schemas.microsoft.com/office/drawing/2014/main" id="{3DCEC8A8-6033-43F2-BA05-0D4E62A4CD44}"/>
              </a:ext>
            </a:extLst>
          </p:cNvPr>
          <p:cNvSpPr>
            <a:spLocks noGrp="1"/>
          </p:cNvSpPr>
          <p:nvPr>
            <p:ph idx="1"/>
          </p:nvPr>
        </p:nvSpPr>
        <p:spPr>
          <a:xfrm>
            <a:off x="5370153" y="1526033"/>
            <a:ext cx="5536397" cy="4318176"/>
          </a:xfrm>
        </p:spPr>
        <p:txBody>
          <a:bodyPr>
            <a:normAutofit fontScale="92500"/>
          </a:bodyPr>
          <a:lstStyle/>
          <a:p>
            <a:pPr marL="0" indent="0">
              <a:buNone/>
            </a:pPr>
            <a:r>
              <a:rPr lang="lv-LV" sz="2200" noProof="0" dirty="0">
                <a:latin typeface="+mn-lt"/>
              </a:rPr>
              <a:t>Iedzīvotāji uzskata, ka vardarbības cēlonis ir attiecības ģimenē, un pirmā iespēja strādāt ar bērnu, kurš cieš no / veic vardarbību un viņa ģimeni ir bērnu dārzs un pirmās klases skolā. Vairākkārt izskan, ka, ja darbs netiek veikts šajā posmā, tālākais darbs ir apgrūtināts.</a:t>
            </a:r>
          </a:p>
          <a:p>
            <a:pPr marL="0" indent="0">
              <a:buNone/>
            </a:pPr>
            <a:r>
              <a:rPr lang="lv-LV" sz="2200" noProof="0" dirty="0">
                <a:effectLst/>
                <a:latin typeface="+mn-lt"/>
              </a:rPr>
              <a:t>Pilsētas izgaismošana un novērošana tiek uzskatītas par nepieciešamām rīcībām, lai novērstu vardarbību, vienlaikus cilvēki uzskata, ka tās cēlonis ir sociāls (attiecības, audzināšana, normas)</a:t>
            </a:r>
          </a:p>
          <a:p>
            <a:pPr marL="0" indent="0">
              <a:buNone/>
            </a:pPr>
            <a:r>
              <a:rPr lang="lv-LV" sz="2200" noProof="0" dirty="0">
                <a:latin typeface="+mn-lt"/>
              </a:rPr>
              <a:t>Cilvēki atzīst, ka nezina vai kaimiņos ir vardarbība, un to varētu novērst, ja kāds varētu gūt šīs zināšanas. Kad pašiem ir aizdomas, daudzi nezina vai ir jāziņo iestādēm un kā to labāk darīt</a:t>
            </a:r>
            <a:endParaRPr lang="lv-LV" sz="2200" noProof="0" dirty="0">
              <a:effectLst/>
              <a:latin typeface="+mn-lt"/>
            </a:endParaRPr>
          </a:p>
          <a:p>
            <a:endParaRPr lang="lv-LV" sz="2000" noProof="0" dirty="0">
              <a:latin typeface="+mn-lt"/>
            </a:endParaRPr>
          </a:p>
          <a:p>
            <a:endParaRPr lang="lv-LV" sz="2000" noProof="0" dirty="0">
              <a:latin typeface="+mn-lt"/>
            </a:endParaRPr>
          </a:p>
        </p:txBody>
      </p:sp>
    </p:spTree>
    <p:extLst>
      <p:ext uri="{BB962C8B-B14F-4D97-AF65-F5344CB8AC3E}">
        <p14:creationId xmlns:p14="http://schemas.microsoft.com/office/powerpoint/2010/main" val="4102306940"/>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Organic</Template>
  <TotalTime>326</TotalTime>
  <Words>922</Words>
  <Application>Microsoft Office PowerPoint</Application>
  <PresentationFormat>Widescreen</PresentationFormat>
  <Paragraphs>83</Paragraphs>
  <Slides>14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Unicode MS</vt:lpstr>
      <vt:lpstr>Calibri</vt:lpstr>
      <vt:lpstr>Calibri Light</vt:lpstr>
      <vt:lpstr>Office dizains</vt:lpstr>
      <vt:lpstr>Vidzemes atskaite par lauka darbu.</vt:lpstr>
      <vt:lpstr>Pētījuma mērķi: </vt:lpstr>
      <vt:lpstr>Lauka darbs pašvaldībā</vt:lpstr>
      <vt:lpstr>Dzīve kopienā</vt:lpstr>
      <vt:lpstr>Priekšrocības </vt:lpstr>
      <vt:lpstr>Izaicinājumi</vt:lpstr>
      <vt:lpstr>Vardarbības iemesli cilvēku skatījumā </vt:lpstr>
      <vt:lpstr>Citi vardarbības iemesli cilvēku skatījumā </vt:lpstr>
      <vt:lpstr>Vardarbības novēršana </vt:lpstr>
      <vt:lpstr>Vardarbības novēršana </vt:lpstr>
      <vt:lpstr>Vardarbības novēršana PUBLISKAJĀ TELPĀ </vt:lpstr>
      <vt:lpstr>Secinājumi</vt:lpstr>
      <vt:lpstr>Secinājumi</vt:lpstr>
      <vt:lpstr>Paldies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gender and tolerance to violence: mass media debate in Latvia</dc:title>
  <dc:creator>ilzemilze@outlook.com</dc:creator>
  <cp:lastModifiedBy>Artūrs Pokšāns</cp:lastModifiedBy>
  <cp:revision>23</cp:revision>
  <dcterms:created xsi:type="dcterms:W3CDTF">2019-11-20T19:53:52Z</dcterms:created>
  <dcterms:modified xsi:type="dcterms:W3CDTF">2021-12-28T08:37:47Z</dcterms:modified>
</cp:coreProperties>
</file>