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5"/>
  </p:notesMasterIdLst>
  <p:sldIdLst>
    <p:sldId id="256" r:id="rId2"/>
    <p:sldId id="257" r:id="rId3"/>
    <p:sldId id="272" r:id="rId4"/>
    <p:sldId id="274" r:id="rId5"/>
    <p:sldId id="278" r:id="rId6"/>
    <p:sldId id="279" r:id="rId7"/>
    <p:sldId id="280" r:id="rId8"/>
    <p:sldId id="281" r:id="rId9"/>
    <p:sldId id="283" r:id="rId10"/>
    <p:sldId id="282" r:id="rId11"/>
    <p:sldId id="295" r:id="rId12"/>
    <p:sldId id="297"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83" autoAdjust="0"/>
  </p:normalViewPr>
  <p:slideViewPr>
    <p:cSldViewPr snapToGrid="0">
      <p:cViewPr>
        <p:scale>
          <a:sx n="59" d="100"/>
          <a:sy n="59" d="100"/>
        </p:scale>
        <p:origin x="964" y="52"/>
      </p:cViewPr>
      <p:guideLst/>
    </p:cSldViewPr>
  </p:slideViewPr>
  <p:outlineViewPr>
    <p:cViewPr>
      <p:scale>
        <a:sx n="33" d="100"/>
        <a:sy n="33" d="100"/>
      </p:scale>
      <p:origin x="0" y="-80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CF98E-D509-4990-9464-9D231369D61F}"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CEB95E4-192E-4E26-8608-A9CAEA3DBBF5}">
      <dgm:prSet/>
      <dgm:spPr/>
      <dgm:t>
        <a:bodyPr/>
        <a:lstStyle/>
        <a:p>
          <a:r>
            <a:rPr lang="lv-LV"/>
            <a:t>Pētīt izpratnes un pieredzes, tam kā tiek nodrošināts atbalsts  ģimenēm, kas saskaras ar vardarbību, ģimenes, kopienas pašvaldības un valsts līmenī un veicināt ģimeņu stiprināšanu;</a:t>
          </a:r>
          <a:endParaRPr lang="en-US"/>
        </a:p>
      </dgm:t>
    </dgm:pt>
    <dgm:pt modelId="{5C39562D-FCF4-4C75-99E3-2B89D48FFFBE}" type="parTrans" cxnId="{61B5EA5D-2AAB-4DD4-8313-0C94225A989A}">
      <dgm:prSet/>
      <dgm:spPr/>
      <dgm:t>
        <a:bodyPr/>
        <a:lstStyle/>
        <a:p>
          <a:endParaRPr lang="en-US"/>
        </a:p>
      </dgm:t>
    </dgm:pt>
    <dgm:pt modelId="{B91B58B9-91C3-481A-8D39-F4490958EDBD}" type="sibTrans" cxnId="{61B5EA5D-2AAB-4DD4-8313-0C94225A989A}">
      <dgm:prSet/>
      <dgm:spPr/>
      <dgm:t>
        <a:bodyPr/>
        <a:lstStyle/>
        <a:p>
          <a:endParaRPr lang="en-US"/>
        </a:p>
      </dgm:t>
    </dgm:pt>
    <dgm:pt modelId="{5D5D3101-78F4-425A-80EE-CB07F82AB853}">
      <dgm:prSet/>
      <dgm:spPr/>
      <dgm:t>
        <a:bodyPr/>
        <a:lstStyle/>
        <a:p>
          <a:r>
            <a:rPr lang="lv-LV" dirty="0"/>
            <a:t>Samazināt plaisu starp lietišķajiem un akadēmiskajiem pētījumiem;</a:t>
          </a:r>
          <a:endParaRPr lang="en-US" dirty="0"/>
        </a:p>
      </dgm:t>
    </dgm:pt>
    <dgm:pt modelId="{7CA1B578-A452-4358-BA6F-54E41757C935}" type="parTrans" cxnId="{711BDEA3-374A-44BD-AFE1-AF15DE817E9A}">
      <dgm:prSet/>
      <dgm:spPr/>
      <dgm:t>
        <a:bodyPr/>
        <a:lstStyle/>
        <a:p>
          <a:endParaRPr lang="en-US"/>
        </a:p>
      </dgm:t>
    </dgm:pt>
    <dgm:pt modelId="{466E9D46-F4FB-45BE-B46C-CEEAB78B9182}" type="sibTrans" cxnId="{711BDEA3-374A-44BD-AFE1-AF15DE817E9A}">
      <dgm:prSet/>
      <dgm:spPr/>
      <dgm:t>
        <a:bodyPr/>
        <a:lstStyle/>
        <a:p>
          <a:endParaRPr lang="en-US"/>
        </a:p>
      </dgm:t>
    </dgm:pt>
    <dgm:pt modelId="{A4136344-E222-4481-92BF-58D7510381C3}">
      <dgm:prSet/>
      <dgm:spPr/>
      <dgm:t>
        <a:bodyPr/>
        <a:lstStyle/>
        <a:p>
          <a:r>
            <a:rPr lang="lv-LV"/>
            <a:t>Stiprināt antropoloģiju kā lietišķu un akadēmisku disciplīnu Latvijā;</a:t>
          </a:r>
          <a:endParaRPr lang="en-US"/>
        </a:p>
      </dgm:t>
    </dgm:pt>
    <dgm:pt modelId="{208F82CC-2E98-4DBD-8E4C-457A57944449}" type="parTrans" cxnId="{5FD0F987-1885-401F-AE6F-9BF89D2BBA37}">
      <dgm:prSet/>
      <dgm:spPr/>
      <dgm:t>
        <a:bodyPr/>
        <a:lstStyle/>
        <a:p>
          <a:endParaRPr lang="en-US"/>
        </a:p>
      </dgm:t>
    </dgm:pt>
    <dgm:pt modelId="{E8DD3404-9575-43E0-94C7-CD0633F46A87}" type="sibTrans" cxnId="{5FD0F987-1885-401F-AE6F-9BF89D2BBA37}">
      <dgm:prSet/>
      <dgm:spPr/>
      <dgm:t>
        <a:bodyPr/>
        <a:lstStyle/>
        <a:p>
          <a:endParaRPr lang="en-US"/>
        </a:p>
      </dgm:t>
    </dgm:pt>
    <dgm:pt modelId="{C1085786-AD70-4B4D-A28E-ED5050F8CBA8}">
      <dgm:prSet/>
      <dgm:spPr/>
      <dgm:t>
        <a:bodyPr/>
        <a:lstStyle/>
        <a:p>
          <a:r>
            <a:rPr lang="lv-LV"/>
            <a:t>Starptautiski pozicionēt pētījuma rezultātus un pētnieku grupu.</a:t>
          </a:r>
          <a:endParaRPr lang="en-US"/>
        </a:p>
      </dgm:t>
    </dgm:pt>
    <dgm:pt modelId="{B63293B1-064C-47DF-9FB8-E95603738673}" type="parTrans" cxnId="{EDAD78CB-6F35-4850-B237-552E96A587B9}">
      <dgm:prSet/>
      <dgm:spPr/>
      <dgm:t>
        <a:bodyPr/>
        <a:lstStyle/>
        <a:p>
          <a:endParaRPr lang="en-US"/>
        </a:p>
      </dgm:t>
    </dgm:pt>
    <dgm:pt modelId="{18AB2F33-EE02-4EEB-A6B9-F221B67391FC}" type="sibTrans" cxnId="{EDAD78CB-6F35-4850-B237-552E96A587B9}">
      <dgm:prSet/>
      <dgm:spPr/>
      <dgm:t>
        <a:bodyPr/>
        <a:lstStyle/>
        <a:p>
          <a:endParaRPr lang="en-US"/>
        </a:p>
      </dgm:t>
    </dgm:pt>
    <dgm:pt modelId="{FFB1CC00-A20F-4725-A0DF-CCB3AFAA018C}" type="pres">
      <dgm:prSet presAssocID="{7A6CF98E-D509-4990-9464-9D231369D61F}" presName="Name0" presStyleCnt="0">
        <dgm:presLayoutVars>
          <dgm:dir/>
          <dgm:animLvl val="lvl"/>
          <dgm:resizeHandles val="exact"/>
        </dgm:presLayoutVars>
      </dgm:prSet>
      <dgm:spPr/>
    </dgm:pt>
    <dgm:pt modelId="{56470DAA-3A38-4B08-81AC-EDCA3ADF04EB}" type="pres">
      <dgm:prSet presAssocID="{C1085786-AD70-4B4D-A28E-ED5050F8CBA8}" presName="boxAndChildren" presStyleCnt="0"/>
      <dgm:spPr/>
    </dgm:pt>
    <dgm:pt modelId="{C27681A8-E301-40F9-821E-3D70B37C9F56}" type="pres">
      <dgm:prSet presAssocID="{C1085786-AD70-4B4D-A28E-ED5050F8CBA8}" presName="parentTextBox" presStyleLbl="node1" presStyleIdx="0" presStyleCnt="4"/>
      <dgm:spPr/>
    </dgm:pt>
    <dgm:pt modelId="{2C2B752F-9F34-4AA9-94A0-B6FFCE547887}" type="pres">
      <dgm:prSet presAssocID="{E8DD3404-9575-43E0-94C7-CD0633F46A87}" presName="sp" presStyleCnt="0"/>
      <dgm:spPr/>
    </dgm:pt>
    <dgm:pt modelId="{D742EC7B-5397-4D7C-851F-0DE9D1937E16}" type="pres">
      <dgm:prSet presAssocID="{A4136344-E222-4481-92BF-58D7510381C3}" presName="arrowAndChildren" presStyleCnt="0"/>
      <dgm:spPr/>
    </dgm:pt>
    <dgm:pt modelId="{F9804244-DE3D-4C6F-9983-3417A370D92A}" type="pres">
      <dgm:prSet presAssocID="{A4136344-E222-4481-92BF-58D7510381C3}" presName="parentTextArrow" presStyleLbl="node1" presStyleIdx="1" presStyleCnt="4"/>
      <dgm:spPr/>
    </dgm:pt>
    <dgm:pt modelId="{B0D5C173-D126-4CA7-B81D-1B00F86BCF2B}" type="pres">
      <dgm:prSet presAssocID="{466E9D46-F4FB-45BE-B46C-CEEAB78B9182}" presName="sp" presStyleCnt="0"/>
      <dgm:spPr/>
    </dgm:pt>
    <dgm:pt modelId="{8D672418-3BE2-4CB1-B414-41E2ECEEAF06}" type="pres">
      <dgm:prSet presAssocID="{5D5D3101-78F4-425A-80EE-CB07F82AB853}" presName="arrowAndChildren" presStyleCnt="0"/>
      <dgm:spPr/>
    </dgm:pt>
    <dgm:pt modelId="{C2612DC4-D69F-41E1-AC89-DBD2DF543144}" type="pres">
      <dgm:prSet presAssocID="{5D5D3101-78F4-425A-80EE-CB07F82AB853}" presName="parentTextArrow" presStyleLbl="node1" presStyleIdx="2" presStyleCnt="4"/>
      <dgm:spPr/>
    </dgm:pt>
    <dgm:pt modelId="{F430437A-D730-4B96-897D-C79E2102C859}" type="pres">
      <dgm:prSet presAssocID="{B91B58B9-91C3-481A-8D39-F4490958EDBD}" presName="sp" presStyleCnt="0"/>
      <dgm:spPr/>
    </dgm:pt>
    <dgm:pt modelId="{3956EF4E-6C63-4939-8BA3-B3D0E251358F}" type="pres">
      <dgm:prSet presAssocID="{9CEB95E4-192E-4E26-8608-A9CAEA3DBBF5}" presName="arrowAndChildren" presStyleCnt="0"/>
      <dgm:spPr/>
    </dgm:pt>
    <dgm:pt modelId="{6228A9C8-3248-42E2-80A6-0BE1D0AB8FF2}" type="pres">
      <dgm:prSet presAssocID="{9CEB95E4-192E-4E26-8608-A9CAEA3DBBF5}" presName="parentTextArrow" presStyleLbl="node1" presStyleIdx="3" presStyleCnt="4"/>
      <dgm:spPr/>
    </dgm:pt>
  </dgm:ptLst>
  <dgm:cxnLst>
    <dgm:cxn modelId="{D9360415-7CC1-4ECA-8219-50BDA8AC2004}" type="presOf" srcId="{5D5D3101-78F4-425A-80EE-CB07F82AB853}" destId="{C2612DC4-D69F-41E1-AC89-DBD2DF543144}" srcOrd="0" destOrd="0" presId="urn:microsoft.com/office/officeart/2005/8/layout/process4"/>
    <dgm:cxn modelId="{04C0971A-2028-4951-B2C2-DEE74D84DE3D}" type="presOf" srcId="{C1085786-AD70-4B4D-A28E-ED5050F8CBA8}" destId="{C27681A8-E301-40F9-821E-3D70B37C9F56}" srcOrd="0" destOrd="0" presId="urn:microsoft.com/office/officeart/2005/8/layout/process4"/>
    <dgm:cxn modelId="{61B5EA5D-2AAB-4DD4-8313-0C94225A989A}" srcId="{7A6CF98E-D509-4990-9464-9D231369D61F}" destId="{9CEB95E4-192E-4E26-8608-A9CAEA3DBBF5}" srcOrd="0" destOrd="0" parTransId="{5C39562D-FCF4-4C75-99E3-2B89D48FFFBE}" sibTransId="{B91B58B9-91C3-481A-8D39-F4490958EDBD}"/>
    <dgm:cxn modelId="{A2EB9161-9DEA-43CD-8C32-F2AD119C5BC8}" type="presOf" srcId="{7A6CF98E-D509-4990-9464-9D231369D61F}" destId="{FFB1CC00-A20F-4725-A0DF-CCB3AFAA018C}" srcOrd="0" destOrd="0" presId="urn:microsoft.com/office/officeart/2005/8/layout/process4"/>
    <dgm:cxn modelId="{5FD0F987-1885-401F-AE6F-9BF89D2BBA37}" srcId="{7A6CF98E-D509-4990-9464-9D231369D61F}" destId="{A4136344-E222-4481-92BF-58D7510381C3}" srcOrd="2" destOrd="0" parTransId="{208F82CC-2E98-4DBD-8E4C-457A57944449}" sibTransId="{E8DD3404-9575-43E0-94C7-CD0633F46A87}"/>
    <dgm:cxn modelId="{711BDEA3-374A-44BD-AFE1-AF15DE817E9A}" srcId="{7A6CF98E-D509-4990-9464-9D231369D61F}" destId="{5D5D3101-78F4-425A-80EE-CB07F82AB853}" srcOrd="1" destOrd="0" parTransId="{7CA1B578-A452-4358-BA6F-54E41757C935}" sibTransId="{466E9D46-F4FB-45BE-B46C-CEEAB78B9182}"/>
    <dgm:cxn modelId="{AE2085B7-C32C-4F31-9506-710E667D1822}" type="presOf" srcId="{A4136344-E222-4481-92BF-58D7510381C3}" destId="{F9804244-DE3D-4C6F-9983-3417A370D92A}" srcOrd="0" destOrd="0" presId="urn:microsoft.com/office/officeart/2005/8/layout/process4"/>
    <dgm:cxn modelId="{EDAD78CB-6F35-4850-B237-552E96A587B9}" srcId="{7A6CF98E-D509-4990-9464-9D231369D61F}" destId="{C1085786-AD70-4B4D-A28E-ED5050F8CBA8}" srcOrd="3" destOrd="0" parTransId="{B63293B1-064C-47DF-9FB8-E95603738673}" sibTransId="{18AB2F33-EE02-4EEB-A6B9-F221B67391FC}"/>
    <dgm:cxn modelId="{26D23DDB-0D07-4467-95BC-5172223F427C}" type="presOf" srcId="{9CEB95E4-192E-4E26-8608-A9CAEA3DBBF5}" destId="{6228A9C8-3248-42E2-80A6-0BE1D0AB8FF2}" srcOrd="0" destOrd="0" presId="urn:microsoft.com/office/officeart/2005/8/layout/process4"/>
    <dgm:cxn modelId="{3819CA06-64DF-496D-BE70-3174DBCB29E8}" type="presParOf" srcId="{FFB1CC00-A20F-4725-A0DF-CCB3AFAA018C}" destId="{56470DAA-3A38-4B08-81AC-EDCA3ADF04EB}" srcOrd="0" destOrd="0" presId="urn:microsoft.com/office/officeart/2005/8/layout/process4"/>
    <dgm:cxn modelId="{D25BD355-6378-46A4-8BC7-0FDEC14CC14A}" type="presParOf" srcId="{56470DAA-3A38-4B08-81AC-EDCA3ADF04EB}" destId="{C27681A8-E301-40F9-821E-3D70B37C9F56}" srcOrd="0" destOrd="0" presId="urn:microsoft.com/office/officeart/2005/8/layout/process4"/>
    <dgm:cxn modelId="{30E4BDF7-B77C-41DD-903B-23B2F86EB0D3}" type="presParOf" srcId="{FFB1CC00-A20F-4725-A0DF-CCB3AFAA018C}" destId="{2C2B752F-9F34-4AA9-94A0-B6FFCE547887}" srcOrd="1" destOrd="0" presId="urn:microsoft.com/office/officeart/2005/8/layout/process4"/>
    <dgm:cxn modelId="{A41BDDA2-EBE2-44B8-8582-34FD7DACB0A2}" type="presParOf" srcId="{FFB1CC00-A20F-4725-A0DF-CCB3AFAA018C}" destId="{D742EC7B-5397-4D7C-851F-0DE9D1937E16}" srcOrd="2" destOrd="0" presId="urn:microsoft.com/office/officeart/2005/8/layout/process4"/>
    <dgm:cxn modelId="{042DBC65-26D6-4D27-A731-4E174FBA4482}" type="presParOf" srcId="{D742EC7B-5397-4D7C-851F-0DE9D1937E16}" destId="{F9804244-DE3D-4C6F-9983-3417A370D92A}" srcOrd="0" destOrd="0" presId="urn:microsoft.com/office/officeart/2005/8/layout/process4"/>
    <dgm:cxn modelId="{641EAF53-2084-4CE5-8846-1076068BDEE1}" type="presParOf" srcId="{FFB1CC00-A20F-4725-A0DF-CCB3AFAA018C}" destId="{B0D5C173-D126-4CA7-B81D-1B00F86BCF2B}" srcOrd="3" destOrd="0" presId="urn:microsoft.com/office/officeart/2005/8/layout/process4"/>
    <dgm:cxn modelId="{86C58543-FE56-4A48-BB77-7F3FC4B53250}" type="presParOf" srcId="{FFB1CC00-A20F-4725-A0DF-CCB3AFAA018C}" destId="{8D672418-3BE2-4CB1-B414-41E2ECEEAF06}" srcOrd="4" destOrd="0" presId="urn:microsoft.com/office/officeart/2005/8/layout/process4"/>
    <dgm:cxn modelId="{33EDCE4A-284F-4F0B-8304-49C81EB20F64}" type="presParOf" srcId="{8D672418-3BE2-4CB1-B414-41E2ECEEAF06}" destId="{C2612DC4-D69F-41E1-AC89-DBD2DF543144}" srcOrd="0" destOrd="0" presId="urn:microsoft.com/office/officeart/2005/8/layout/process4"/>
    <dgm:cxn modelId="{E6572413-1576-4CB2-9D07-E62124A3C017}" type="presParOf" srcId="{FFB1CC00-A20F-4725-A0DF-CCB3AFAA018C}" destId="{F430437A-D730-4B96-897D-C79E2102C859}" srcOrd="5" destOrd="0" presId="urn:microsoft.com/office/officeart/2005/8/layout/process4"/>
    <dgm:cxn modelId="{56061914-C8F2-4753-80E3-A3140B228DCF}" type="presParOf" srcId="{FFB1CC00-A20F-4725-A0DF-CCB3AFAA018C}" destId="{3956EF4E-6C63-4939-8BA3-B3D0E251358F}" srcOrd="6" destOrd="0" presId="urn:microsoft.com/office/officeart/2005/8/layout/process4"/>
    <dgm:cxn modelId="{C788FAFF-7254-495E-B1A0-FD822A1A9C59}" type="presParOf" srcId="{3956EF4E-6C63-4939-8BA3-B3D0E251358F}" destId="{6228A9C8-3248-42E2-80A6-0BE1D0AB8FF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6C191-1FE2-4F7D-9525-F3990DECE34A}" type="doc">
      <dgm:prSet loTypeId="urn:microsoft.com/office/officeart/2005/8/layout/cycle4" loCatId="relationship" qsTypeId="urn:microsoft.com/office/officeart/2005/8/quickstyle/simple1" qsCatId="simple" csTypeId="urn:microsoft.com/office/officeart/2005/8/colors/colorful3" csCatId="colorful" phldr="1"/>
      <dgm:spPr/>
      <dgm:t>
        <a:bodyPr/>
        <a:lstStyle/>
        <a:p>
          <a:endParaRPr lang="en-GB"/>
        </a:p>
      </dgm:t>
    </dgm:pt>
    <dgm:pt modelId="{DCCBC455-8786-423D-95EF-7E75EAA5C1F0}">
      <dgm:prSet phldrT="[Text]"/>
      <dgm:spPr/>
      <dgm:t>
        <a:bodyPr/>
        <a:lstStyle/>
        <a:p>
          <a:r>
            <a:rPr lang="lv-LV" dirty="0"/>
            <a:t>Individuālā līmenī</a:t>
          </a:r>
          <a:endParaRPr lang="en-GB" dirty="0"/>
        </a:p>
      </dgm:t>
    </dgm:pt>
    <dgm:pt modelId="{B84998F0-B47E-42A0-8869-33EE796D9D9F}" type="parTrans" cxnId="{3A4B2743-C3ED-4E0E-9CA9-AFA1FF1C0776}">
      <dgm:prSet/>
      <dgm:spPr/>
      <dgm:t>
        <a:bodyPr/>
        <a:lstStyle/>
        <a:p>
          <a:endParaRPr lang="en-GB"/>
        </a:p>
      </dgm:t>
    </dgm:pt>
    <dgm:pt modelId="{A6B05792-42BA-45FD-A0CC-C2DFECA0CC5C}" type="sibTrans" cxnId="{3A4B2743-C3ED-4E0E-9CA9-AFA1FF1C0776}">
      <dgm:prSet/>
      <dgm:spPr/>
      <dgm:t>
        <a:bodyPr/>
        <a:lstStyle/>
        <a:p>
          <a:endParaRPr lang="en-GB"/>
        </a:p>
      </dgm:t>
    </dgm:pt>
    <dgm:pt modelId="{537AA312-5920-4DC5-800D-9A53367E7061}">
      <dgm:prSet phldrT="[Text]"/>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dirty="0"/>
            <a:t> Gēni</a:t>
          </a:r>
          <a:endParaRPr lang="en-GB" dirty="0"/>
        </a:p>
      </dgm:t>
    </dgm:pt>
    <dgm:pt modelId="{1C3A08F0-B4CC-403C-86AA-F1D1EEC6EB50}" type="parTrans" cxnId="{EB9F8BB5-9B1F-4105-8F30-D8DBFF1D5896}">
      <dgm:prSet/>
      <dgm:spPr/>
      <dgm:t>
        <a:bodyPr/>
        <a:lstStyle/>
        <a:p>
          <a:endParaRPr lang="en-GB"/>
        </a:p>
      </dgm:t>
    </dgm:pt>
    <dgm:pt modelId="{6B88CE84-B49C-4A02-A1B5-6D8CBA913D32}" type="sibTrans" cxnId="{EB9F8BB5-9B1F-4105-8F30-D8DBFF1D5896}">
      <dgm:prSet/>
      <dgm:spPr/>
      <dgm:t>
        <a:bodyPr/>
        <a:lstStyle/>
        <a:p>
          <a:endParaRPr lang="en-GB"/>
        </a:p>
      </dgm:t>
    </dgm:pt>
    <dgm:pt modelId="{0587CBD0-8D10-447C-BF33-102796E040D8}">
      <dgm:prSet phldrT="[Text]"/>
      <dgm:spPr/>
      <dgm:t>
        <a:bodyPr/>
        <a:lstStyle/>
        <a:p>
          <a:r>
            <a:rPr lang="lv-LV" dirty="0"/>
            <a:t>Ģimenes līmenī</a:t>
          </a:r>
          <a:endParaRPr lang="en-GB" dirty="0"/>
        </a:p>
      </dgm:t>
    </dgm:pt>
    <dgm:pt modelId="{2F24DC75-DD6E-4BD3-BC88-2DA6C8E0481F}" type="parTrans" cxnId="{6A01F78B-600B-4A86-ACB8-BFDA9AF250C8}">
      <dgm:prSet/>
      <dgm:spPr/>
      <dgm:t>
        <a:bodyPr/>
        <a:lstStyle/>
        <a:p>
          <a:endParaRPr lang="en-GB"/>
        </a:p>
      </dgm:t>
    </dgm:pt>
    <dgm:pt modelId="{FE069459-B17B-4EF6-89CD-DA9DA596EF6B}" type="sibTrans" cxnId="{6A01F78B-600B-4A86-ACB8-BFDA9AF250C8}">
      <dgm:prSet/>
      <dgm:spPr/>
      <dgm:t>
        <a:bodyPr/>
        <a:lstStyle/>
        <a:p>
          <a:endParaRPr lang="en-GB"/>
        </a:p>
      </dgm:t>
    </dgm:pt>
    <dgm:pt modelId="{77EF7ADF-871F-439B-943E-9BD1E01F375E}">
      <dgm:prSet phldrT="[Text]"/>
      <dgm:spPr/>
      <dgm:t>
        <a:bodyPr/>
        <a:lstStyle/>
        <a:p>
          <a:r>
            <a:rPr lang="lv-LV" dirty="0"/>
            <a:t>Plašākā sabiedrības līmenī</a:t>
          </a:r>
          <a:endParaRPr lang="en-GB" dirty="0"/>
        </a:p>
      </dgm:t>
    </dgm:pt>
    <dgm:pt modelId="{D06F8B0C-863B-485D-BA2D-85839E224913}" type="parTrans" cxnId="{B978CBF4-2247-462E-81F1-903D84855E85}">
      <dgm:prSet/>
      <dgm:spPr/>
      <dgm:t>
        <a:bodyPr/>
        <a:lstStyle/>
        <a:p>
          <a:endParaRPr lang="en-GB"/>
        </a:p>
      </dgm:t>
    </dgm:pt>
    <dgm:pt modelId="{E3DD28F1-C70E-41BC-BE92-43DA1898D3D9}" type="sibTrans" cxnId="{B978CBF4-2247-462E-81F1-903D84855E85}">
      <dgm:prSet/>
      <dgm:spPr/>
      <dgm:t>
        <a:bodyPr/>
        <a:lstStyle/>
        <a:p>
          <a:endParaRPr lang="en-GB"/>
        </a:p>
      </dgm:t>
    </dgm:pt>
    <dgm:pt modelId="{943DE6E4-31E7-4E2E-8C66-931E0BBC4181}">
      <dgm:prSet phldrT="[Text]" custT="1"/>
      <dgm:spPr/>
      <dgm:t>
        <a:bodyPr/>
        <a:lstStyle/>
        <a:p>
          <a:pPr algn="just">
            <a:lnSpc>
              <a:spcPct val="107000"/>
            </a:lnSpc>
            <a:spcAft>
              <a:spcPts val="800"/>
            </a:spcAft>
          </a:pPr>
          <a:r>
            <a:rPr lang="en-GB" sz="1200" dirty="0" err="1"/>
            <a:t>Neviennozīmīgs</a:t>
          </a:r>
          <a:r>
            <a:rPr lang="en-GB" sz="1200" dirty="0"/>
            <a:t> </a:t>
          </a:r>
          <a:r>
            <a:rPr lang="en-GB" sz="1200" dirty="0" err="1"/>
            <a:t>padomju</a:t>
          </a:r>
          <a:r>
            <a:rPr lang="en-GB" sz="1200" dirty="0"/>
            <a:t> </a:t>
          </a:r>
          <a:r>
            <a:rPr lang="en-GB" sz="1200" dirty="0" err="1"/>
            <a:t>mantojums</a:t>
          </a:r>
          <a:endParaRPr lang="en-GB" sz="1200" dirty="0"/>
        </a:p>
      </dgm:t>
    </dgm:pt>
    <dgm:pt modelId="{F68DFAFB-2F22-439B-959C-DF7EE8D24969}" type="parTrans" cxnId="{72050E63-6D4C-41F1-B4CC-F2233A10EED2}">
      <dgm:prSet/>
      <dgm:spPr/>
      <dgm:t>
        <a:bodyPr/>
        <a:lstStyle/>
        <a:p>
          <a:endParaRPr lang="en-GB"/>
        </a:p>
      </dgm:t>
    </dgm:pt>
    <dgm:pt modelId="{4DBC715E-8DFE-45D2-A3AD-B20BDC59FFF2}" type="sibTrans" cxnId="{72050E63-6D4C-41F1-B4CC-F2233A10EED2}">
      <dgm:prSet/>
      <dgm:spPr/>
      <dgm:t>
        <a:bodyPr/>
        <a:lstStyle/>
        <a:p>
          <a:endParaRPr lang="en-GB"/>
        </a:p>
      </dgm:t>
    </dgm:pt>
    <dgm:pt modelId="{2A46BAC6-C2D8-4EAA-A760-760AC0A37F01}">
      <dgm:prSet phldrT="[Text]"/>
      <dgm:spPr/>
      <dgm:t>
        <a:bodyPr/>
        <a:lstStyle/>
        <a:p>
          <a:r>
            <a:rPr lang="lv-LV" dirty="0"/>
            <a:t>Kopienas līmenī</a:t>
          </a:r>
          <a:endParaRPr lang="en-GB" dirty="0"/>
        </a:p>
      </dgm:t>
    </dgm:pt>
    <dgm:pt modelId="{9EDF4227-99D9-4B84-923A-97821F6503B6}" type="parTrans" cxnId="{8375AF5E-6C41-4C14-B5CF-8E6444A25228}">
      <dgm:prSet/>
      <dgm:spPr/>
      <dgm:t>
        <a:bodyPr/>
        <a:lstStyle/>
        <a:p>
          <a:endParaRPr lang="en-GB"/>
        </a:p>
      </dgm:t>
    </dgm:pt>
    <dgm:pt modelId="{5199EE20-A4E6-4998-B696-23C3567F3A74}" type="sibTrans" cxnId="{8375AF5E-6C41-4C14-B5CF-8E6444A25228}">
      <dgm:prSet/>
      <dgm:spPr/>
      <dgm:t>
        <a:bodyPr/>
        <a:lstStyle/>
        <a:p>
          <a:endParaRPr lang="en-GB"/>
        </a:p>
      </dgm:t>
    </dgm:pt>
    <dgm:pt modelId="{A2ED9219-23F3-467C-BEBD-D17094D455F7}">
      <dgm:prSet phldrT="[Text]"/>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dirty="0">
              <a:effectLst/>
              <a:latin typeface="Calibri" panose="020F0502020204030204" pitchFamily="34" charset="0"/>
              <a:ea typeface="Calibri" panose="020F0502020204030204" pitchFamily="34" charset="0"/>
              <a:cs typeface="Times New Roman" panose="02020603050405020304" pitchFamily="18" charset="0"/>
            </a:rPr>
            <a:t>Sociālā noslāņošanās un noslēgšanās (piemēram, turīgie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vs</a:t>
          </a:r>
          <a:r>
            <a:rPr lang="lv-LV" sz="1800" dirty="0">
              <a:effectLst/>
              <a:latin typeface="Calibri" panose="020F0502020204030204" pitchFamily="34" charset="0"/>
              <a:ea typeface="Calibri" panose="020F0502020204030204" pitchFamily="34" charset="0"/>
              <a:cs typeface="Times New Roman" panose="02020603050405020304" pitchFamily="18" charset="0"/>
            </a:rPr>
            <a:t>. trūcīgie)</a:t>
          </a:r>
          <a:endParaRPr lang="en-GB" dirty="0"/>
        </a:p>
      </dgm:t>
    </dgm:pt>
    <dgm:pt modelId="{60BA7A6D-8FB2-4E72-B178-9C370A7DB3B1}" type="parTrans" cxnId="{6E57FC84-BF17-4D50-AF77-F7F2A821C6A0}">
      <dgm:prSet/>
      <dgm:spPr/>
      <dgm:t>
        <a:bodyPr/>
        <a:lstStyle/>
        <a:p>
          <a:endParaRPr lang="en-GB"/>
        </a:p>
      </dgm:t>
    </dgm:pt>
    <dgm:pt modelId="{E8679397-856A-48BA-828E-7EB730DEDCCC}" type="sibTrans" cxnId="{6E57FC84-BF17-4D50-AF77-F7F2A821C6A0}">
      <dgm:prSet/>
      <dgm:spPr/>
      <dgm:t>
        <a:bodyPr/>
        <a:lstStyle/>
        <a:p>
          <a:endParaRPr lang="en-GB"/>
        </a:p>
      </dgm:t>
    </dgm:pt>
    <dgm:pt modelId="{18D63E74-2813-4D0D-9A95-E9767EEB8A34}">
      <dgm:prSet phldrT="[Text]"/>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dirty="0">
              <a:effectLst/>
              <a:latin typeface="Calibri" panose="020F0502020204030204" pitchFamily="34" charset="0"/>
              <a:ea typeface="Calibri" panose="020F0502020204030204" pitchFamily="34" charset="0"/>
              <a:cs typeface="Times New Roman" panose="02020603050405020304" pitchFamily="18" charset="0"/>
            </a:rPr>
            <a:t> Raksturs</a:t>
          </a:r>
          <a:endParaRPr lang="en-GB" dirty="0"/>
        </a:p>
      </dgm:t>
    </dgm:pt>
    <dgm:pt modelId="{D76F53A1-B50F-4092-9ECD-5CE1CFDC1322}" type="parTrans" cxnId="{037DFAD2-929E-42EA-963A-B30F9E479AAB}">
      <dgm:prSet/>
      <dgm:spPr/>
      <dgm:t>
        <a:bodyPr/>
        <a:lstStyle/>
        <a:p>
          <a:endParaRPr lang="en-GB"/>
        </a:p>
      </dgm:t>
    </dgm:pt>
    <dgm:pt modelId="{A69B633F-F0E1-422E-818C-E394348B2B7D}" type="sibTrans" cxnId="{037DFAD2-929E-42EA-963A-B30F9E479AAB}">
      <dgm:prSet/>
      <dgm:spPr/>
      <dgm:t>
        <a:bodyPr/>
        <a:lstStyle/>
        <a:p>
          <a:endParaRPr lang="en-GB"/>
        </a:p>
      </dgm:t>
    </dgm:pt>
    <dgm:pt modelId="{EA08FBCA-81D9-4CF8-B248-1F67A9298293}">
      <dgm:prSet phldrT="[Text]" custT="1"/>
      <dgm:spPr/>
      <dgm:t>
        <a:bodyPr/>
        <a:lstStyle/>
        <a:p>
          <a:r>
            <a:rPr lang="en-GB" sz="1050" dirty="0" err="1"/>
            <a:t>Audzināšana</a:t>
          </a:r>
          <a:endParaRPr lang="en-GB" sz="1050" dirty="0"/>
        </a:p>
      </dgm:t>
    </dgm:pt>
    <dgm:pt modelId="{AC0FA0C7-E7EC-43B3-9593-3BB7C5EF3C03}" type="sibTrans" cxnId="{7CABD651-CE0B-403D-805D-DD6770152884}">
      <dgm:prSet/>
      <dgm:spPr/>
      <dgm:t>
        <a:bodyPr/>
        <a:lstStyle/>
        <a:p>
          <a:endParaRPr lang="en-GB"/>
        </a:p>
      </dgm:t>
    </dgm:pt>
    <dgm:pt modelId="{CF6628FF-A870-47BA-BC20-6B3B66FCB022}" type="parTrans" cxnId="{7CABD651-CE0B-403D-805D-DD6770152884}">
      <dgm:prSet/>
      <dgm:spPr/>
      <dgm:t>
        <a:bodyPr/>
        <a:lstStyle/>
        <a:p>
          <a:endParaRPr lang="en-GB"/>
        </a:p>
      </dgm:t>
    </dgm:pt>
    <dgm:pt modelId="{488B0B30-3147-40DE-8359-42DD5C1BEB2E}">
      <dgm:prSet custT="1"/>
      <dgm:spPr/>
      <dgm:t>
        <a:bodyPr/>
        <a:lstStyle/>
        <a:p>
          <a:endParaRPr lang="en-GB" sz="400" dirty="0"/>
        </a:p>
      </dgm:t>
    </dgm:pt>
    <dgm:pt modelId="{B5EC8D7A-4FA0-4513-A584-84AE8702D36A}" type="sibTrans" cxnId="{81DBAAE2-2AAF-457F-9548-96BF4300418D}">
      <dgm:prSet/>
      <dgm:spPr/>
      <dgm:t>
        <a:bodyPr/>
        <a:lstStyle/>
        <a:p>
          <a:endParaRPr lang="en-GB"/>
        </a:p>
      </dgm:t>
    </dgm:pt>
    <dgm:pt modelId="{64E5C47A-DFE8-4A43-BEDF-CFDBEBDB1522}" type="parTrans" cxnId="{81DBAAE2-2AAF-457F-9548-96BF4300418D}">
      <dgm:prSet/>
      <dgm:spPr/>
      <dgm:t>
        <a:bodyPr/>
        <a:lstStyle/>
        <a:p>
          <a:endParaRPr lang="en-GB"/>
        </a:p>
      </dgm:t>
    </dgm:pt>
    <dgm:pt modelId="{90B3FC01-23BC-42FA-825B-8C1C7A808505}">
      <dgm:prSet custT="1"/>
      <dgm:spPr/>
      <dgm:t>
        <a:bodyPr/>
        <a:lstStyle/>
        <a:p>
          <a:r>
            <a:rPr lang="lv-LV" sz="1050" dirty="0"/>
            <a:t>Sliktas attiecības ģimenē</a:t>
          </a:r>
          <a:endParaRPr lang="en-GB" sz="1050" dirty="0"/>
        </a:p>
      </dgm:t>
    </dgm:pt>
    <dgm:pt modelId="{0CAD4B4A-F164-4CD4-B16F-C6C5752417B4}" type="parTrans" cxnId="{91315EC9-E0C5-49DE-BBFF-28FF348EB3B7}">
      <dgm:prSet/>
      <dgm:spPr/>
      <dgm:t>
        <a:bodyPr/>
        <a:lstStyle/>
        <a:p>
          <a:endParaRPr lang="en-GB"/>
        </a:p>
      </dgm:t>
    </dgm:pt>
    <dgm:pt modelId="{9D1BC301-43CE-4CC2-935A-AF1346763669}" type="sibTrans" cxnId="{91315EC9-E0C5-49DE-BBFF-28FF348EB3B7}">
      <dgm:prSet/>
      <dgm:spPr/>
      <dgm:t>
        <a:bodyPr/>
        <a:lstStyle/>
        <a:p>
          <a:endParaRPr lang="en-GB"/>
        </a:p>
      </dgm:t>
    </dgm:pt>
    <dgm:pt modelId="{6629FF8C-51B4-4637-B01D-BCF60282D724}">
      <dgm:prSet custT="1"/>
      <dgm:spPr/>
      <dgm:t>
        <a:bodyPr/>
        <a:lstStyle/>
        <a:p>
          <a:r>
            <a:rPr lang="en-GB" sz="1050" dirty="0"/>
            <a:t>Alkohola problēmas</a:t>
          </a:r>
        </a:p>
      </dgm:t>
    </dgm:pt>
    <dgm:pt modelId="{F33523C2-7E4B-4FCD-AF1F-EB7921DFF053}" type="parTrans" cxnId="{85DB2044-E201-4659-8120-B49BA7DE26E6}">
      <dgm:prSet/>
      <dgm:spPr/>
      <dgm:t>
        <a:bodyPr/>
        <a:lstStyle/>
        <a:p>
          <a:endParaRPr lang="en-GB"/>
        </a:p>
      </dgm:t>
    </dgm:pt>
    <dgm:pt modelId="{A4620AF0-AE50-4AE6-BE65-2B4431BC1FE2}" type="sibTrans" cxnId="{85DB2044-E201-4659-8120-B49BA7DE26E6}">
      <dgm:prSet/>
      <dgm:spPr/>
      <dgm:t>
        <a:bodyPr/>
        <a:lstStyle/>
        <a:p>
          <a:endParaRPr lang="en-GB"/>
        </a:p>
      </dgm:t>
    </dgm:pt>
    <dgm:pt modelId="{CE5E3109-E50E-47D2-BAEC-6A637759C8B8}">
      <dgm:prSet custT="1"/>
      <dgm:spPr/>
      <dgm:t>
        <a:bodyPr/>
        <a:lstStyle/>
        <a:p>
          <a:r>
            <a:rPr lang="en-GB" sz="1050" dirty="0"/>
            <a:t>Bezdarba problēmas</a:t>
          </a:r>
        </a:p>
      </dgm:t>
    </dgm:pt>
    <dgm:pt modelId="{AF20A6D8-B3F8-43A5-8E14-E5DC7BA10EF1}" type="parTrans" cxnId="{E18678F0-2745-4F6A-9937-5A8DA91997C7}">
      <dgm:prSet/>
      <dgm:spPr/>
      <dgm:t>
        <a:bodyPr/>
        <a:lstStyle/>
        <a:p>
          <a:endParaRPr lang="en-GB"/>
        </a:p>
      </dgm:t>
    </dgm:pt>
    <dgm:pt modelId="{888ADC8A-8A5E-442A-9132-85151C8A0019}" type="sibTrans" cxnId="{E18678F0-2745-4F6A-9937-5A8DA91997C7}">
      <dgm:prSet/>
      <dgm:spPr/>
      <dgm:t>
        <a:bodyPr/>
        <a:lstStyle/>
        <a:p>
          <a:endParaRPr lang="en-GB"/>
        </a:p>
      </dgm:t>
    </dgm:pt>
    <dgm:pt modelId="{E6FFB118-C8DD-44E4-8B72-AF2086D8F7F2}">
      <dgm:prSet custT="1"/>
      <dgm:spPr/>
      <dgm:t>
        <a:bodyPr/>
        <a:lstStyle/>
        <a:p>
          <a:r>
            <a:rPr lang="en-GB" sz="1050" dirty="0"/>
            <a:t>Vecāku prasmju trūkums</a:t>
          </a:r>
        </a:p>
      </dgm:t>
    </dgm:pt>
    <dgm:pt modelId="{D7005C3A-A34A-4A1E-BE4A-C5A6D026D563}" type="parTrans" cxnId="{7E6BB630-0245-40B9-A1B8-35072A0CE69B}">
      <dgm:prSet/>
      <dgm:spPr/>
      <dgm:t>
        <a:bodyPr/>
        <a:lstStyle/>
        <a:p>
          <a:endParaRPr lang="en-GB"/>
        </a:p>
      </dgm:t>
    </dgm:pt>
    <dgm:pt modelId="{7C2E0A30-DB87-4388-99B8-B0FDFED23F00}" type="sibTrans" cxnId="{7E6BB630-0245-40B9-A1B8-35072A0CE69B}">
      <dgm:prSet/>
      <dgm:spPr/>
      <dgm:t>
        <a:bodyPr/>
        <a:lstStyle/>
        <a:p>
          <a:endParaRPr lang="en-GB"/>
        </a:p>
      </dgm:t>
    </dgm:pt>
    <dgm:pt modelId="{34D90670-E10D-4728-8FED-B581FF7FDDCA}">
      <dgm:prSet custT="1"/>
      <dgm:spPr/>
      <dgm:t>
        <a:bodyPr/>
        <a:lstStyle/>
        <a:p>
          <a:r>
            <a:rPr lang="en-GB" sz="1050" dirty="0"/>
            <a:t>Vecāku un vecvecāku vardarbības pieredze bērnībā, kas tiek atražota nākošajās paaudzēs</a:t>
          </a:r>
        </a:p>
      </dgm:t>
    </dgm:pt>
    <dgm:pt modelId="{071D06AE-9E4A-4BFE-8677-40932BCB53F1}" type="parTrans" cxnId="{53F5DD0A-744E-48F4-AAB6-A7A50CD59855}">
      <dgm:prSet/>
      <dgm:spPr/>
      <dgm:t>
        <a:bodyPr/>
        <a:lstStyle/>
        <a:p>
          <a:endParaRPr lang="en-GB"/>
        </a:p>
      </dgm:t>
    </dgm:pt>
    <dgm:pt modelId="{C763E7E8-1ECA-4BBA-AAE3-63A79784D067}" type="sibTrans" cxnId="{53F5DD0A-744E-48F4-AAB6-A7A50CD59855}">
      <dgm:prSet/>
      <dgm:spPr/>
      <dgm:t>
        <a:bodyPr/>
        <a:lstStyle/>
        <a:p>
          <a:endParaRPr lang="en-GB"/>
        </a:p>
      </dgm:t>
    </dgm:pt>
    <dgm:pt modelId="{758528B2-AEEB-4CEA-A916-EB5DD60F6928}">
      <dgm:prSet custT="1"/>
      <dgm:spPr/>
      <dgm:t>
        <a:bodyPr/>
        <a:lstStyle/>
        <a:p>
          <a:endParaRPr lang="en-GB" sz="400" dirty="0"/>
        </a:p>
      </dgm:t>
    </dgm:pt>
    <dgm:pt modelId="{CF07FA13-6563-45B1-83EF-ACB5DDF81298}" type="parTrans" cxnId="{34BBDCA7-A990-4346-A928-1CB12C502971}">
      <dgm:prSet/>
      <dgm:spPr/>
      <dgm:t>
        <a:bodyPr/>
        <a:lstStyle/>
        <a:p>
          <a:endParaRPr lang="en-GB"/>
        </a:p>
      </dgm:t>
    </dgm:pt>
    <dgm:pt modelId="{73CB7DAC-59E1-4AD2-91F8-4F47786B80F0}" type="sibTrans" cxnId="{34BBDCA7-A990-4346-A928-1CB12C502971}">
      <dgm:prSet/>
      <dgm:spPr/>
      <dgm:t>
        <a:bodyPr/>
        <a:lstStyle/>
        <a:p>
          <a:endParaRPr lang="en-GB"/>
        </a:p>
      </dgm:t>
    </dgm:pt>
    <dgm:pt modelId="{B2E3FA2A-A560-4C9C-A709-11463CAF9ED9}">
      <dgm:prSet custT="1"/>
      <dgm:spPr/>
      <dgm:t>
        <a:bodyPr/>
        <a:lstStyle/>
        <a:p>
          <a:pPr algn="just">
            <a:lnSpc>
              <a:spcPct val="107000"/>
            </a:lnSpc>
            <a:spcAft>
              <a:spcPts val="800"/>
            </a:spcAft>
          </a:pPr>
          <a:r>
            <a:rPr lang="en-GB" sz="1200" dirty="0"/>
            <a:t>Bērni un jaunieši iemācās no pieaugušajiem savstarpējo agresiju, </a:t>
          </a:r>
          <a:r>
            <a:rPr lang="en-GB" sz="1200" dirty="0" err="1"/>
            <a:t>vardarbību</a:t>
          </a:r>
          <a:endParaRPr lang="en-GB" sz="1200" dirty="0"/>
        </a:p>
      </dgm:t>
    </dgm:pt>
    <dgm:pt modelId="{8B607382-8810-4049-8FAA-E4871F632406}" type="parTrans" cxnId="{38E9AFB1-F04C-4680-8F38-6C971EC98EF2}">
      <dgm:prSet/>
      <dgm:spPr/>
      <dgm:t>
        <a:bodyPr/>
        <a:lstStyle/>
        <a:p>
          <a:endParaRPr lang="en-GB"/>
        </a:p>
      </dgm:t>
    </dgm:pt>
    <dgm:pt modelId="{ED69372A-F95B-427F-9834-0EDF049ECA50}" type="sibTrans" cxnId="{38E9AFB1-F04C-4680-8F38-6C971EC98EF2}">
      <dgm:prSet/>
      <dgm:spPr/>
      <dgm:t>
        <a:bodyPr/>
        <a:lstStyle/>
        <a:p>
          <a:endParaRPr lang="en-GB"/>
        </a:p>
      </dgm:t>
    </dgm:pt>
    <dgm:pt modelId="{038229EA-41CF-45FB-8CDA-94DB76B09524}">
      <dgm:prSet custT="1"/>
      <dgm:spPr/>
      <dgm:t>
        <a:bodyPr/>
        <a:lstStyle/>
        <a:p>
          <a:pPr algn="just">
            <a:lnSpc>
              <a:spcPct val="107000"/>
            </a:lnSpc>
            <a:spcAft>
              <a:spcPts val="800"/>
            </a:spcAft>
          </a:pPr>
          <a:endParaRPr lang="en-GB" sz="600" dirty="0"/>
        </a:p>
      </dgm:t>
    </dgm:pt>
    <dgm:pt modelId="{2CCFD4D4-EA7B-4745-A31C-7E99EB56DC42}" type="parTrans" cxnId="{8FDF5E68-1D4B-4C6E-BF46-AB73F22E4FD4}">
      <dgm:prSet/>
      <dgm:spPr/>
      <dgm:t>
        <a:bodyPr/>
        <a:lstStyle/>
        <a:p>
          <a:endParaRPr lang="en-GB"/>
        </a:p>
      </dgm:t>
    </dgm:pt>
    <dgm:pt modelId="{15955596-0EC6-4C1E-B126-138DD5A3F16D}" type="sibTrans" cxnId="{8FDF5E68-1D4B-4C6E-BF46-AB73F22E4FD4}">
      <dgm:prSet/>
      <dgm:spPr/>
      <dgm:t>
        <a:bodyPr/>
        <a:lstStyle/>
        <a:p>
          <a:endParaRPr lang="en-GB"/>
        </a:p>
      </dgm:t>
    </dgm:pt>
    <dgm:pt modelId="{57635694-13DC-4D29-BB11-17D7EFD79A64}">
      <dgm:prSet phldrT="[Text]"/>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dirty="0"/>
            <a:t>Citādības (</a:t>
          </a:r>
          <a:r>
            <a:rPr lang="lv-LV" sz="1800" dirty="0" err="1"/>
            <a:t>etnicitātes</a:t>
          </a:r>
          <a:r>
            <a:rPr lang="lv-LV" sz="1800" dirty="0"/>
            <a:t>, izskata, seksuālās orientācijas u.c.) noliegšana un izstumšana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0" defTabSz="755650">
            <a:spcBef>
              <a:spcPct val="0"/>
            </a:spcBef>
          </a:pPr>
          <a:endParaRPr lang="en-GB" dirty="0"/>
        </a:p>
      </dgm:t>
    </dgm:pt>
    <dgm:pt modelId="{1B63E2AF-C60F-456C-8A85-0AD85FC3BB54}" type="parTrans" cxnId="{C2F69469-F3D0-413F-88F9-6579DCF020C0}">
      <dgm:prSet/>
      <dgm:spPr/>
      <dgm:t>
        <a:bodyPr/>
        <a:lstStyle/>
        <a:p>
          <a:endParaRPr lang="en-GB"/>
        </a:p>
      </dgm:t>
    </dgm:pt>
    <dgm:pt modelId="{A65209B2-9FF6-402E-B024-20EBB467D68F}" type="sibTrans" cxnId="{C2F69469-F3D0-413F-88F9-6579DCF020C0}">
      <dgm:prSet/>
      <dgm:spPr/>
      <dgm:t>
        <a:bodyPr/>
        <a:lstStyle/>
        <a:p>
          <a:endParaRPr lang="en-GB"/>
        </a:p>
      </dgm:t>
    </dgm:pt>
    <dgm:pt modelId="{C0EC6433-F27C-4447-9ACA-3C8048E34E69}">
      <dgm:prSet phldrT="[Text]"/>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dirty="0">
              <a:effectLst/>
              <a:latin typeface="Calibri" panose="020F0502020204030204" pitchFamily="34" charset="0"/>
              <a:ea typeface="Calibri" panose="020F0502020204030204" pitchFamily="34" charset="0"/>
              <a:cs typeface="Times New Roman" panose="02020603050405020304" pitchFamily="18" charset="0"/>
            </a:rPr>
            <a:t> Prasme tikt galā ar grūtībām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1" indent="0" defTabSz="1733550">
            <a:spcBef>
              <a:spcPct val="0"/>
            </a:spcBef>
          </a:pPr>
          <a:endParaRPr lang="en-GB" dirty="0"/>
        </a:p>
      </dgm:t>
    </dgm:pt>
    <dgm:pt modelId="{B961CB30-905B-45D3-8F3B-5BF28DADF788}" type="parTrans" cxnId="{8DF46359-6E06-4DB8-9406-DF9BD462253B}">
      <dgm:prSet/>
      <dgm:spPr/>
      <dgm:t>
        <a:bodyPr/>
        <a:lstStyle/>
        <a:p>
          <a:endParaRPr lang="en-GB"/>
        </a:p>
      </dgm:t>
    </dgm:pt>
    <dgm:pt modelId="{FD1CF950-28F1-4F6D-8587-277599F78563}" type="sibTrans" cxnId="{8DF46359-6E06-4DB8-9406-DF9BD462253B}">
      <dgm:prSet/>
      <dgm:spPr/>
      <dgm:t>
        <a:bodyPr/>
        <a:lstStyle/>
        <a:p>
          <a:endParaRPr lang="en-GB"/>
        </a:p>
      </dgm:t>
    </dgm:pt>
    <dgm:pt modelId="{583C198A-219E-4374-848E-AF22D87663CC}" type="pres">
      <dgm:prSet presAssocID="{39D6C191-1FE2-4F7D-9525-F3990DECE34A}" presName="cycleMatrixDiagram" presStyleCnt="0">
        <dgm:presLayoutVars>
          <dgm:chMax val="1"/>
          <dgm:dir/>
          <dgm:animLvl val="lvl"/>
          <dgm:resizeHandles val="exact"/>
        </dgm:presLayoutVars>
      </dgm:prSet>
      <dgm:spPr/>
    </dgm:pt>
    <dgm:pt modelId="{50D4717F-7039-408F-9206-7C256D9F7657}" type="pres">
      <dgm:prSet presAssocID="{39D6C191-1FE2-4F7D-9525-F3990DECE34A}" presName="children" presStyleCnt="0"/>
      <dgm:spPr/>
    </dgm:pt>
    <dgm:pt modelId="{4A1489A4-BFCC-4574-9AE9-C005030A0DFC}" type="pres">
      <dgm:prSet presAssocID="{39D6C191-1FE2-4F7D-9525-F3990DECE34A}" presName="child1group" presStyleCnt="0"/>
      <dgm:spPr/>
    </dgm:pt>
    <dgm:pt modelId="{81E723C1-A066-47F8-A47B-45D745D6AEE5}" type="pres">
      <dgm:prSet presAssocID="{39D6C191-1FE2-4F7D-9525-F3990DECE34A}" presName="child1" presStyleLbl="bgAcc1" presStyleIdx="0" presStyleCnt="4" custLinFactNeighborX="-1048" custLinFactNeighborY="49570"/>
      <dgm:spPr/>
    </dgm:pt>
    <dgm:pt modelId="{5C5070AA-3836-4B76-9D18-6DCC4F73E4C1}" type="pres">
      <dgm:prSet presAssocID="{39D6C191-1FE2-4F7D-9525-F3990DECE34A}" presName="child1Text" presStyleLbl="bgAcc1" presStyleIdx="0" presStyleCnt="4">
        <dgm:presLayoutVars>
          <dgm:bulletEnabled val="1"/>
        </dgm:presLayoutVars>
      </dgm:prSet>
      <dgm:spPr/>
    </dgm:pt>
    <dgm:pt modelId="{E4B57E85-13B1-464E-9E6E-7C3EFB018B67}" type="pres">
      <dgm:prSet presAssocID="{39D6C191-1FE2-4F7D-9525-F3990DECE34A}" presName="child2group" presStyleCnt="0"/>
      <dgm:spPr/>
    </dgm:pt>
    <dgm:pt modelId="{85826D5A-5B26-439C-81BA-0D3EF079D40B}" type="pres">
      <dgm:prSet presAssocID="{39D6C191-1FE2-4F7D-9525-F3990DECE34A}" presName="child2" presStyleLbl="bgAcc1" presStyleIdx="1" presStyleCnt="4" custLinFactNeighborX="27333" custLinFactNeighborY="44375"/>
      <dgm:spPr/>
    </dgm:pt>
    <dgm:pt modelId="{F1A1A1C6-C86F-4544-8550-0A3C37F614E3}" type="pres">
      <dgm:prSet presAssocID="{39D6C191-1FE2-4F7D-9525-F3990DECE34A}" presName="child2Text" presStyleLbl="bgAcc1" presStyleIdx="1" presStyleCnt="4">
        <dgm:presLayoutVars>
          <dgm:bulletEnabled val="1"/>
        </dgm:presLayoutVars>
      </dgm:prSet>
      <dgm:spPr/>
    </dgm:pt>
    <dgm:pt modelId="{5C07D51C-75E0-4B85-854C-23A5CA6A03BF}" type="pres">
      <dgm:prSet presAssocID="{39D6C191-1FE2-4F7D-9525-F3990DECE34A}" presName="child3group" presStyleCnt="0"/>
      <dgm:spPr/>
    </dgm:pt>
    <dgm:pt modelId="{2DB2F9EE-EAB3-4138-BC9C-6E822F7459C3}" type="pres">
      <dgm:prSet presAssocID="{39D6C191-1FE2-4F7D-9525-F3990DECE34A}" presName="child3" presStyleLbl="bgAcc1" presStyleIdx="2" presStyleCnt="4" custScaleY="128787" custLinFactNeighborX="21846" custLinFactNeighborY="-13046"/>
      <dgm:spPr/>
    </dgm:pt>
    <dgm:pt modelId="{96570ADA-D00D-48DF-AC59-0856E634C935}" type="pres">
      <dgm:prSet presAssocID="{39D6C191-1FE2-4F7D-9525-F3990DECE34A}" presName="child3Text" presStyleLbl="bgAcc1" presStyleIdx="2" presStyleCnt="4">
        <dgm:presLayoutVars>
          <dgm:bulletEnabled val="1"/>
        </dgm:presLayoutVars>
      </dgm:prSet>
      <dgm:spPr/>
    </dgm:pt>
    <dgm:pt modelId="{0A6DDBB2-1391-4858-856D-7B36C4124F88}" type="pres">
      <dgm:prSet presAssocID="{39D6C191-1FE2-4F7D-9525-F3990DECE34A}" presName="child4group" presStyleCnt="0"/>
      <dgm:spPr/>
    </dgm:pt>
    <dgm:pt modelId="{27F6B128-20F9-4029-8C45-A56CE978C0D6}" type="pres">
      <dgm:prSet presAssocID="{39D6C191-1FE2-4F7D-9525-F3990DECE34A}" presName="child4" presStyleLbl="bgAcc1" presStyleIdx="3" presStyleCnt="4" custLinFactNeighborX="-7189" custLinFactNeighborY="-1167"/>
      <dgm:spPr/>
    </dgm:pt>
    <dgm:pt modelId="{90ACDCB5-7AC0-4C23-AFA9-43BEA795C57D}" type="pres">
      <dgm:prSet presAssocID="{39D6C191-1FE2-4F7D-9525-F3990DECE34A}" presName="child4Text" presStyleLbl="bgAcc1" presStyleIdx="3" presStyleCnt="4">
        <dgm:presLayoutVars>
          <dgm:bulletEnabled val="1"/>
        </dgm:presLayoutVars>
      </dgm:prSet>
      <dgm:spPr/>
    </dgm:pt>
    <dgm:pt modelId="{62C3D7CD-C70E-41C6-AEAF-A892BCF69415}" type="pres">
      <dgm:prSet presAssocID="{39D6C191-1FE2-4F7D-9525-F3990DECE34A}" presName="childPlaceholder" presStyleCnt="0"/>
      <dgm:spPr/>
    </dgm:pt>
    <dgm:pt modelId="{43BDDF9E-6B69-4387-B68B-447716D77BB9}" type="pres">
      <dgm:prSet presAssocID="{39D6C191-1FE2-4F7D-9525-F3990DECE34A}" presName="circle" presStyleCnt="0"/>
      <dgm:spPr/>
    </dgm:pt>
    <dgm:pt modelId="{D570B5F3-C606-4401-866B-CE58CB4419C3}" type="pres">
      <dgm:prSet presAssocID="{39D6C191-1FE2-4F7D-9525-F3990DECE34A}" presName="quadrant1" presStyleLbl="node1" presStyleIdx="0" presStyleCnt="4">
        <dgm:presLayoutVars>
          <dgm:chMax val="1"/>
          <dgm:bulletEnabled val="1"/>
        </dgm:presLayoutVars>
      </dgm:prSet>
      <dgm:spPr/>
    </dgm:pt>
    <dgm:pt modelId="{2CB2813D-02E0-456E-8184-1A8F2FDF23E5}" type="pres">
      <dgm:prSet presAssocID="{39D6C191-1FE2-4F7D-9525-F3990DECE34A}" presName="quadrant2" presStyleLbl="node1" presStyleIdx="1" presStyleCnt="4">
        <dgm:presLayoutVars>
          <dgm:chMax val="1"/>
          <dgm:bulletEnabled val="1"/>
        </dgm:presLayoutVars>
      </dgm:prSet>
      <dgm:spPr/>
    </dgm:pt>
    <dgm:pt modelId="{1F4F3C46-EA0A-4645-A233-50530F010A72}" type="pres">
      <dgm:prSet presAssocID="{39D6C191-1FE2-4F7D-9525-F3990DECE34A}" presName="quadrant3" presStyleLbl="node1" presStyleIdx="2" presStyleCnt="4">
        <dgm:presLayoutVars>
          <dgm:chMax val="1"/>
          <dgm:bulletEnabled val="1"/>
        </dgm:presLayoutVars>
      </dgm:prSet>
      <dgm:spPr/>
    </dgm:pt>
    <dgm:pt modelId="{7EFE5BED-7FEA-43B5-940F-E14E76B8BC75}" type="pres">
      <dgm:prSet presAssocID="{39D6C191-1FE2-4F7D-9525-F3990DECE34A}" presName="quadrant4" presStyleLbl="node1" presStyleIdx="3" presStyleCnt="4">
        <dgm:presLayoutVars>
          <dgm:chMax val="1"/>
          <dgm:bulletEnabled val="1"/>
        </dgm:presLayoutVars>
      </dgm:prSet>
      <dgm:spPr/>
    </dgm:pt>
    <dgm:pt modelId="{F88B70EE-6238-498C-9FE7-C6AB72EC6949}" type="pres">
      <dgm:prSet presAssocID="{39D6C191-1FE2-4F7D-9525-F3990DECE34A}" presName="quadrantPlaceholder" presStyleCnt="0"/>
      <dgm:spPr/>
    </dgm:pt>
    <dgm:pt modelId="{A64C4DF0-D79A-4B73-BB2F-C4083752C563}" type="pres">
      <dgm:prSet presAssocID="{39D6C191-1FE2-4F7D-9525-F3990DECE34A}" presName="center1" presStyleLbl="fgShp" presStyleIdx="0" presStyleCnt="2"/>
      <dgm:spPr/>
    </dgm:pt>
    <dgm:pt modelId="{CCF1F7D4-F6D7-44DE-A476-CEC31C3F180C}" type="pres">
      <dgm:prSet presAssocID="{39D6C191-1FE2-4F7D-9525-F3990DECE34A}" presName="center2" presStyleLbl="fgShp" presStyleIdx="1" presStyleCnt="2"/>
      <dgm:spPr/>
    </dgm:pt>
  </dgm:ptLst>
  <dgm:cxnLst>
    <dgm:cxn modelId="{88BC4505-9ADD-4461-BC2D-7F2B609243ED}" type="presOf" srcId="{E6FFB118-C8DD-44E4-8B72-AF2086D8F7F2}" destId="{85826D5A-5B26-439C-81BA-0D3EF079D40B}" srcOrd="0" destOrd="4" presId="urn:microsoft.com/office/officeart/2005/8/layout/cycle4"/>
    <dgm:cxn modelId="{53F5DD0A-744E-48F4-AAB6-A7A50CD59855}" srcId="{0587CBD0-8D10-447C-BF33-102796E040D8}" destId="{34D90670-E10D-4728-8FED-B581FF7FDDCA}" srcOrd="5" destOrd="0" parTransId="{071D06AE-9E4A-4BFE-8677-40932BCB53F1}" sibTransId="{C763E7E8-1ECA-4BBA-AAE3-63A79784D067}"/>
    <dgm:cxn modelId="{6CB9BC0B-F833-4FB0-979D-493F5BF5428E}" type="presOf" srcId="{34D90670-E10D-4728-8FED-B581FF7FDDCA}" destId="{85826D5A-5B26-439C-81BA-0D3EF079D40B}" srcOrd="0" destOrd="5" presId="urn:microsoft.com/office/officeart/2005/8/layout/cycle4"/>
    <dgm:cxn modelId="{1596F20E-C073-423E-BCEF-9B41C3C7C656}" type="presOf" srcId="{E6FFB118-C8DD-44E4-8B72-AF2086D8F7F2}" destId="{F1A1A1C6-C86F-4544-8550-0A3C37F614E3}" srcOrd="1" destOrd="4" presId="urn:microsoft.com/office/officeart/2005/8/layout/cycle4"/>
    <dgm:cxn modelId="{1A55A413-23FE-44D8-9989-CC273ABBE240}" type="presOf" srcId="{6629FF8C-51B4-4637-B01D-BCF60282D724}" destId="{F1A1A1C6-C86F-4544-8550-0A3C37F614E3}" srcOrd="1" destOrd="2" presId="urn:microsoft.com/office/officeart/2005/8/layout/cycle4"/>
    <dgm:cxn modelId="{80AB0914-BA2B-4637-B8D3-272D062F0173}" type="presOf" srcId="{943DE6E4-31E7-4E2E-8C66-931E0BBC4181}" destId="{2DB2F9EE-EAB3-4138-BC9C-6E822F7459C3}" srcOrd="0" destOrd="0" presId="urn:microsoft.com/office/officeart/2005/8/layout/cycle4"/>
    <dgm:cxn modelId="{46D54720-9AD4-47DD-89A1-4C10BA220714}" type="presOf" srcId="{DCCBC455-8786-423D-95EF-7E75EAA5C1F0}" destId="{D570B5F3-C606-4401-866B-CE58CB4419C3}" srcOrd="0" destOrd="0" presId="urn:microsoft.com/office/officeart/2005/8/layout/cycle4"/>
    <dgm:cxn modelId="{B6C78A2D-FF65-4EB7-B6B3-74D6A7649710}" type="presOf" srcId="{34D90670-E10D-4728-8FED-B581FF7FDDCA}" destId="{F1A1A1C6-C86F-4544-8550-0A3C37F614E3}" srcOrd="1" destOrd="5" presId="urn:microsoft.com/office/officeart/2005/8/layout/cycle4"/>
    <dgm:cxn modelId="{37730730-121B-4D87-97C5-74E3670DCBFE}" type="presOf" srcId="{537AA312-5920-4DC5-800D-9A53367E7061}" destId="{5C5070AA-3836-4B76-9D18-6DCC4F73E4C1}" srcOrd="1" destOrd="0" presId="urn:microsoft.com/office/officeart/2005/8/layout/cycle4"/>
    <dgm:cxn modelId="{7E6BB630-0245-40B9-A1B8-35072A0CE69B}" srcId="{0587CBD0-8D10-447C-BF33-102796E040D8}" destId="{E6FFB118-C8DD-44E4-8B72-AF2086D8F7F2}" srcOrd="4" destOrd="0" parTransId="{D7005C3A-A34A-4A1E-BE4A-C5A6D026D563}" sibTransId="{7C2E0A30-DB87-4388-99B8-B0FDFED23F00}"/>
    <dgm:cxn modelId="{2821BC31-02D2-4EBD-A441-ABD7D6FDBAD2}" type="presOf" srcId="{758528B2-AEEB-4CEA-A916-EB5DD60F6928}" destId="{F1A1A1C6-C86F-4544-8550-0A3C37F614E3}" srcOrd="1" destOrd="6" presId="urn:microsoft.com/office/officeart/2005/8/layout/cycle4"/>
    <dgm:cxn modelId="{AD213E34-79B3-4C09-8BD1-5F587E095217}" type="presOf" srcId="{C0EC6433-F27C-4447-9ACA-3C8048E34E69}" destId="{81E723C1-A066-47F8-A47B-45D745D6AEE5}" srcOrd="0" destOrd="2" presId="urn:microsoft.com/office/officeart/2005/8/layout/cycle4"/>
    <dgm:cxn modelId="{A08EE55C-D4E3-483F-9B53-951085B4E96E}" type="presOf" srcId="{57635694-13DC-4D29-BB11-17D7EFD79A64}" destId="{90ACDCB5-7AC0-4C23-AFA9-43BEA795C57D}" srcOrd="1" destOrd="1" presId="urn:microsoft.com/office/officeart/2005/8/layout/cycle4"/>
    <dgm:cxn modelId="{8375AF5E-6C41-4C14-B5CF-8E6444A25228}" srcId="{39D6C191-1FE2-4F7D-9525-F3990DECE34A}" destId="{2A46BAC6-C2D8-4EAA-A760-760AC0A37F01}" srcOrd="3" destOrd="0" parTransId="{9EDF4227-99D9-4B84-923A-97821F6503B6}" sibTransId="{5199EE20-A4E6-4998-B696-23C3567F3A74}"/>
    <dgm:cxn modelId="{72050E63-6D4C-41F1-B4CC-F2233A10EED2}" srcId="{77EF7ADF-871F-439B-943E-9BD1E01F375E}" destId="{943DE6E4-31E7-4E2E-8C66-931E0BBC4181}" srcOrd="0" destOrd="0" parTransId="{F68DFAFB-2F22-439B-959C-DF7EE8D24969}" sibTransId="{4DBC715E-8DFE-45D2-A3AD-B20BDC59FFF2}"/>
    <dgm:cxn modelId="{3A4B2743-C3ED-4E0E-9CA9-AFA1FF1C0776}" srcId="{39D6C191-1FE2-4F7D-9525-F3990DECE34A}" destId="{DCCBC455-8786-423D-95EF-7E75EAA5C1F0}" srcOrd="0" destOrd="0" parTransId="{B84998F0-B47E-42A0-8869-33EE796D9D9F}" sibTransId="{A6B05792-42BA-45FD-A0CC-C2DFECA0CC5C}"/>
    <dgm:cxn modelId="{85DB2044-E201-4659-8120-B49BA7DE26E6}" srcId="{0587CBD0-8D10-447C-BF33-102796E040D8}" destId="{6629FF8C-51B4-4637-B01D-BCF60282D724}" srcOrd="2" destOrd="0" parTransId="{F33523C2-7E4B-4FCD-AF1F-EB7921DFF053}" sibTransId="{A4620AF0-AE50-4AE6-BE65-2B4431BC1FE2}"/>
    <dgm:cxn modelId="{4712C265-5EEE-40F5-BF31-4671D5DA9EFD}" type="presOf" srcId="{57635694-13DC-4D29-BB11-17D7EFD79A64}" destId="{27F6B128-20F9-4029-8C45-A56CE978C0D6}" srcOrd="0" destOrd="1" presId="urn:microsoft.com/office/officeart/2005/8/layout/cycle4"/>
    <dgm:cxn modelId="{B061D745-0C27-4FA5-9F45-88EE7A20835F}" type="presOf" srcId="{B2E3FA2A-A560-4C9C-A709-11463CAF9ED9}" destId="{96570ADA-D00D-48DF-AC59-0856E634C935}" srcOrd="1" destOrd="1" presId="urn:microsoft.com/office/officeart/2005/8/layout/cycle4"/>
    <dgm:cxn modelId="{10118466-FC93-45BA-AECB-A94D629CE347}" type="presOf" srcId="{A2ED9219-23F3-467C-BEBD-D17094D455F7}" destId="{90ACDCB5-7AC0-4C23-AFA9-43BEA795C57D}" srcOrd="1" destOrd="0" presId="urn:microsoft.com/office/officeart/2005/8/layout/cycle4"/>
    <dgm:cxn modelId="{60E8AA67-E959-4F31-BE29-B75E15B60182}" type="presOf" srcId="{537AA312-5920-4DC5-800D-9A53367E7061}" destId="{81E723C1-A066-47F8-A47B-45D745D6AEE5}" srcOrd="0" destOrd="0" presId="urn:microsoft.com/office/officeart/2005/8/layout/cycle4"/>
    <dgm:cxn modelId="{8FDF5E68-1D4B-4C6E-BF46-AB73F22E4FD4}" srcId="{77EF7ADF-871F-439B-943E-9BD1E01F375E}" destId="{038229EA-41CF-45FB-8CDA-94DB76B09524}" srcOrd="2" destOrd="0" parTransId="{2CCFD4D4-EA7B-4745-A31C-7E99EB56DC42}" sibTransId="{15955596-0EC6-4C1E-B126-138DD5A3F16D}"/>
    <dgm:cxn modelId="{C2F69469-F3D0-413F-88F9-6579DCF020C0}" srcId="{2A46BAC6-C2D8-4EAA-A760-760AC0A37F01}" destId="{57635694-13DC-4D29-BB11-17D7EFD79A64}" srcOrd="1" destOrd="0" parTransId="{1B63E2AF-C60F-456C-8A85-0AD85FC3BB54}" sibTransId="{A65209B2-9FF6-402E-B024-20EBB467D68F}"/>
    <dgm:cxn modelId="{1547644A-05C4-452B-8BDA-1A8725E6F748}" type="presOf" srcId="{038229EA-41CF-45FB-8CDA-94DB76B09524}" destId="{2DB2F9EE-EAB3-4138-BC9C-6E822F7459C3}" srcOrd="0" destOrd="2" presId="urn:microsoft.com/office/officeart/2005/8/layout/cycle4"/>
    <dgm:cxn modelId="{7CABD651-CE0B-403D-805D-DD6770152884}" srcId="{0587CBD0-8D10-447C-BF33-102796E040D8}" destId="{EA08FBCA-81D9-4CF8-B248-1F67A9298293}" srcOrd="0" destOrd="0" parTransId="{CF6628FF-A870-47BA-BC20-6B3B66FCB022}" sibTransId="{AC0FA0C7-E7EC-43B3-9593-3BB7C5EF3C03}"/>
    <dgm:cxn modelId="{C95B1377-B9AC-43A5-B8E7-C2FF15D014C4}" type="presOf" srcId="{CE5E3109-E50E-47D2-BAEC-6A637759C8B8}" destId="{F1A1A1C6-C86F-4544-8550-0A3C37F614E3}" srcOrd="1" destOrd="3" presId="urn:microsoft.com/office/officeart/2005/8/layout/cycle4"/>
    <dgm:cxn modelId="{8DF46359-6E06-4DB8-9406-DF9BD462253B}" srcId="{DCCBC455-8786-423D-95EF-7E75EAA5C1F0}" destId="{C0EC6433-F27C-4447-9ACA-3C8048E34E69}" srcOrd="2" destOrd="0" parTransId="{B961CB30-905B-45D3-8F3B-5BF28DADF788}" sibTransId="{FD1CF950-28F1-4F6D-8587-277599F78563}"/>
    <dgm:cxn modelId="{3AE9347C-9A41-4360-B899-A2AC12860143}" type="presOf" srcId="{488B0B30-3147-40DE-8359-42DD5C1BEB2E}" destId="{85826D5A-5B26-439C-81BA-0D3EF079D40B}" srcOrd="0" destOrd="7" presId="urn:microsoft.com/office/officeart/2005/8/layout/cycle4"/>
    <dgm:cxn modelId="{3510A87D-9EE1-453B-8B43-6343C87CBB66}" type="presOf" srcId="{18D63E74-2813-4D0D-9A95-E9767EEB8A34}" destId="{81E723C1-A066-47F8-A47B-45D745D6AEE5}" srcOrd="0" destOrd="1" presId="urn:microsoft.com/office/officeart/2005/8/layout/cycle4"/>
    <dgm:cxn modelId="{6E57FC84-BF17-4D50-AF77-F7F2A821C6A0}" srcId="{2A46BAC6-C2D8-4EAA-A760-760AC0A37F01}" destId="{A2ED9219-23F3-467C-BEBD-D17094D455F7}" srcOrd="0" destOrd="0" parTransId="{60BA7A6D-8FB2-4E72-B178-9C370A7DB3B1}" sibTransId="{E8679397-856A-48BA-828E-7EB730DEDCCC}"/>
    <dgm:cxn modelId="{6A01F78B-600B-4A86-ACB8-BFDA9AF250C8}" srcId="{39D6C191-1FE2-4F7D-9525-F3990DECE34A}" destId="{0587CBD0-8D10-447C-BF33-102796E040D8}" srcOrd="1" destOrd="0" parTransId="{2F24DC75-DD6E-4BD3-BC88-2DA6C8E0481F}" sibTransId="{FE069459-B17B-4EF6-89CD-DA9DA596EF6B}"/>
    <dgm:cxn modelId="{F68E0F8C-ACA3-4966-84BA-8A9DFA4EC4CA}" type="presOf" srcId="{943DE6E4-31E7-4E2E-8C66-931E0BBC4181}" destId="{96570ADA-D00D-48DF-AC59-0856E634C935}" srcOrd="1" destOrd="0" presId="urn:microsoft.com/office/officeart/2005/8/layout/cycle4"/>
    <dgm:cxn modelId="{C93CE596-DF44-4AAE-96A1-15731215F7CF}" type="presOf" srcId="{038229EA-41CF-45FB-8CDA-94DB76B09524}" destId="{96570ADA-D00D-48DF-AC59-0856E634C935}" srcOrd="1" destOrd="2" presId="urn:microsoft.com/office/officeart/2005/8/layout/cycle4"/>
    <dgm:cxn modelId="{A0B5F5A2-74FF-4A1C-873B-B9E81EC50E21}" type="presOf" srcId="{0587CBD0-8D10-447C-BF33-102796E040D8}" destId="{2CB2813D-02E0-456E-8184-1A8F2FDF23E5}" srcOrd="0" destOrd="0" presId="urn:microsoft.com/office/officeart/2005/8/layout/cycle4"/>
    <dgm:cxn modelId="{276856A4-B29C-4107-BC2A-A52F6F09ECD5}" type="presOf" srcId="{758528B2-AEEB-4CEA-A916-EB5DD60F6928}" destId="{85826D5A-5B26-439C-81BA-0D3EF079D40B}" srcOrd="0" destOrd="6" presId="urn:microsoft.com/office/officeart/2005/8/layout/cycle4"/>
    <dgm:cxn modelId="{34BBDCA7-A990-4346-A928-1CB12C502971}" srcId="{0587CBD0-8D10-447C-BF33-102796E040D8}" destId="{758528B2-AEEB-4CEA-A916-EB5DD60F6928}" srcOrd="6" destOrd="0" parTransId="{CF07FA13-6563-45B1-83EF-ACB5DDF81298}" sibTransId="{73CB7DAC-59E1-4AD2-91F8-4F47786B80F0}"/>
    <dgm:cxn modelId="{6C8B87AA-D5C2-4D47-AD60-DB4DB2DB2976}" type="presOf" srcId="{77EF7ADF-871F-439B-943E-9BD1E01F375E}" destId="{1F4F3C46-EA0A-4645-A233-50530F010A72}" srcOrd="0" destOrd="0" presId="urn:microsoft.com/office/officeart/2005/8/layout/cycle4"/>
    <dgm:cxn modelId="{CBD7A2AF-C124-4A4F-9EFE-717256B5263B}" type="presOf" srcId="{EA08FBCA-81D9-4CF8-B248-1F67A9298293}" destId="{F1A1A1C6-C86F-4544-8550-0A3C37F614E3}" srcOrd="1" destOrd="0" presId="urn:microsoft.com/office/officeart/2005/8/layout/cycle4"/>
    <dgm:cxn modelId="{38E9AFB1-F04C-4680-8F38-6C971EC98EF2}" srcId="{77EF7ADF-871F-439B-943E-9BD1E01F375E}" destId="{B2E3FA2A-A560-4C9C-A709-11463CAF9ED9}" srcOrd="1" destOrd="0" parTransId="{8B607382-8810-4049-8FAA-E4871F632406}" sibTransId="{ED69372A-F95B-427F-9834-0EDF049ECA50}"/>
    <dgm:cxn modelId="{EB9F8BB5-9B1F-4105-8F30-D8DBFF1D5896}" srcId="{DCCBC455-8786-423D-95EF-7E75EAA5C1F0}" destId="{537AA312-5920-4DC5-800D-9A53367E7061}" srcOrd="0" destOrd="0" parTransId="{1C3A08F0-B4CC-403C-86AA-F1D1EEC6EB50}" sibTransId="{6B88CE84-B49C-4A02-A1B5-6D8CBA913D32}"/>
    <dgm:cxn modelId="{91315EC9-E0C5-49DE-BBFF-28FF348EB3B7}" srcId="{0587CBD0-8D10-447C-BF33-102796E040D8}" destId="{90B3FC01-23BC-42FA-825B-8C1C7A808505}" srcOrd="1" destOrd="0" parTransId="{0CAD4B4A-F164-4CD4-B16F-C6C5752417B4}" sibTransId="{9D1BC301-43CE-4CC2-935A-AF1346763669}"/>
    <dgm:cxn modelId="{225CADCA-2B19-4981-A477-4FEE2BF2672B}" type="presOf" srcId="{39D6C191-1FE2-4F7D-9525-F3990DECE34A}" destId="{583C198A-219E-4374-848E-AF22D87663CC}" srcOrd="0" destOrd="0" presId="urn:microsoft.com/office/officeart/2005/8/layout/cycle4"/>
    <dgm:cxn modelId="{1E2DFBCC-E78F-43DE-9049-B6D07C0603CE}" type="presOf" srcId="{C0EC6433-F27C-4447-9ACA-3C8048E34E69}" destId="{5C5070AA-3836-4B76-9D18-6DCC4F73E4C1}" srcOrd="1" destOrd="2" presId="urn:microsoft.com/office/officeart/2005/8/layout/cycle4"/>
    <dgm:cxn modelId="{037DFAD2-929E-42EA-963A-B30F9E479AAB}" srcId="{DCCBC455-8786-423D-95EF-7E75EAA5C1F0}" destId="{18D63E74-2813-4D0D-9A95-E9767EEB8A34}" srcOrd="1" destOrd="0" parTransId="{D76F53A1-B50F-4092-9ECD-5CE1CFDC1322}" sibTransId="{A69B633F-F0E1-422E-818C-E394348B2B7D}"/>
    <dgm:cxn modelId="{A03570D4-9F57-426A-BFBC-75F117834875}" type="presOf" srcId="{18D63E74-2813-4D0D-9A95-E9767EEB8A34}" destId="{5C5070AA-3836-4B76-9D18-6DCC4F73E4C1}" srcOrd="1" destOrd="1" presId="urn:microsoft.com/office/officeart/2005/8/layout/cycle4"/>
    <dgm:cxn modelId="{DDE76DD7-C333-4257-A2E2-50CA64547FE9}" type="presOf" srcId="{90B3FC01-23BC-42FA-825B-8C1C7A808505}" destId="{F1A1A1C6-C86F-4544-8550-0A3C37F614E3}" srcOrd="1" destOrd="1" presId="urn:microsoft.com/office/officeart/2005/8/layout/cycle4"/>
    <dgm:cxn modelId="{D0A0C0D7-A4A8-4694-9F96-D4F5FAE906E3}" type="presOf" srcId="{A2ED9219-23F3-467C-BEBD-D17094D455F7}" destId="{27F6B128-20F9-4029-8C45-A56CE978C0D6}" srcOrd="0" destOrd="0" presId="urn:microsoft.com/office/officeart/2005/8/layout/cycle4"/>
    <dgm:cxn modelId="{68F898DA-2D8D-4A55-9340-28457EEBBF0F}" type="presOf" srcId="{488B0B30-3147-40DE-8359-42DD5C1BEB2E}" destId="{F1A1A1C6-C86F-4544-8550-0A3C37F614E3}" srcOrd="1" destOrd="7" presId="urn:microsoft.com/office/officeart/2005/8/layout/cycle4"/>
    <dgm:cxn modelId="{71BBDDDA-44C9-4E68-A558-E012396F7587}" type="presOf" srcId="{CE5E3109-E50E-47D2-BAEC-6A637759C8B8}" destId="{85826D5A-5B26-439C-81BA-0D3EF079D40B}" srcOrd="0" destOrd="3" presId="urn:microsoft.com/office/officeart/2005/8/layout/cycle4"/>
    <dgm:cxn modelId="{C3FDBEDB-C76E-4110-83E9-7162A4DCDC92}" type="presOf" srcId="{6629FF8C-51B4-4637-B01D-BCF60282D724}" destId="{85826D5A-5B26-439C-81BA-0D3EF079D40B}" srcOrd="0" destOrd="2" presId="urn:microsoft.com/office/officeart/2005/8/layout/cycle4"/>
    <dgm:cxn modelId="{EFF461DD-7E1A-4D40-8E3F-1939B13945C6}" type="presOf" srcId="{2A46BAC6-C2D8-4EAA-A760-760AC0A37F01}" destId="{7EFE5BED-7FEA-43B5-940F-E14E76B8BC75}" srcOrd="0" destOrd="0" presId="urn:microsoft.com/office/officeart/2005/8/layout/cycle4"/>
    <dgm:cxn modelId="{8B12A7E1-BCBD-476D-A367-0AA7B9077ED1}" type="presOf" srcId="{B2E3FA2A-A560-4C9C-A709-11463CAF9ED9}" destId="{2DB2F9EE-EAB3-4138-BC9C-6E822F7459C3}" srcOrd="0" destOrd="1" presId="urn:microsoft.com/office/officeart/2005/8/layout/cycle4"/>
    <dgm:cxn modelId="{81DBAAE2-2AAF-457F-9548-96BF4300418D}" srcId="{0587CBD0-8D10-447C-BF33-102796E040D8}" destId="{488B0B30-3147-40DE-8359-42DD5C1BEB2E}" srcOrd="7" destOrd="0" parTransId="{64E5C47A-DFE8-4A43-BEDF-CFDBEBDB1522}" sibTransId="{B5EC8D7A-4FA0-4513-A584-84AE8702D36A}"/>
    <dgm:cxn modelId="{58FE1AEA-702F-4B52-9862-5966FE3DA1CF}" type="presOf" srcId="{EA08FBCA-81D9-4CF8-B248-1F67A9298293}" destId="{85826D5A-5B26-439C-81BA-0D3EF079D40B}" srcOrd="0" destOrd="0" presId="urn:microsoft.com/office/officeart/2005/8/layout/cycle4"/>
    <dgm:cxn modelId="{E18678F0-2745-4F6A-9937-5A8DA91997C7}" srcId="{0587CBD0-8D10-447C-BF33-102796E040D8}" destId="{CE5E3109-E50E-47D2-BAEC-6A637759C8B8}" srcOrd="3" destOrd="0" parTransId="{AF20A6D8-B3F8-43A5-8E14-E5DC7BA10EF1}" sibTransId="{888ADC8A-8A5E-442A-9132-85151C8A0019}"/>
    <dgm:cxn modelId="{B978CBF4-2247-462E-81F1-903D84855E85}" srcId="{39D6C191-1FE2-4F7D-9525-F3990DECE34A}" destId="{77EF7ADF-871F-439B-943E-9BD1E01F375E}" srcOrd="2" destOrd="0" parTransId="{D06F8B0C-863B-485D-BA2D-85839E224913}" sibTransId="{E3DD28F1-C70E-41BC-BE92-43DA1898D3D9}"/>
    <dgm:cxn modelId="{98E1ACFF-1CD1-463E-BEDF-D5AC7CF9D45E}" type="presOf" srcId="{90B3FC01-23BC-42FA-825B-8C1C7A808505}" destId="{85826D5A-5B26-439C-81BA-0D3EF079D40B}" srcOrd="0" destOrd="1" presId="urn:microsoft.com/office/officeart/2005/8/layout/cycle4"/>
    <dgm:cxn modelId="{3121A40E-30DA-4305-A238-0CA27D9E75E1}" type="presParOf" srcId="{583C198A-219E-4374-848E-AF22D87663CC}" destId="{50D4717F-7039-408F-9206-7C256D9F7657}" srcOrd="0" destOrd="0" presId="urn:microsoft.com/office/officeart/2005/8/layout/cycle4"/>
    <dgm:cxn modelId="{1B603752-C07D-42E7-8ACE-EE00F78A2940}" type="presParOf" srcId="{50D4717F-7039-408F-9206-7C256D9F7657}" destId="{4A1489A4-BFCC-4574-9AE9-C005030A0DFC}" srcOrd="0" destOrd="0" presId="urn:microsoft.com/office/officeart/2005/8/layout/cycle4"/>
    <dgm:cxn modelId="{6C9B8B26-97C6-470B-BFFF-E4A17976875B}" type="presParOf" srcId="{4A1489A4-BFCC-4574-9AE9-C005030A0DFC}" destId="{81E723C1-A066-47F8-A47B-45D745D6AEE5}" srcOrd="0" destOrd="0" presId="urn:microsoft.com/office/officeart/2005/8/layout/cycle4"/>
    <dgm:cxn modelId="{57C6F077-46D0-47BC-B7BC-7544D880BCF6}" type="presParOf" srcId="{4A1489A4-BFCC-4574-9AE9-C005030A0DFC}" destId="{5C5070AA-3836-4B76-9D18-6DCC4F73E4C1}" srcOrd="1" destOrd="0" presId="urn:microsoft.com/office/officeart/2005/8/layout/cycle4"/>
    <dgm:cxn modelId="{4F27E1BA-A258-4F49-9261-E170AFA3FC28}" type="presParOf" srcId="{50D4717F-7039-408F-9206-7C256D9F7657}" destId="{E4B57E85-13B1-464E-9E6E-7C3EFB018B67}" srcOrd="1" destOrd="0" presId="urn:microsoft.com/office/officeart/2005/8/layout/cycle4"/>
    <dgm:cxn modelId="{67C9FFDD-32B3-4667-BBBC-EADE46C4C759}" type="presParOf" srcId="{E4B57E85-13B1-464E-9E6E-7C3EFB018B67}" destId="{85826D5A-5B26-439C-81BA-0D3EF079D40B}" srcOrd="0" destOrd="0" presId="urn:microsoft.com/office/officeart/2005/8/layout/cycle4"/>
    <dgm:cxn modelId="{F938A984-5CF7-440D-A5A6-8B46B9BFD8D9}" type="presParOf" srcId="{E4B57E85-13B1-464E-9E6E-7C3EFB018B67}" destId="{F1A1A1C6-C86F-4544-8550-0A3C37F614E3}" srcOrd="1" destOrd="0" presId="urn:microsoft.com/office/officeart/2005/8/layout/cycle4"/>
    <dgm:cxn modelId="{2BA84E55-9877-47F5-B294-65F6AB5EC452}" type="presParOf" srcId="{50D4717F-7039-408F-9206-7C256D9F7657}" destId="{5C07D51C-75E0-4B85-854C-23A5CA6A03BF}" srcOrd="2" destOrd="0" presId="urn:microsoft.com/office/officeart/2005/8/layout/cycle4"/>
    <dgm:cxn modelId="{7EF1C150-BCC7-4159-B7F5-DAF487C07DB0}" type="presParOf" srcId="{5C07D51C-75E0-4B85-854C-23A5CA6A03BF}" destId="{2DB2F9EE-EAB3-4138-BC9C-6E822F7459C3}" srcOrd="0" destOrd="0" presId="urn:microsoft.com/office/officeart/2005/8/layout/cycle4"/>
    <dgm:cxn modelId="{837559E6-0252-401F-B85C-E1B7E5E233E6}" type="presParOf" srcId="{5C07D51C-75E0-4B85-854C-23A5CA6A03BF}" destId="{96570ADA-D00D-48DF-AC59-0856E634C935}" srcOrd="1" destOrd="0" presId="urn:microsoft.com/office/officeart/2005/8/layout/cycle4"/>
    <dgm:cxn modelId="{E0CB57F2-AFDB-405D-8A51-DE6038F60463}" type="presParOf" srcId="{50D4717F-7039-408F-9206-7C256D9F7657}" destId="{0A6DDBB2-1391-4858-856D-7B36C4124F88}" srcOrd="3" destOrd="0" presId="urn:microsoft.com/office/officeart/2005/8/layout/cycle4"/>
    <dgm:cxn modelId="{BAE2FD34-36EB-49BB-B66E-EA93A8C9AF44}" type="presParOf" srcId="{0A6DDBB2-1391-4858-856D-7B36C4124F88}" destId="{27F6B128-20F9-4029-8C45-A56CE978C0D6}" srcOrd="0" destOrd="0" presId="urn:microsoft.com/office/officeart/2005/8/layout/cycle4"/>
    <dgm:cxn modelId="{7051129B-692E-4094-92ED-56913E5106B3}" type="presParOf" srcId="{0A6DDBB2-1391-4858-856D-7B36C4124F88}" destId="{90ACDCB5-7AC0-4C23-AFA9-43BEA795C57D}" srcOrd="1" destOrd="0" presId="urn:microsoft.com/office/officeart/2005/8/layout/cycle4"/>
    <dgm:cxn modelId="{A48669B2-681D-425C-8E3F-F1563783DBE6}" type="presParOf" srcId="{50D4717F-7039-408F-9206-7C256D9F7657}" destId="{62C3D7CD-C70E-41C6-AEAF-A892BCF69415}" srcOrd="4" destOrd="0" presId="urn:microsoft.com/office/officeart/2005/8/layout/cycle4"/>
    <dgm:cxn modelId="{ABE383EA-F4DE-4C9F-A4BB-58AD42449297}" type="presParOf" srcId="{583C198A-219E-4374-848E-AF22D87663CC}" destId="{43BDDF9E-6B69-4387-B68B-447716D77BB9}" srcOrd="1" destOrd="0" presId="urn:microsoft.com/office/officeart/2005/8/layout/cycle4"/>
    <dgm:cxn modelId="{18DA36CF-805C-46AD-961D-D5C5632018F5}" type="presParOf" srcId="{43BDDF9E-6B69-4387-B68B-447716D77BB9}" destId="{D570B5F3-C606-4401-866B-CE58CB4419C3}" srcOrd="0" destOrd="0" presId="urn:microsoft.com/office/officeart/2005/8/layout/cycle4"/>
    <dgm:cxn modelId="{F47E381E-5BC5-442D-AD0B-5EB59F30FAF6}" type="presParOf" srcId="{43BDDF9E-6B69-4387-B68B-447716D77BB9}" destId="{2CB2813D-02E0-456E-8184-1A8F2FDF23E5}" srcOrd="1" destOrd="0" presId="urn:microsoft.com/office/officeart/2005/8/layout/cycle4"/>
    <dgm:cxn modelId="{0E6BEE6A-448F-4FF5-8844-FE7AB42D8E09}" type="presParOf" srcId="{43BDDF9E-6B69-4387-B68B-447716D77BB9}" destId="{1F4F3C46-EA0A-4645-A233-50530F010A72}" srcOrd="2" destOrd="0" presId="urn:microsoft.com/office/officeart/2005/8/layout/cycle4"/>
    <dgm:cxn modelId="{2322F01E-2F01-4547-AD4E-5DB74F52A29A}" type="presParOf" srcId="{43BDDF9E-6B69-4387-B68B-447716D77BB9}" destId="{7EFE5BED-7FEA-43B5-940F-E14E76B8BC75}" srcOrd="3" destOrd="0" presId="urn:microsoft.com/office/officeart/2005/8/layout/cycle4"/>
    <dgm:cxn modelId="{A90D0C5E-DFBE-42A9-AB0E-2A9B1C674514}" type="presParOf" srcId="{43BDDF9E-6B69-4387-B68B-447716D77BB9}" destId="{F88B70EE-6238-498C-9FE7-C6AB72EC6949}" srcOrd="4" destOrd="0" presId="urn:microsoft.com/office/officeart/2005/8/layout/cycle4"/>
    <dgm:cxn modelId="{00E8EF02-76D8-4C1A-AB76-B52E5DA71112}" type="presParOf" srcId="{583C198A-219E-4374-848E-AF22D87663CC}" destId="{A64C4DF0-D79A-4B73-BB2F-C4083752C563}" srcOrd="2" destOrd="0" presId="urn:microsoft.com/office/officeart/2005/8/layout/cycle4"/>
    <dgm:cxn modelId="{87D189FF-4197-451F-A19A-D7206ECF3402}" type="presParOf" srcId="{583C198A-219E-4374-848E-AF22D87663CC}" destId="{CCF1F7D4-F6D7-44DE-A476-CEC31C3F180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BCCF99-8610-4111-A5A6-120839A599F7}"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19A4FCBD-D20A-44D6-8707-E8C383186DAA}">
      <dgm:prSet custT="1"/>
      <dgm:spPr/>
      <dgm:t>
        <a:bodyPr/>
        <a:lstStyle/>
        <a:p>
          <a:r>
            <a:rPr lang="lv-LV" sz="2400"/>
            <a:t>Daļa no daudzu intervēto cilvēku dzīvesstāsta</a:t>
          </a:r>
          <a:endParaRPr lang="en-US" sz="2400" dirty="0"/>
        </a:p>
      </dgm:t>
    </dgm:pt>
    <dgm:pt modelId="{A0829070-466E-4BA7-9593-C5D2BAB4759B}" type="parTrans" cxnId="{C58FB82E-0575-4EFD-9EB5-0F7BB369EBB9}">
      <dgm:prSet/>
      <dgm:spPr/>
      <dgm:t>
        <a:bodyPr/>
        <a:lstStyle/>
        <a:p>
          <a:endParaRPr lang="en-US"/>
        </a:p>
      </dgm:t>
    </dgm:pt>
    <dgm:pt modelId="{62DD0EEF-7F31-407D-9379-FD2FC0914531}" type="sibTrans" cxnId="{C58FB82E-0575-4EFD-9EB5-0F7BB369EBB9}">
      <dgm:prSet/>
      <dgm:spPr/>
      <dgm:t>
        <a:bodyPr/>
        <a:lstStyle/>
        <a:p>
          <a:endParaRPr lang="en-US"/>
        </a:p>
      </dgm:t>
    </dgm:pt>
    <dgm:pt modelId="{DEDF7A08-6B05-4AD2-85C0-17EFB7339FFE}">
      <dgm:prSet custT="1"/>
      <dgm:spPr/>
      <dgm:t>
        <a:bodyPr/>
        <a:lstStyle/>
        <a:p>
          <a:r>
            <a:rPr lang="lv-LV" sz="2400" i="0"/>
            <a:t>Bieži noklusēta. Arī pārstāstīta, izvairoties no «vardarbības» vārda lietošanas</a:t>
          </a:r>
          <a:endParaRPr lang="en-US" sz="2400" dirty="0"/>
        </a:p>
      </dgm:t>
    </dgm:pt>
    <dgm:pt modelId="{615C93F7-1491-451A-96AB-4945FA81152D}" type="parTrans" cxnId="{F0C1356B-4D03-421C-8A34-B101FC4DCF40}">
      <dgm:prSet/>
      <dgm:spPr/>
      <dgm:t>
        <a:bodyPr/>
        <a:lstStyle/>
        <a:p>
          <a:endParaRPr lang="en-US"/>
        </a:p>
      </dgm:t>
    </dgm:pt>
    <dgm:pt modelId="{8666B517-F6F2-426B-92AF-47AA5A3E9923}" type="sibTrans" cxnId="{F0C1356B-4D03-421C-8A34-B101FC4DCF40}">
      <dgm:prSet/>
      <dgm:spPr/>
      <dgm:t>
        <a:bodyPr/>
        <a:lstStyle/>
        <a:p>
          <a:endParaRPr lang="en-US"/>
        </a:p>
      </dgm:t>
    </dgm:pt>
    <dgm:pt modelId="{484083F6-DE72-421A-87B3-6454BC87F8CB}">
      <dgm:prSet custT="1"/>
      <dgm:spPr/>
      <dgm:t>
        <a:bodyPr/>
        <a:lstStyle/>
        <a:p>
          <a:r>
            <a:rPr lang="lv-LV" sz="2400" kern="1200" dirty="0"/>
            <a:t>Neērtums: ko ar šo pieredzi darīt? </a:t>
          </a:r>
        </a:p>
        <a:p>
          <a:r>
            <a:rPr lang="lv-LV" sz="2000" i="0" kern="1200" dirty="0">
              <a:solidFill>
                <a:prstClr val="black">
                  <a:hueOff val="0"/>
                  <a:satOff val="0"/>
                  <a:lumOff val="0"/>
                  <a:alphaOff val="0"/>
                </a:prstClr>
              </a:solidFill>
              <a:latin typeface="Calibri" panose="020F0502020204030204"/>
              <a:ea typeface="+mn-ea"/>
              <a:cs typeface="+mn-cs"/>
            </a:rPr>
            <a:t>Vajadzīgi papildu resursi (piemēram, speciālista atbalsts, terapijas darbs, dzīvesvietas/darba nomaiņa), lai pārstrādātu šo pieredzi, konfidencialitāte</a:t>
          </a:r>
          <a:endParaRPr lang="en-US" sz="2000" i="0" kern="1200" dirty="0">
            <a:solidFill>
              <a:prstClr val="black">
                <a:hueOff val="0"/>
                <a:satOff val="0"/>
                <a:lumOff val="0"/>
                <a:alphaOff val="0"/>
              </a:prstClr>
            </a:solidFill>
            <a:latin typeface="Calibri" panose="020F0502020204030204"/>
            <a:ea typeface="+mn-ea"/>
            <a:cs typeface="+mn-cs"/>
          </a:endParaRPr>
        </a:p>
      </dgm:t>
    </dgm:pt>
    <dgm:pt modelId="{6B87C334-8771-4B2A-8CF7-A3F217A177EA}" type="parTrans" cxnId="{5196A63E-B087-4C7A-8AF8-3DAB71C92475}">
      <dgm:prSet/>
      <dgm:spPr/>
      <dgm:t>
        <a:bodyPr/>
        <a:lstStyle/>
        <a:p>
          <a:endParaRPr lang="en-US"/>
        </a:p>
      </dgm:t>
    </dgm:pt>
    <dgm:pt modelId="{A362497A-5456-40D1-860E-65095BA35D3C}" type="sibTrans" cxnId="{5196A63E-B087-4C7A-8AF8-3DAB71C92475}">
      <dgm:prSet/>
      <dgm:spPr/>
      <dgm:t>
        <a:bodyPr/>
        <a:lstStyle/>
        <a:p>
          <a:endParaRPr lang="en-US"/>
        </a:p>
      </dgm:t>
    </dgm:pt>
    <dgm:pt modelId="{DF66F3B4-93A8-40FF-8ECD-958A3377A61B}" type="pres">
      <dgm:prSet presAssocID="{48BCCF99-8610-4111-A5A6-120839A599F7}" presName="vert0" presStyleCnt="0">
        <dgm:presLayoutVars>
          <dgm:dir/>
          <dgm:animOne val="branch"/>
          <dgm:animLvl val="lvl"/>
        </dgm:presLayoutVars>
      </dgm:prSet>
      <dgm:spPr/>
    </dgm:pt>
    <dgm:pt modelId="{A1FC4806-6A85-486A-94C3-9B71C4563E98}" type="pres">
      <dgm:prSet presAssocID="{19A4FCBD-D20A-44D6-8707-E8C383186DAA}" presName="thickLine" presStyleLbl="alignNode1" presStyleIdx="0" presStyleCnt="3"/>
      <dgm:spPr/>
    </dgm:pt>
    <dgm:pt modelId="{8DABB6C2-F3B6-4727-9D3E-676CEE5D6C7E}" type="pres">
      <dgm:prSet presAssocID="{19A4FCBD-D20A-44D6-8707-E8C383186DAA}" presName="horz1" presStyleCnt="0"/>
      <dgm:spPr/>
    </dgm:pt>
    <dgm:pt modelId="{CD3B2CBD-BA5B-4371-9E63-C77C0CCB2865}" type="pres">
      <dgm:prSet presAssocID="{19A4FCBD-D20A-44D6-8707-E8C383186DAA}" presName="tx1" presStyleLbl="revTx" presStyleIdx="0" presStyleCnt="3"/>
      <dgm:spPr/>
    </dgm:pt>
    <dgm:pt modelId="{8B4C604B-8F09-4C33-BBA4-1AD6B48C055B}" type="pres">
      <dgm:prSet presAssocID="{19A4FCBD-D20A-44D6-8707-E8C383186DAA}" presName="vert1" presStyleCnt="0"/>
      <dgm:spPr/>
    </dgm:pt>
    <dgm:pt modelId="{409A4578-7666-4D86-85E7-8EFE9209F1AC}" type="pres">
      <dgm:prSet presAssocID="{DEDF7A08-6B05-4AD2-85C0-17EFB7339FFE}" presName="thickLine" presStyleLbl="alignNode1" presStyleIdx="1" presStyleCnt="3"/>
      <dgm:spPr/>
    </dgm:pt>
    <dgm:pt modelId="{AEA11DAF-45BC-4EFA-AEB5-4E1004EE8E60}" type="pres">
      <dgm:prSet presAssocID="{DEDF7A08-6B05-4AD2-85C0-17EFB7339FFE}" presName="horz1" presStyleCnt="0"/>
      <dgm:spPr/>
    </dgm:pt>
    <dgm:pt modelId="{81111BFB-DBDB-426B-907F-4D89940F6ABF}" type="pres">
      <dgm:prSet presAssocID="{DEDF7A08-6B05-4AD2-85C0-17EFB7339FFE}" presName="tx1" presStyleLbl="revTx" presStyleIdx="1" presStyleCnt="3"/>
      <dgm:spPr/>
    </dgm:pt>
    <dgm:pt modelId="{73CEC231-5FF2-45F5-81D9-09A3EB9817A7}" type="pres">
      <dgm:prSet presAssocID="{DEDF7A08-6B05-4AD2-85C0-17EFB7339FFE}" presName="vert1" presStyleCnt="0"/>
      <dgm:spPr/>
    </dgm:pt>
    <dgm:pt modelId="{8D008292-56ED-47AF-A54D-6FFDADC33CB8}" type="pres">
      <dgm:prSet presAssocID="{484083F6-DE72-421A-87B3-6454BC87F8CB}" presName="thickLine" presStyleLbl="alignNode1" presStyleIdx="2" presStyleCnt="3"/>
      <dgm:spPr/>
    </dgm:pt>
    <dgm:pt modelId="{53B0A960-9A22-4B9E-84F8-2FC784724DF2}" type="pres">
      <dgm:prSet presAssocID="{484083F6-DE72-421A-87B3-6454BC87F8CB}" presName="horz1" presStyleCnt="0"/>
      <dgm:spPr/>
    </dgm:pt>
    <dgm:pt modelId="{CE78E43E-211E-48FD-B598-D9DCEEF98083}" type="pres">
      <dgm:prSet presAssocID="{484083F6-DE72-421A-87B3-6454BC87F8CB}" presName="tx1" presStyleLbl="revTx" presStyleIdx="2" presStyleCnt="3"/>
      <dgm:spPr/>
    </dgm:pt>
    <dgm:pt modelId="{C7F9C6D2-D578-4CAE-AD07-5FD553C13B52}" type="pres">
      <dgm:prSet presAssocID="{484083F6-DE72-421A-87B3-6454BC87F8CB}" presName="vert1" presStyleCnt="0"/>
      <dgm:spPr/>
    </dgm:pt>
  </dgm:ptLst>
  <dgm:cxnLst>
    <dgm:cxn modelId="{DC50791A-DAD3-4C0D-A416-B829C7971E07}" type="presOf" srcId="{48BCCF99-8610-4111-A5A6-120839A599F7}" destId="{DF66F3B4-93A8-40FF-8ECD-958A3377A61B}" srcOrd="0" destOrd="0" presId="urn:microsoft.com/office/officeart/2008/layout/LinedList"/>
    <dgm:cxn modelId="{C58FB82E-0575-4EFD-9EB5-0F7BB369EBB9}" srcId="{48BCCF99-8610-4111-A5A6-120839A599F7}" destId="{19A4FCBD-D20A-44D6-8707-E8C383186DAA}" srcOrd="0" destOrd="0" parTransId="{A0829070-466E-4BA7-9593-C5D2BAB4759B}" sibTransId="{62DD0EEF-7F31-407D-9379-FD2FC0914531}"/>
    <dgm:cxn modelId="{5196A63E-B087-4C7A-8AF8-3DAB71C92475}" srcId="{48BCCF99-8610-4111-A5A6-120839A599F7}" destId="{484083F6-DE72-421A-87B3-6454BC87F8CB}" srcOrd="2" destOrd="0" parTransId="{6B87C334-8771-4B2A-8CF7-A3F217A177EA}" sibTransId="{A362497A-5456-40D1-860E-65095BA35D3C}"/>
    <dgm:cxn modelId="{0B190543-827F-44F1-B4F9-A158F8D200FD}" type="presOf" srcId="{DEDF7A08-6B05-4AD2-85C0-17EFB7339FFE}" destId="{81111BFB-DBDB-426B-907F-4D89940F6ABF}" srcOrd="0" destOrd="0" presId="urn:microsoft.com/office/officeart/2008/layout/LinedList"/>
    <dgm:cxn modelId="{F0C1356B-4D03-421C-8A34-B101FC4DCF40}" srcId="{48BCCF99-8610-4111-A5A6-120839A599F7}" destId="{DEDF7A08-6B05-4AD2-85C0-17EFB7339FFE}" srcOrd="1" destOrd="0" parTransId="{615C93F7-1491-451A-96AB-4945FA81152D}" sibTransId="{8666B517-F6F2-426B-92AF-47AA5A3E9923}"/>
    <dgm:cxn modelId="{63D5258C-138E-4E6C-965A-A68841AD7A21}" type="presOf" srcId="{19A4FCBD-D20A-44D6-8707-E8C383186DAA}" destId="{CD3B2CBD-BA5B-4371-9E63-C77C0CCB2865}" srcOrd="0" destOrd="0" presId="urn:microsoft.com/office/officeart/2008/layout/LinedList"/>
    <dgm:cxn modelId="{51C98CC4-D39A-4496-93B4-C24236919FCB}" type="presOf" srcId="{484083F6-DE72-421A-87B3-6454BC87F8CB}" destId="{CE78E43E-211E-48FD-B598-D9DCEEF98083}" srcOrd="0" destOrd="0" presId="urn:microsoft.com/office/officeart/2008/layout/LinedList"/>
    <dgm:cxn modelId="{3F6654F6-8978-4182-9A0F-7C9326FDB4B6}" type="presParOf" srcId="{DF66F3B4-93A8-40FF-8ECD-958A3377A61B}" destId="{A1FC4806-6A85-486A-94C3-9B71C4563E98}" srcOrd="0" destOrd="0" presId="urn:microsoft.com/office/officeart/2008/layout/LinedList"/>
    <dgm:cxn modelId="{566B5D2F-6D39-45E5-AC3F-29C791B9BC67}" type="presParOf" srcId="{DF66F3B4-93A8-40FF-8ECD-958A3377A61B}" destId="{8DABB6C2-F3B6-4727-9D3E-676CEE5D6C7E}" srcOrd="1" destOrd="0" presId="urn:microsoft.com/office/officeart/2008/layout/LinedList"/>
    <dgm:cxn modelId="{88747F0B-ECD8-45A9-89E9-58A91AAF7A10}" type="presParOf" srcId="{8DABB6C2-F3B6-4727-9D3E-676CEE5D6C7E}" destId="{CD3B2CBD-BA5B-4371-9E63-C77C0CCB2865}" srcOrd="0" destOrd="0" presId="urn:microsoft.com/office/officeart/2008/layout/LinedList"/>
    <dgm:cxn modelId="{649E6C87-9EAD-4C0A-BF12-9B8699850132}" type="presParOf" srcId="{8DABB6C2-F3B6-4727-9D3E-676CEE5D6C7E}" destId="{8B4C604B-8F09-4C33-BBA4-1AD6B48C055B}" srcOrd="1" destOrd="0" presId="urn:microsoft.com/office/officeart/2008/layout/LinedList"/>
    <dgm:cxn modelId="{FE99F79F-5498-4007-B108-4A3D7BB24779}" type="presParOf" srcId="{DF66F3B4-93A8-40FF-8ECD-958A3377A61B}" destId="{409A4578-7666-4D86-85E7-8EFE9209F1AC}" srcOrd="2" destOrd="0" presId="urn:microsoft.com/office/officeart/2008/layout/LinedList"/>
    <dgm:cxn modelId="{A2FB13CE-13B6-4C31-A638-191FF93F29C4}" type="presParOf" srcId="{DF66F3B4-93A8-40FF-8ECD-958A3377A61B}" destId="{AEA11DAF-45BC-4EFA-AEB5-4E1004EE8E60}" srcOrd="3" destOrd="0" presId="urn:microsoft.com/office/officeart/2008/layout/LinedList"/>
    <dgm:cxn modelId="{C3686EEB-2B53-428B-91CA-368FC901D1BD}" type="presParOf" srcId="{AEA11DAF-45BC-4EFA-AEB5-4E1004EE8E60}" destId="{81111BFB-DBDB-426B-907F-4D89940F6ABF}" srcOrd="0" destOrd="0" presId="urn:microsoft.com/office/officeart/2008/layout/LinedList"/>
    <dgm:cxn modelId="{8F53A0A3-7C0F-4C42-91BE-87306A3B4D33}" type="presParOf" srcId="{AEA11DAF-45BC-4EFA-AEB5-4E1004EE8E60}" destId="{73CEC231-5FF2-45F5-81D9-09A3EB9817A7}" srcOrd="1" destOrd="0" presId="urn:microsoft.com/office/officeart/2008/layout/LinedList"/>
    <dgm:cxn modelId="{551B8D90-D126-46BF-A8DE-523111A53A96}" type="presParOf" srcId="{DF66F3B4-93A8-40FF-8ECD-958A3377A61B}" destId="{8D008292-56ED-47AF-A54D-6FFDADC33CB8}" srcOrd="4" destOrd="0" presId="urn:microsoft.com/office/officeart/2008/layout/LinedList"/>
    <dgm:cxn modelId="{17A3EDB6-2D77-4D62-BD8A-486BC1B148AC}" type="presParOf" srcId="{DF66F3B4-93A8-40FF-8ECD-958A3377A61B}" destId="{53B0A960-9A22-4B9E-84F8-2FC784724DF2}" srcOrd="5" destOrd="0" presId="urn:microsoft.com/office/officeart/2008/layout/LinedList"/>
    <dgm:cxn modelId="{1E4F9F43-6D24-4978-B26C-AF38B84BEF87}" type="presParOf" srcId="{53B0A960-9A22-4B9E-84F8-2FC784724DF2}" destId="{CE78E43E-211E-48FD-B598-D9DCEEF98083}" srcOrd="0" destOrd="0" presId="urn:microsoft.com/office/officeart/2008/layout/LinedList"/>
    <dgm:cxn modelId="{56352A74-4EAB-4973-B298-AB8A71D265C9}" type="presParOf" srcId="{53B0A960-9A22-4B9E-84F8-2FC784724DF2}" destId="{C7F9C6D2-D578-4CAE-AD07-5FD553C13B5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681A8-E301-40F9-821E-3D70B37C9F56}">
      <dsp:nvSpPr>
        <dsp:cNvPr id="0" name=""/>
        <dsp:cNvSpPr/>
      </dsp:nvSpPr>
      <dsp:spPr>
        <a:xfrm>
          <a:off x="0" y="4522536"/>
          <a:ext cx="6364224" cy="9894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Starptautiski pozicionēt pētījuma rezultātus un pētnieku grupu.</a:t>
          </a:r>
          <a:endParaRPr lang="en-US" sz="1700" kern="1200"/>
        </a:p>
      </dsp:txBody>
      <dsp:txXfrm>
        <a:off x="0" y="4522536"/>
        <a:ext cx="6364224" cy="989420"/>
      </dsp:txXfrm>
    </dsp:sp>
    <dsp:sp modelId="{F9804244-DE3D-4C6F-9983-3417A370D92A}">
      <dsp:nvSpPr>
        <dsp:cNvPr id="0" name=""/>
        <dsp:cNvSpPr/>
      </dsp:nvSpPr>
      <dsp:spPr>
        <a:xfrm rot="10800000">
          <a:off x="0" y="3015649"/>
          <a:ext cx="6364224" cy="1521728"/>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Stiprināt antropoloģiju kā lietišķu un akadēmisku disciplīnu Latvijā;</a:t>
          </a:r>
          <a:endParaRPr lang="en-US" sz="1700" kern="1200"/>
        </a:p>
      </dsp:txBody>
      <dsp:txXfrm rot="10800000">
        <a:off x="0" y="3015649"/>
        <a:ext cx="6364224" cy="988773"/>
      </dsp:txXfrm>
    </dsp:sp>
    <dsp:sp modelId="{C2612DC4-D69F-41E1-AC89-DBD2DF543144}">
      <dsp:nvSpPr>
        <dsp:cNvPr id="0" name=""/>
        <dsp:cNvSpPr/>
      </dsp:nvSpPr>
      <dsp:spPr>
        <a:xfrm rot="10800000">
          <a:off x="0" y="1508761"/>
          <a:ext cx="6364224" cy="1521728"/>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dirty="0"/>
            <a:t>Samazināt plaisu starp lietišķajiem un akadēmiskajiem pētījumiem;</a:t>
          </a:r>
          <a:endParaRPr lang="en-US" sz="1700" kern="1200" dirty="0"/>
        </a:p>
      </dsp:txBody>
      <dsp:txXfrm rot="10800000">
        <a:off x="0" y="1508761"/>
        <a:ext cx="6364224" cy="988773"/>
      </dsp:txXfrm>
    </dsp:sp>
    <dsp:sp modelId="{6228A9C8-3248-42E2-80A6-0BE1D0AB8FF2}">
      <dsp:nvSpPr>
        <dsp:cNvPr id="0" name=""/>
        <dsp:cNvSpPr/>
      </dsp:nvSpPr>
      <dsp:spPr>
        <a:xfrm rot="10800000">
          <a:off x="0" y="1874"/>
          <a:ext cx="6364224" cy="1521728"/>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Pētīt izpratnes un pieredzes, tam kā tiek nodrošināts atbalsts  ģimenēm, kas saskaras ar vardarbību, ģimenes, kopienas pašvaldības un valsts līmenī un veicināt ģimeņu stiprināšanu;</a:t>
          </a:r>
          <a:endParaRPr lang="en-US" sz="1700" kern="1200"/>
        </a:p>
      </dsp:txBody>
      <dsp:txXfrm rot="10800000">
        <a:off x="0" y="1874"/>
        <a:ext cx="6364224" cy="988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2F9EE-EAB3-4138-BC9C-6E822F7459C3}">
      <dsp:nvSpPr>
        <dsp:cNvPr id="0" name=""/>
        <dsp:cNvSpPr/>
      </dsp:nvSpPr>
      <dsp:spPr>
        <a:xfrm>
          <a:off x="5608099" y="3075494"/>
          <a:ext cx="2615284" cy="218179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107000"/>
            </a:lnSpc>
            <a:spcBef>
              <a:spcPct val="0"/>
            </a:spcBef>
            <a:spcAft>
              <a:spcPts val="800"/>
            </a:spcAft>
            <a:buChar char="•"/>
          </a:pPr>
          <a:r>
            <a:rPr lang="en-GB" sz="1200" kern="1200" dirty="0" err="1"/>
            <a:t>Neviennozīmīgs</a:t>
          </a:r>
          <a:r>
            <a:rPr lang="en-GB" sz="1200" kern="1200" dirty="0"/>
            <a:t> </a:t>
          </a:r>
          <a:r>
            <a:rPr lang="en-GB" sz="1200" kern="1200" dirty="0" err="1"/>
            <a:t>padomju</a:t>
          </a:r>
          <a:r>
            <a:rPr lang="en-GB" sz="1200" kern="1200" dirty="0"/>
            <a:t> </a:t>
          </a:r>
          <a:r>
            <a:rPr lang="en-GB" sz="1200" kern="1200" dirty="0" err="1"/>
            <a:t>mantojums</a:t>
          </a:r>
          <a:endParaRPr lang="en-GB" sz="1200" kern="1200" dirty="0"/>
        </a:p>
        <a:p>
          <a:pPr marL="114300" lvl="1" indent="-114300" algn="just" defTabSz="533400">
            <a:lnSpc>
              <a:spcPct val="107000"/>
            </a:lnSpc>
            <a:spcBef>
              <a:spcPct val="0"/>
            </a:spcBef>
            <a:spcAft>
              <a:spcPts val="800"/>
            </a:spcAft>
            <a:buChar char="•"/>
          </a:pPr>
          <a:r>
            <a:rPr lang="en-GB" sz="1200" kern="1200" dirty="0"/>
            <a:t>Bērni un jaunieši iemācās no pieaugušajiem savstarpējo agresiju, </a:t>
          </a:r>
          <a:r>
            <a:rPr lang="en-GB" sz="1200" kern="1200" dirty="0" err="1"/>
            <a:t>vardarbību</a:t>
          </a:r>
          <a:endParaRPr lang="en-GB" sz="1200" kern="1200" dirty="0"/>
        </a:p>
        <a:p>
          <a:pPr marL="57150" lvl="1" indent="-57150" algn="just" defTabSz="266700">
            <a:lnSpc>
              <a:spcPct val="107000"/>
            </a:lnSpc>
            <a:spcBef>
              <a:spcPct val="0"/>
            </a:spcBef>
            <a:spcAft>
              <a:spcPts val="800"/>
            </a:spcAft>
            <a:buChar char="•"/>
          </a:pPr>
          <a:endParaRPr lang="en-GB" sz="600" kern="1200" dirty="0"/>
        </a:p>
      </dsp:txBody>
      <dsp:txXfrm>
        <a:off x="6440612" y="3668870"/>
        <a:ext cx="1734845" cy="1540492"/>
      </dsp:txXfrm>
    </dsp:sp>
    <dsp:sp modelId="{27F6B128-20F9-4029-8C45-A56CE978C0D6}">
      <dsp:nvSpPr>
        <dsp:cNvPr id="0" name=""/>
        <dsp:cNvSpPr/>
      </dsp:nvSpPr>
      <dsp:spPr>
        <a:xfrm>
          <a:off x="581707" y="3520580"/>
          <a:ext cx="2615284" cy="169411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v-LV" sz="1000" kern="1200" dirty="0">
              <a:effectLst/>
              <a:latin typeface="Calibri" panose="020F0502020204030204" pitchFamily="34" charset="0"/>
              <a:ea typeface="Calibri" panose="020F0502020204030204" pitchFamily="34" charset="0"/>
              <a:cs typeface="Times New Roman" panose="02020603050405020304" pitchFamily="18" charset="0"/>
            </a:rPr>
            <a:t>Sociālā noslāņošanās un noslēgšanās (piemēram, turīgie </a:t>
          </a:r>
          <a:r>
            <a:rPr lang="lv-LV" sz="1000" kern="1200" dirty="0" err="1">
              <a:effectLst/>
              <a:latin typeface="Calibri" panose="020F0502020204030204" pitchFamily="34" charset="0"/>
              <a:ea typeface="Calibri" panose="020F0502020204030204" pitchFamily="34" charset="0"/>
              <a:cs typeface="Times New Roman" panose="02020603050405020304" pitchFamily="18" charset="0"/>
            </a:rPr>
            <a:t>vs</a:t>
          </a:r>
          <a:r>
            <a:rPr lang="lv-LV" sz="1000" kern="1200" dirty="0">
              <a:effectLst/>
              <a:latin typeface="Calibri" panose="020F0502020204030204" pitchFamily="34" charset="0"/>
              <a:ea typeface="Calibri" panose="020F0502020204030204" pitchFamily="34" charset="0"/>
              <a:cs typeface="Times New Roman" panose="02020603050405020304" pitchFamily="18" charset="0"/>
            </a:rPr>
            <a:t>. trūcīgie)</a:t>
          </a:r>
          <a:endParaRPr lang="en-GB" sz="1000" kern="1200" dirty="0"/>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v-LV" sz="1000" kern="1200" dirty="0"/>
            <a:t>Citādības (</a:t>
          </a:r>
          <a:r>
            <a:rPr lang="lv-LV" sz="1000" kern="1200" dirty="0" err="1"/>
            <a:t>etnicitātes</a:t>
          </a:r>
          <a:r>
            <a:rPr lang="lv-LV" sz="1000" kern="1200" dirty="0"/>
            <a:t>, izskata, seksuālās orientācijas u.c.) noliegšana un izstumšana</a:t>
          </a:r>
          <a:endParaRPr lang="en-GB" sz="10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0" defTabSz="755650">
            <a:spcBef>
              <a:spcPct val="0"/>
            </a:spcBef>
          </a:pPr>
          <a:endParaRPr lang="en-GB" sz="1000" kern="1200" dirty="0"/>
        </a:p>
      </dsp:txBody>
      <dsp:txXfrm>
        <a:off x="618921" y="3981321"/>
        <a:ext cx="1756271" cy="1196155"/>
      </dsp:txXfrm>
    </dsp:sp>
    <dsp:sp modelId="{85826D5A-5B26-439C-81BA-0D3EF079D40B}">
      <dsp:nvSpPr>
        <dsp:cNvPr id="0" name=""/>
        <dsp:cNvSpPr/>
      </dsp:nvSpPr>
      <dsp:spPr>
        <a:xfrm>
          <a:off x="5751600" y="692125"/>
          <a:ext cx="2615284" cy="169411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GB" sz="1050" kern="1200" dirty="0" err="1"/>
            <a:t>Audzināšana</a:t>
          </a:r>
          <a:endParaRPr lang="en-GB" sz="1050" kern="1200" dirty="0"/>
        </a:p>
        <a:p>
          <a:pPr marL="57150" lvl="1" indent="-57150" algn="l" defTabSz="466725">
            <a:lnSpc>
              <a:spcPct val="90000"/>
            </a:lnSpc>
            <a:spcBef>
              <a:spcPct val="0"/>
            </a:spcBef>
            <a:spcAft>
              <a:spcPct val="15000"/>
            </a:spcAft>
            <a:buChar char="•"/>
          </a:pPr>
          <a:r>
            <a:rPr lang="lv-LV" sz="1050" kern="1200" dirty="0"/>
            <a:t>Sliktas attiecības ģimenē</a:t>
          </a:r>
          <a:endParaRPr lang="en-GB" sz="1050" kern="1200" dirty="0"/>
        </a:p>
        <a:p>
          <a:pPr marL="57150" lvl="1" indent="-57150" algn="l" defTabSz="466725">
            <a:lnSpc>
              <a:spcPct val="90000"/>
            </a:lnSpc>
            <a:spcBef>
              <a:spcPct val="0"/>
            </a:spcBef>
            <a:spcAft>
              <a:spcPct val="15000"/>
            </a:spcAft>
            <a:buChar char="•"/>
          </a:pPr>
          <a:r>
            <a:rPr lang="en-GB" sz="1050" kern="1200" dirty="0"/>
            <a:t>Alkohola problēmas</a:t>
          </a:r>
        </a:p>
        <a:p>
          <a:pPr marL="57150" lvl="1" indent="-57150" algn="l" defTabSz="466725">
            <a:lnSpc>
              <a:spcPct val="90000"/>
            </a:lnSpc>
            <a:spcBef>
              <a:spcPct val="0"/>
            </a:spcBef>
            <a:spcAft>
              <a:spcPct val="15000"/>
            </a:spcAft>
            <a:buChar char="•"/>
          </a:pPr>
          <a:r>
            <a:rPr lang="en-GB" sz="1050" kern="1200" dirty="0"/>
            <a:t>Bezdarba problēmas</a:t>
          </a:r>
        </a:p>
        <a:p>
          <a:pPr marL="57150" lvl="1" indent="-57150" algn="l" defTabSz="466725">
            <a:lnSpc>
              <a:spcPct val="90000"/>
            </a:lnSpc>
            <a:spcBef>
              <a:spcPct val="0"/>
            </a:spcBef>
            <a:spcAft>
              <a:spcPct val="15000"/>
            </a:spcAft>
            <a:buChar char="•"/>
          </a:pPr>
          <a:r>
            <a:rPr lang="en-GB" sz="1050" kern="1200" dirty="0"/>
            <a:t>Vecāku prasmju trūkums</a:t>
          </a:r>
        </a:p>
        <a:p>
          <a:pPr marL="57150" lvl="1" indent="-57150" algn="l" defTabSz="466725">
            <a:lnSpc>
              <a:spcPct val="90000"/>
            </a:lnSpc>
            <a:spcBef>
              <a:spcPct val="0"/>
            </a:spcBef>
            <a:spcAft>
              <a:spcPct val="15000"/>
            </a:spcAft>
            <a:buChar char="•"/>
          </a:pPr>
          <a:r>
            <a:rPr lang="en-GB" sz="1050" kern="1200" dirty="0"/>
            <a:t>Vecāku un vecvecāku vardarbības pieredze bērnībā, kas tiek atražota nākošajās paaudzēs</a:t>
          </a:r>
        </a:p>
        <a:p>
          <a:pPr marL="57150" lvl="1" indent="-57150" algn="l" defTabSz="177800">
            <a:lnSpc>
              <a:spcPct val="90000"/>
            </a:lnSpc>
            <a:spcBef>
              <a:spcPct val="0"/>
            </a:spcBef>
            <a:spcAft>
              <a:spcPct val="15000"/>
            </a:spcAft>
            <a:buChar char="•"/>
          </a:pPr>
          <a:endParaRPr lang="en-GB" sz="400" kern="1200" dirty="0"/>
        </a:p>
        <a:p>
          <a:pPr marL="57150" lvl="1" indent="-57150" algn="l" defTabSz="177800">
            <a:lnSpc>
              <a:spcPct val="90000"/>
            </a:lnSpc>
            <a:spcBef>
              <a:spcPct val="0"/>
            </a:spcBef>
            <a:spcAft>
              <a:spcPct val="15000"/>
            </a:spcAft>
            <a:buChar char="•"/>
          </a:pPr>
          <a:endParaRPr lang="en-GB" sz="400" kern="1200" dirty="0"/>
        </a:p>
      </dsp:txBody>
      <dsp:txXfrm>
        <a:off x="6573399" y="729339"/>
        <a:ext cx="1756271" cy="1196155"/>
      </dsp:txXfrm>
    </dsp:sp>
    <dsp:sp modelId="{81E723C1-A066-47F8-A47B-45D745D6AEE5}">
      <dsp:nvSpPr>
        <dsp:cNvPr id="0" name=""/>
        <dsp:cNvSpPr/>
      </dsp:nvSpPr>
      <dsp:spPr>
        <a:xfrm>
          <a:off x="742312" y="780134"/>
          <a:ext cx="2615284" cy="169411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v-LV" sz="1000" kern="1200" dirty="0"/>
            <a:t> Gēni</a:t>
          </a:r>
          <a:endParaRPr lang="en-GB" sz="1000" kern="1200" dirty="0"/>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v-LV" sz="1000" kern="1200" dirty="0">
              <a:effectLst/>
              <a:latin typeface="Calibri" panose="020F0502020204030204" pitchFamily="34" charset="0"/>
              <a:ea typeface="Calibri" panose="020F0502020204030204" pitchFamily="34" charset="0"/>
              <a:cs typeface="Times New Roman" panose="02020603050405020304" pitchFamily="18" charset="0"/>
            </a:rPr>
            <a:t> Raksturs</a:t>
          </a:r>
          <a:endParaRPr lang="en-GB" sz="1000" kern="1200" dirty="0"/>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v-LV" sz="1000" kern="1200" dirty="0">
              <a:effectLst/>
              <a:latin typeface="Calibri" panose="020F0502020204030204" pitchFamily="34" charset="0"/>
              <a:ea typeface="Calibri" panose="020F0502020204030204" pitchFamily="34" charset="0"/>
              <a:cs typeface="Times New Roman" panose="02020603050405020304" pitchFamily="18" charset="0"/>
            </a:rPr>
            <a:t> Prasme tikt galā ar grūtībām</a:t>
          </a:r>
          <a:endParaRPr lang="en-GB" sz="1000" kern="1200" dirty="0">
            <a:effectLst/>
            <a:latin typeface="Calibri" panose="020F0502020204030204" pitchFamily="34" charset="0"/>
            <a:ea typeface="Calibri" panose="020F0502020204030204" pitchFamily="34" charset="0"/>
            <a:cs typeface="Times New Roman" panose="02020603050405020304" pitchFamily="18" charset="0"/>
          </a:endParaRPr>
        </a:p>
        <a:p>
          <a:pPr marL="285750" lvl="1" indent="0" defTabSz="1733550">
            <a:spcBef>
              <a:spcPct val="0"/>
            </a:spcBef>
          </a:pPr>
          <a:endParaRPr lang="en-GB" sz="1000" kern="1200" dirty="0"/>
        </a:p>
      </dsp:txBody>
      <dsp:txXfrm>
        <a:off x="779526" y="817348"/>
        <a:ext cx="1756271" cy="1196155"/>
      </dsp:txXfrm>
    </dsp:sp>
    <dsp:sp modelId="{D570B5F3-C606-4401-866B-CE58CB4419C3}">
      <dsp:nvSpPr>
        <dsp:cNvPr id="0" name=""/>
        <dsp:cNvSpPr/>
      </dsp:nvSpPr>
      <dsp:spPr>
        <a:xfrm>
          <a:off x="1865599" y="364047"/>
          <a:ext cx="2292344" cy="2292344"/>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lv-LV" sz="2200" kern="1200" dirty="0"/>
            <a:t>Individuālā līmenī</a:t>
          </a:r>
          <a:endParaRPr lang="en-GB" sz="2200" kern="1200" dirty="0"/>
        </a:p>
      </dsp:txBody>
      <dsp:txXfrm>
        <a:off x="2537011" y="1035459"/>
        <a:ext cx="1620932" cy="1620932"/>
      </dsp:txXfrm>
    </dsp:sp>
    <dsp:sp modelId="{2CB2813D-02E0-456E-8184-1A8F2FDF23E5}">
      <dsp:nvSpPr>
        <dsp:cNvPr id="0" name=""/>
        <dsp:cNvSpPr/>
      </dsp:nvSpPr>
      <dsp:spPr>
        <a:xfrm rot="5400000">
          <a:off x="4263825" y="364047"/>
          <a:ext cx="2292344" cy="2292344"/>
        </a:xfrm>
        <a:prstGeom prst="pieWedg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lv-LV" sz="2200" kern="1200" dirty="0"/>
            <a:t>Ģimenes līmenī</a:t>
          </a:r>
          <a:endParaRPr lang="en-GB" sz="2200" kern="1200" dirty="0"/>
        </a:p>
      </dsp:txBody>
      <dsp:txXfrm rot="-5400000">
        <a:off x="4263825" y="1035459"/>
        <a:ext cx="1620932" cy="1620932"/>
      </dsp:txXfrm>
    </dsp:sp>
    <dsp:sp modelId="{1F4F3C46-EA0A-4645-A233-50530F010A72}">
      <dsp:nvSpPr>
        <dsp:cNvPr id="0" name=""/>
        <dsp:cNvSpPr/>
      </dsp:nvSpPr>
      <dsp:spPr>
        <a:xfrm rot="10800000">
          <a:off x="4263825" y="2762274"/>
          <a:ext cx="2292344" cy="2292344"/>
        </a:xfrm>
        <a:prstGeom prst="pieWedg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lv-LV" sz="2200" kern="1200" dirty="0"/>
            <a:t>Plašākā sabiedrības līmenī</a:t>
          </a:r>
          <a:endParaRPr lang="en-GB" sz="2200" kern="1200" dirty="0"/>
        </a:p>
      </dsp:txBody>
      <dsp:txXfrm rot="10800000">
        <a:off x="4263825" y="2762274"/>
        <a:ext cx="1620932" cy="1620932"/>
      </dsp:txXfrm>
    </dsp:sp>
    <dsp:sp modelId="{7EFE5BED-7FEA-43B5-940F-E14E76B8BC75}">
      <dsp:nvSpPr>
        <dsp:cNvPr id="0" name=""/>
        <dsp:cNvSpPr/>
      </dsp:nvSpPr>
      <dsp:spPr>
        <a:xfrm rot="16200000">
          <a:off x="1865599" y="2762274"/>
          <a:ext cx="2292344" cy="2292344"/>
        </a:xfrm>
        <a:prstGeom prst="pieWedg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lv-LV" sz="2200" kern="1200" dirty="0"/>
            <a:t>Kopienas līmenī</a:t>
          </a:r>
          <a:endParaRPr lang="en-GB" sz="2200" kern="1200" dirty="0"/>
        </a:p>
      </dsp:txBody>
      <dsp:txXfrm rot="5400000">
        <a:off x="2537011" y="2762274"/>
        <a:ext cx="1620932" cy="1620932"/>
      </dsp:txXfrm>
    </dsp:sp>
    <dsp:sp modelId="{A64C4DF0-D79A-4B73-BB2F-C4083752C563}">
      <dsp:nvSpPr>
        <dsp:cNvPr id="0" name=""/>
        <dsp:cNvSpPr/>
      </dsp:nvSpPr>
      <dsp:spPr>
        <a:xfrm>
          <a:off x="3815151" y="2232864"/>
          <a:ext cx="791467" cy="688232"/>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F1F7D4-F6D7-44DE-A476-CEC31C3F180C}">
      <dsp:nvSpPr>
        <dsp:cNvPr id="0" name=""/>
        <dsp:cNvSpPr/>
      </dsp:nvSpPr>
      <dsp:spPr>
        <a:xfrm rot="10800000">
          <a:off x="3815151" y="2497569"/>
          <a:ext cx="791467" cy="688232"/>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4806-6A85-486A-94C3-9B71C4563E98}">
      <dsp:nvSpPr>
        <dsp:cNvPr id="0" name=""/>
        <dsp:cNvSpPr/>
      </dsp:nvSpPr>
      <dsp:spPr>
        <a:xfrm>
          <a:off x="0" y="1883"/>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D3B2CBD-BA5B-4371-9E63-C77C0CCB2865}">
      <dsp:nvSpPr>
        <dsp:cNvPr id="0" name=""/>
        <dsp:cNvSpPr/>
      </dsp:nvSpPr>
      <dsp:spPr>
        <a:xfrm>
          <a:off x="0" y="1883"/>
          <a:ext cx="6251110" cy="1284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v-LV" sz="2400" kern="1200"/>
            <a:t>Daļa no daudzu intervēto cilvēku dzīvesstāsta</a:t>
          </a:r>
          <a:endParaRPr lang="en-US" sz="2400" kern="1200" dirty="0"/>
        </a:p>
      </dsp:txBody>
      <dsp:txXfrm>
        <a:off x="0" y="1883"/>
        <a:ext cx="6251110" cy="1284238"/>
      </dsp:txXfrm>
    </dsp:sp>
    <dsp:sp modelId="{409A4578-7666-4D86-85E7-8EFE9209F1AC}">
      <dsp:nvSpPr>
        <dsp:cNvPr id="0" name=""/>
        <dsp:cNvSpPr/>
      </dsp:nvSpPr>
      <dsp:spPr>
        <a:xfrm>
          <a:off x="0" y="1286121"/>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111BFB-DBDB-426B-907F-4D89940F6ABF}">
      <dsp:nvSpPr>
        <dsp:cNvPr id="0" name=""/>
        <dsp:cNvSpPr/>
      </dsp:nvSpPr>
      <dsp:spPr>
        <a:xfrm>
          <a:off x="0" y="1286121"/>
          <a:ext cx="6251110" cy="1284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v-LV" sz="2400" i="0" kern="1200"/>
            <a:t>Bieži noklusēta. Arī pārstāstīta, izvairoties no «vardarbības» vārda lietošanas</a:t>
          </a:r>
          <a:endParaRPr lang="en-US" sz="2400" kern="1200" dirty="0"/>
        </a:p>
      </dsp:txBody>
      <dsp:txXfrm>
        <a:off x="0" y="1286121"/>
        <a:ext cx="6251110" cy="1284238"/>
      </dsp:txXfrm>
    </dsp:sp>
    <dsp:sp modelId="{8D008292-56ED-47AF-A54D-6FFDADC33CB8}">
      <dsp:nvSpPr>
        <dsp:cNvPr id="0" name=""/>
        <dsp:cNvSpPr/>
      </dsp:nvSpPr>
      <dsp:spPr>
        <a:xfrm>
          <a:off x="0" y="2570360"/>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78E43E-211E-48FD-B598-D9DCEEF98083}">
      <dsp:nvSpPr>
        <dsp:cNvPr id="0" name=""/>
        <dsp:cNvSpPr/>
      </dsp:nvSpPr>
      <dsp:spPr>
        <a:xfrm>
          <a:off x="0" y="2570360"/>
          <a:ext cx="6251110" cy="1284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v-LV" sz="2400" kern="1200" dirty="0"/>
            <a:t>Neērtums: ko ar šo pieredzi darīt? </a:t>
          </a:r>
        </a:p>
        <a:p>
          <a:pPr marL="0" lvl="0" indent="0" algn="l" defTabSz="1066800">
            <a:lnSpc>
              <a:spcPct val="90000"/>
            </a:lnSpc>
            <a:spcBef>
              <a:spcPct val="0"/>
            </a:spcBef>
            <a:spcAft>
              <a:spcPct val="35000"/>
            </a:spcAft>
            <a:buNone/>
          </a:pPr>
          <a:r>
            <a:rPr lang="lv-LV" sz="2000" i="0" kern="1200" dirty="0">
              <a:solidFill>
                <a:prstClr val="black">
                  <a:hueOff val="0"/>
                  <a:satOff val="0"/>
                  <a:lumOff val="0"/>
                  <a:alphaOff val="0"/>
                </a:prstClr>
              </a:solidFill>
              <a:latin typeface="Calibri" panose="020F0502020204030204"/>
              <a:ea typeface="+mn-ea"/>
              <a:cs typeface="+mn-cs"/>
            </a:rPr>
            <a:t>Vajadzīgi papildu resursi (piemēram, speciālista atbalsts, terapijas darbs, dzīvesvietas/darba nomaiņa), lai pārstrādātu šo pieredzi, konfidencialitāte</a:t>
          </a:r>
          <a:endParaRPr lang="en-US" sz="2000" i="0" kern="1200" dirty="0">
            <a:solidFill>
              <a:prstClr val="black">
                <a:hueOff val="0"/>
                <a:satOff val="0"/>
                <a:lumOff val="0"/>
                <a:alphaOff val="0"/>
              </a:prstClr>
            </a:solidFill>
            <a:latin typeface="Calibri" panose="020F0502020204030204"/>
            <a:ea typeface="+mn-ea"/>
            <a:cs typeface="+mn-cs"/>
          </a:endParaRPr>
        </a:p>
      </dsp:txBody>
      <dsp:txXfrm>
        <a:off x="0" y="2570360"/>
        <a:ext cx="6251110" cy="12842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D32E6-D8C7-42B5-85F6-5732F48DA310}" type="datetimeFigureOut">
              <a:rPr lang="en-US" smtClean="0"/>
              <a:t>12/30/2021</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1E734-1408-40D6-BCA1-11F9486A57E7}" type="slidenum">
              <a:rPr lang="en-US" smtClean="0"/>
              <a:t>‹#›</a:t>
            </a:fld>
            <a:endParaRPr lang="en-US"/>
          </a:p>
        </p:txBody>
      </p:sp>
    </p:spTree>
    <p:extLst>
      <p:ext uri="{BB962C8B-B14F-4D97-AF65-F5344CB8AC3E}">
        <p14:creationId xmlns:p14="http://schemas.microsoft.com/office/powerpoint/2010/main" val="426255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a:t>
            </a:fld>
            <a:endParaRPr lang="en-US"/>
          </a:p>
        </p:txBody>
      </p:sp>
    </p:spTree>
    <p:extLst>
      <p:ext uri="{BB962C8B-B14F-4D97-AF65-F5344CB8AC3E}">
        <p14:creationId xmlns:p14="http://schemas.microsoft.com/office/powerpoint/2010/main" val="75799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10</a:t>
            </a:fld>
            <a:endParaRPr lang="en-US"/>
          </a:p>
        </p:txBody>
      </p:sp>
    </p:spTree>
    <p:extLst>
      <p:ext uri="{BB962C8B-B14F-4D97-AF65-F5344CB8AC3E}">
        <p14:creationId xmlns:p14="http://schemas.microsoft.com/office/powerpoint/2010/main" val="258620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2</a:t>
            </a:fld>
            <a:endParaRPr lang="en-US"/>
          </a:p>
        </p:txBody>
      </p:sp>
    </p:spTree>
    <p:extLst>
      <p:ext uri="{BB962C8B-B14F-4D97-AF65-F5344CB8AC3E}">
        <p14:creationId xmlns:p14="http://schemas.microsoft.com/office/powerpoint/2010/main" val="152534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19326B4E-651F-41D0-89C4-6602075FC75B}" type="slidenum">
              <a:rPr lang="en-US" smtClean="0"/>
              <a:t>3</a:t>
            </a:fld>
            <a:endParaRPr lang="en-US"/>
          </a:p>
        </p:txBody>
      </p:sp>
    </p:spTree>
    <p:extLst>
      <p:ext uri="{BB962C8B-B14F-4D97-AF65-F5344CB8AC3E}">
        <p14:creationId xmlns:p14="http://schemas.microsoft.com/office/powerpoint/2010/main" val="283902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4</a:t>
            </a:fld>
            <a:endParaRPr lang="en-US"/>
          </a:p>
        </p:txBody>
      </p:sp>
    </p:spTree>
    <p:extLst>
      <p:ext uri="{BB962C8B-B14F-4D97-AF65-F5344CB8AC3E}">
        <p14:creationId xmlns:p14="http://schemas.microsoft.com/office/powerpoint/2010/main" val="98662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5</a:t>
            </a:fld>
            <a:endParaRPr lang="en-US"/>
          </a:p>
        </p:txBody>
      </p:sp>
    </p:spTree>
    <p:extLst>
      <p:ext uri="{BB962C8B-B14F-4D97-AF65-F5344CB8AC3E}">
        <p14:creationId xmlns:p14="http://schemas.microsoft.com/office/powerpoint/2010/main" val="199472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6</a:t>
            </a:fld>
            <a:endParaRPr lang="en-US"/>
          </a:p>
        </p:txBody>
      </p:sp>
    </p:spTree>
    <p:extLst>
      <p:ext uri="{BB962C8B-B14F-4D97-AF65-F5344CB8AC3E}">
        <p14:creationId xmlns:p14="http://schemas.microsoft.com/office/powerpoint/2010/main" val="362097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7</a:t>
            </a:fld>
            <a:endParaRPr lang="en-US"/>
          </a:p>
        </p:txBody>
      </p:sp>
    </p:spTree>
    <p:extLst>
      <p:ext uri="{BB962C8B-B14F-4D97-AF65-F5344CB8AC3E}">
        <p14:creationId xmlns:p14="http://schemas.microsoft.com/office/powerpoint/2010/main" val="283554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8</a:t>
            </a:fld>
            <a:endParaRPr lang="en-US"/>
          </a:p>
        </p:txBody>
      </p:sp>
    </p:spTree>
    <p:extLst>
      <p:ext uri="{BB962C8B-B14F-4D97-AF65-F5344CB8AC3E}">
        <p14:creationId xmlns:p14="http://schemas.microsoft.com/office/powerpoint/2010/main" val="158254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9</a:t>
            </a:fld>
            <a:endParaRPr lang="en-US"/>
          </a:p>
        </p:txBody>
      </p:sp>
    </p:spTree>
    <p:extLst>
      <p:ext uri="{BB962C8B-B14F-4D97-AF65-F5344CB8AC3E}">
        <p14:creationId xmlns:p14="http://schemas.microsoft.com/office/powerpoint/2010/main" val="207763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4CA075C-D4B7-41CA-B00D-3CC8972AC2C2}"/>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8DBB1D99-A820-4A68-B304-EBBA166EB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0B5AF816-B6E1-40D9-AC69-EC43975FEC22}"/>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5" name="Kājenes vietturis 4">
            <a:extLst>
              <a:ext uri="{FF2B5EF4-FFF2-40B4-BE49-F238E27FC236}">
                <a16:creationId xmlns:a16="http://schemas.microsoft.com/office/drawing/2014/main" id="{DFECB7E3-8E46-41C4-A2AE-6C3E558F4678}"/>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63685F90-5D05-4D16-96D2-8BC02B4BADE8}"/>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50175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DFB3302-F08F-4C2F-9119-DDEB8A11410E}"/>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AE244C35-4F11-454D-B361-7A427E8E8F71}"/>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9B8A4AB9-A975-4C44-99FA-D78BAD3E5D63}"/>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5" name="Kājenes vietturis 4">
            <a:extLst>
              <a:ext uri="{FF2B5EF4-FFF2-40B4-BE49-F238E27FC236}">
                <a16:creationId xmlns:a16="http://schemas.microsoft.com/office/drawing/2014/main" id="{085639DB-BF4C-4DDE-ACE8-D4F8A52A3844}"/>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7B2F3570-57E2-454F-918E-B8FD9172758A}"/>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58064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FA42A0C7-9BDD-4518-BC0D-B0EC68BF6CDE}"/>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73815E0D-32FE-458D-AD3D-239CD84457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CBFF1BBA-F566-4B02-8BFA-3B66152FAF16}"/>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5" name="Kājenes vietturis 4">
            <a:extLst>
              <a:ext uri="{FF2B5EF4-FFF2-40B4-BE49-F238E27FC236}">
                <a16:creationId xmlns:a16="http://schemas.microsoft.com/office/drawing/2014/main" id="{9E5FE50B-8D09-46A9-86FC-BF34B3054478}"/>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152B2425-1FB8-433E-800A-C7AD5054695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33144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602185-EC01-4924-B50B-2D7CFBA2B635}"/>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9BD34DE4-7A6C-475C-B557-05F125D2B0FB}"/>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2ACE271D-6C07-428D-A580-38B16240F5B8}"/>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5" name="Kājenes vietturis 4">
            <a:extLst>
              <a:ext uri="{FF2B5EF4-FFF2-40B4-BE49-F238E27FC236}">
                <a16:creationId xmlns:a16="http://schemas.microsoft.com/office/drawing/2014/main" id="{5D17943D-4F59-4345-AE76-FF9CC32F26D5}"/>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0C50819C-D198-4FFE-8DCD-71017570240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89849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1EB2C73-7FC1-4C97-96EA-D73ED19A9E1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68BC2F9D-7609-46C9-B35E-024B6516D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FB0C06FC-FD30-451D-8A03-07182A91C5EB}"/>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5" name="Kājenes vietturis 4">
            <a:extLst>
              <a:ext uri="{FF2B5EF4-FFF2-40B4-BE49-F238E27FC236}">
                <a16:creationId xmlns:a16="http://schemas.microsoft.com/office/drawing/2014/main" id="{DC71345C-5B6F-4967-B8A1-F2B30C299883}"/>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ED7392D9-A874-4486-850B-E3A2C964860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5017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A15122-4D10-496E-A889-F1BD24C3E299}"/>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6E0180DE-FEA2-4D7A-B711-A9085E2DF537}"/>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581C1541-51B8-4DB4-8499-9582CE81A14F}"/>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0417BC98-7412-47E0-A2FE-5924E9FF5452}"/>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6" name="Kājenes vietturis 5">
            <a:extLst>
              <a:ext uri="{FF2B5EF4-FFF2-40B4-BE49-F238E27FC236}">
                <a16:creationId xmlns:a16="http://schemas.microsoft.com/office/drawing/2014/main" id="{C61379AD-6243-442F-87A7-F9529A220CFE}"/>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9E341C71-5DCE-47AA-909F-6F7C47EF15C2}"/>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88257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C4D5799-C951-4E4B-95EB-1B820D74D1C9}"/>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C9A143A9-2CCD-4CD3-9B0C-0CC5D708E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43DAB32F-DA52-460B-83F8-EC3F2316E342}"/>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BFE8E8B4-B5BC-4BA9-9FA9-A157DF14F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BBD9BEAC-0A2D-4AED-9729-D1F353903A3F}"/>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65C640D9-5571-43C3-9916-C4EA642536E6}"/>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8" name="Kājenes vietturis 7">
            <a:extLst>
              <a:ext uri="{FF2B5EF4-FFF2-40B4-BE49-F238E27FC236}">
                <a16:creationId xmlns:a16="http://schemas.microsoft.com/office/drawing/2014/main" id="{7E419A3B-768A-4A61-B03C-984164415EB8}"/>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AC4B2834-BDB6-43FF-8B04-D0F8A7AE0DA2}"/>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67465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1C52AC-3073-4887-BA98-47FDBD015470}"/>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DA7F587F-1F53-4C6E-AD2E-7825D3BEB059}"/>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4" name="Kājenes vietturis 3">
            <a:extLst>
              <a:ext uri="{FF2B5EF4-FFF2-40B4-BE49-F238E27FC236}">
                <a16:creationId xmlns:a16="http://schemas.microsoft.com/office/drawing/2014/main" id="{973CE214-91A6-4D2E-8E1D-271CA5DFBC2F}"/>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444081D9-27E6-40FE-AE7A-E8147636099C}"/>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21062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3A9E5AF4-011C-40E5-918D-79630AC3C4C7}"/>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3" name="Kājenes vietturis 2">
            <a:extLst>
              <a:ext uri="{FF2B5EF4-FFF2-40B4-BE49-F238E27FC236}">
                <a16:creationId xmlns:a16="http://schemas.microsoft.com/office/drawing/2014/main" id="{E0B9CA35-FC57-4FDC-A231-4DFA7F73C7E3}"/>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D90F82BA-C3B7-44F9-B494-7F7FB07DB37D}"/>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119248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FBA5140-9757-4502-9F7A-4D30BF81CAF3}"/>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089B1858-12FE-49BE-8502-0CA309AAC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FC37C953-B9D8-41F4-99FA-76C5B85E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E60AF0C-A8C1-4903-AEC4-E0DD6B57546F}"/>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6" name="Kājenes vietturis 5">
            <a:extLst>
              <a:ext uri="{FF2B5EF4-FFF2-40B4-BE49-F238E27FC236}">
                <a16:creationId xmlns:a16="http://schemas.microsoft.com/office/drawing/2014/main" id="{D93E6749-C021-4067-94E0-C65855E5C808}"/>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B65F0212-2A6A-44E9-8556-4ACBA1F32EF0}"/>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99729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AB34DA6-6423-4603-A810-7C010508AFA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938EA696-43DE-48F3-BE6D-10D275C62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D5697460-EDB1-4A67-9494-1EC57A944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77166966-8A72-418C-AEAF-549F0FE242D6}"/>
              </a:ext>
            </a:extLst>
          </p:cNvPr>
          <p:cNvSpPr>
            <a:spLocks noGrp="1"/>
          </p:cNvSpPr>
          <p:nvPr>
            <p:ph type="dt" sz="half" idx="10"/>
          </p:nvPr>
        </p:nvSpPr>
        <p:spPr/>
        <p:txBody>
          <a:bodyPr/>
          <a:lstStyle/>
          <a:p>
            <a:fld id="{0CC1B130-0CBF-4F6B-B090-BAD413BED3B2}" type="datetimeFigureOut">
              <a:rPr lang="en-US" smtClean="0"/>
              <a:t>12/30/2021</a:t>
            </a:fld>
            <a:endParaRPr lang="en-US"/>
          </a:p>
        </p:txBody>
      </p:sp>
      <p:sp>
        <p:nvSpPr>
          <p:cNvPr id="6" name="Kājenes vietturis 5">
            <a:extLst>
              <a:ext uri="{FF2B5EF4-FFF2-40B4-BE49-F238E27FC236}">
                <a16:creationId xmlns:a16="http://schemas.microsoft.com/office/drawing/2014/main" id="{1EF32B53-FA19-4DB9-AA4C-433DD39D7B72}"/>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18016E4B-81FF-4AE5-A0F9-64920A57C5E7}"/>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247604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9B04145-1739-49ED-877C-B46FAF271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636724B0-8473-4679-A96E-A01EFEBE2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0D192FAB-2A87-42D3-9776-951409D68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1B130-0CBF-4F6B-B090-BAD413BED3B2}" type="datetimeFigureOut">
              <a:rPr lang="en-US" smtClean="0"/>
              <a:t>12/30/2021</a:t>
            </a:fld>
            <a:endParaRPr lang="en-US"/>
          </a:p>
        </p:txBody>
      </p:sp>
      <p:sp>
        <p:nvSpPr>
          <p:cNvPr id="5" name="Kājenes vietturis 4">
            <a:extLst>
              <a:ext uri="{FF2B5EF4-FFF2-40B4-BE49-F238E27FC236}">
                <a16:creationId xmlns:a16="http://schemas.microsoft.com/office/drawing/2014/main" id="{B9C69CF9-DC93-41FE-B2AB-B3EEDA545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97A7FB87-B23D-4CEE-9C70-0BEFE10CD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A3-C185-4B2F-9E3F-37EA0FC537DE}" type="slidenum">
              <a:rPr lang="en-US" smtClean="0"/>
              <a:t>‹#›</a:t>
            </a:fld>
            <a:endParaRPr lang="en-US"/>
          </a:p>
        </p:txBody>
      </p:sp>
    </p:spTree>
    <p:extLst>
      <p:ext uri="{BB962C8B-B14F-4D97-AF65-F5344CB8AC3E}">
        <p14:creationId xmlns:p14="http://schemas.microsoft.com/office/powerpoint/2010/main" val="25942254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mailto:rturs.poksans@edu.lu.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8.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D17322F-195D-4695-B7A7-FF78382D2922}"/>
              </a:ext>
            </a:extLst>
          </p:cNvPr>
          <p:cNvSpPr>
            <a:spLocks noGrp="1"/>
          </p:cNvSpPr>
          <p:nvPr>
            <p:ph type="ctrTitle"/>
          </p:nvPr>
        </p:nvSpPr>
        <p:spPr>
          <a:xfrm>
            <a:off x="1113810" y="2960716"/>
            <a:ext cx="4036334" cy="2387600"/>
          </a:xfrm>
        </p:spPr>
        <p:txBody>
          <a:bodyPr anchor="t">
            <a:normAutofit/>
          </a:bodyPr>
          <a:lstStyle/>
          <a:p>
            <a:pPr algn="l"/>
            <a:r>
              <a:rPr lang="en-GB" sz="5400" noProof="0" dirty="0"/>
              <a:t>A</a:t>
            </a:r>
            <a:r>
              <a:rPr lang="lv-LV" sz="5400" noProof="0" dirty="0" err="1"/>
              <a:t>tskaite</a:t>
            </a:r>
            <a:r>
              <a:rPr lang="lv-LV" sz="5400" noProof="0" dirty="0"/>
              <a:t> par lauka </a:t>
            </a:r>
            <a:r>
              <a:rPr lang="lv-LV" sz="5400" dirty="0"/>
              <a:t>darbu</a:t>
            </a:r>
            <a:r>
              <a:rPr lang="en-GB" sz="5400" dirty="0"/>
              <a:t> </a:t>
            </a:r>
            <a:r>
              <a:rPr lang="lv-LV" sz="5400" dirty="0"/>
              <a:t>Latgalē.</a:t>
            </a:r>
            <a:endParaRPr lang="lv-LV" sz="5400" noProof="0" dirty="0"/>
          </a:p>
        </p:txBody>
      </p:sp>
      <p:sp>
        <p:nvSpPr>
          <p:cNvPr id="3" name="Apakšvirsraksts 2">
            <a:extLst>
              <a:ext uri="{FF2B5EF4-FFF2-40B4-BE49-F238E27FC236}">
                <a16:creationId xmlns:a16="http://schemas.microsoft.com/office/drawing/2014/main" id="{F30A1CCB-EC52-458B-8487-57711B3EE61F}"/>
              </a:ext>
            </a:extLst>
          </p:cNvPr>
          <p:cNvSpPr>
            <a:spLocks noGrp="1"/>
          </p:cNvSpPr>
          <p:nvPr>
            <p:ph type="subTitle" idx="1"/>
          </p:nvPr>
        </p:nvSpPr>
        <p:spPr>
          <a:xfrm>
            <a:off x="1113809" y="953037"/>
            <a:ext cx="4036333" cy="1709849"/>
          </a:xfrm>
        </p:spPr>
        <p:txBody>
          <a:bodyPr anchor="b">
            <a:noAutofit/>
          </a:bodyPr>
          <a:lstStyle/>
          <a:p>
            <a:r>
              <a:rPr lang="lv-LV" sz="1800" noProof="0" dirty="0">
                <a:latin typeface="+mn-lt"/>
              </a:rPr>
              <a:t>Latvijas Universitāte</a:t>
            </a:r>
          </a:p>
          <a:p>
            <a:endParaRPr lang="lv-LV" sz="1800" noProof="0" dirty="0">
              <a:latin typeface="+mn-lt"/>
            </a:endParaRPr>
          </a:p>
          <a:p>
            <a:r>
              <a:rPr lang="lv-LV" sz="1800" noProof="0" dirty="0">
                <a:latin typeface="+mn-lt"/>
              </a:rPr>
              <a:t>Projekts: Stiprinot ģimenes, kopienas un attiecības: antropoloģiska pieeja vardarbības izpētē (projekta numurs. lzp-2018/1-0068)</a:t>
            </a:r>
          </a:p>
          <a:p>
            <a:r>
              <a:rPr lang="lv-LV" sz="1800" noProof="0" dirty="0">
                <a:latin typeface="+mn-lt"/>
              </a:rPr>
              <a:t>2021 </a:t>
            </a:r>
          </a:p>
        </p:txBody>
      </p:sp>
      <p:grpSp>
        <p:nvGrpSpPr>
          <p:cNvPr id="45"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a:extLst>
              <a:ext uri="{FF2B5EF4-FFF2-40B4-BE49-F238E27FC236}">
                <a16:creationId xmlns:a16="http://schemas.microsoft.com/office/drawing/2014/main" id="{9F98F5FB-B077-4E08-8C6C-1284B4F28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492" y="2119424"/>
            <a:ext cx="5536001" cy="2560399"/>
          </a:xfrm>
          <a:prstGeom prst="rect">
            <a:avLst/>
          </a:prstGeom>
        </p:spPr>
      </p:pic>
    </p:spTree>
    <p:extLst>
      <p:ext uri="{BB962C8B-B14F-4D97-AF65-F5344CB8AC3E}">
        <p14:creationId xmlns:p14="http://schemas.microsoft.com/office/powerpoint/2010/main" val="381845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17AA1C4-E554-48C3-9021-D0935E041681}"/>
              </a:ext>
            </a:extLst>
          </p:cNvPr>
          <p:cNvSpPr>
            <a:spLocks noGrp="1"/>
          </p:cNvSpPr>
          <p:nvPr>
            <p:ph type="title"/>
          </p:nvPr>
        </p:nvSpPr>
        <p:spPr>
          <a:xfrm>
            <a:off x="1171074" y="1396686"/>
            <a:ext cx="3240506" cy="4064628"/>
          </a:xfrm>
        </p:spPr>
        <p:txBody>
          <a:bodyPr>
            <a:normAutofit/>
          </a:bodyPr>
          <a:lstStyle/>
          <a:p>
            <a:r>
              <a:rPr lang="lv-LV" sz="4100" b="0" i="0" u="none" strike="noStrike" cap="small" noProof="0" dirty="0">
                <a:solidFill>
                  <a:srgbClr val="FFFFFF"/>
                </a:solidFill>
                <a:effectLst/>
              </a:rPr>
              <a:t>Vardarbības novēršana</a:t>
            </a:r>
            <a:br>
              <a:rPr lang="lv-LV" sz="4100" noProof="0" dirty="0">
                <a:solidFill>
                  <a:srgbClr val="FFFFFF"/>
                </a:solidFill>
              </a:rPr>
            </a:br>
            <a:endParaRPr lang="lv-LV" sz="4100" noProof="0" dirty="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3DCEC8A8-6033-43F2-BA05-0D4E62A4CD44}"/>
              </a:ext>
            </a:extLst>
          </p:cNvPr>
          <p:cNvSpPr>
            <a:spLocks noGrp="1"/>
          </p:cNvSpPr>
          <p:nvPr>
            <p:ph idx="1"/>
          </p:nvPr>
        </p:nvSpPr>
        <p:spPr>
          <a:xfrm>
            <a:off x="5370153" y="1526033"/>
            <a:ext cx="5536397" cy="4318176"/>
          </a:xfrm>
        </p:spPr>
        <p:txBody>
          <a:bodyPr>
            <a:normAutofit lnSpcReduction="10000"/>
          </a:bodyPr>
          <a:lstStyle/>
          <a:p>
            <a:pPr marL="0" indent="0">
              <a:buNone/>
            </a:pPr>
            <a:r>
              <a:rPr lang="lv-LV" sz="2200" noProof="0" dirty="0">
                <a:latin typeface="+mn-lt"/>
              </a:rPr>
              <a:t>Formālie resursi un pakalpojumi: </a:t>
            </a:r>
          </a:p>
          <a:p>
            <a:r>
              <a:rPr lang="lv-LV" sz="2000" dirty="0"/>
              <a:t>Fokuss uz materiālo atbalstu;</a:t>
            </a:r>
          </a:p>
          <a:p>
            <a:r>
              <a:rPr lang="lv-LV" sz="2000" dirty="0"/>
              <a:t>Sociālie pakalpojumi vairāk fokusēti uz jau samilzušām vardarbības situācijām un sekām, mazāks fokuss uz agrīnu vardarbības novēršanu un nevardarbīgu attiecību veidošanu.</a:t>
            </a:r>
          </a:p>
          <a:p>
            <a:pPr marL="0" indent="0">
              <a:buNone/>
            </a:pPr>
            <a:r>
              <a:rPr lang="lv-LV" sz="2200" dirty="0"/>
              <a:t>Neformālie atbalsta resursi: </a:t>
            </a:r>
          </a:p>
          <a:p>
            <a:r>
              <a:rPr lang="lv-LV" sz="1800" dirty="0"/>
              <a:t>Izteikts rūpju darbs kopienas līmenī (piemēram, brīvprātīgais darbs, rūpes par kaimiņiem, līdzcilvēkiem nelaimē, rūpes par kopienas dalībnieku izaugsmi un labsajūtu);</a:t>
            </a:r>
          </a:p>
          <a:p>
            <a:r>
              <a:rPr lang="lv-LV" sz="1800" dirty="0"/>
              <a:t>Nepieciešams stiprināt un atbalstīt šo rūpju darbu, jo tas ir ārkārtīgi svarīgs nevardarbīgai dzīvošanai, taču ir «izsmeļams» jeb visiem nepietiek.</a:t>
            </a:r>
            <a:endParaRPr lang="lv-LV" sz="2000" noProof="0" dirty="0">
              <a:latin typeface="+mn-lt"/>
            </a:endParaRPr>
          </a:p>
          <a:p>
            <a:endParaRPr lang="lv-LV" sz="2000" noProof="0" dirty="0">
              <a:latin typeface="+mn-lt"/>
            </a:endParaRPr>
          </a:p>
        </p:txBody>
      </p:sp>
    </p:spTree>
    <p:extLst>
      <p:ext uri="{BB962C8B-B14F-4D97-AF65-F5344CB8AC3E}">
        <p14:creationId xmlns:p14="http://schemas.microsoft.com/office/powerpoint/2010/main" val="410230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344B89B-83CF-41DD-99AD-63A33F640BB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lv-LV" sz="5400" dirty="0"/>
              <a:t>Secinājumi</a:t>
            </a:r>
            <a:endParaRPr lang="en-US" sz="5400" dirty="0"/>
          </a:p>
        </p:txBody>
      </p:sp>
      <p:pic>
        <p:nvPicPr>
          <p:cNvPr id="4" name="Content Placeholder 3">
            <a:extLst>
              <a:ext uri="{FF2B5EF4-FFF2-40B4-BE49-F238E27FC236}">
                <a16:creationId xmlns:a16="http://schemas.microsoft.com/office/drawing/2014/main" id="{BF964196-618F-4B28-A595-F5999DE04568}"/>
              </a:ext>
            </a:extLst>
          </p:cNvPr>
          <p:cNvPicPr>
            <a:picLocks noGrp="1" noChangeAspect="1"/>
          </p:cNvPicPr>
          <p:nvPr>
            <p:ph idx="1"/>
          </p:nvPr>
        </p:nvPicPr>
        <p:blipFill rotWithShape="1">
          <a:blip r:embed="rId2"/>
          <a:srcRect l="23363" r="25703"/>
          <a:stretch/>
        </p:blipFill>
        <p:spPr>
          <a:xfrm>
            <a:off x="0" y="0"/>
            <a:ext cx="4657351"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E159D37-2D2A-43A8-9C50-5C42B00564ED}"/>
              </a:ext>
            </a:extLst>
          </p:cNvPr>
          <p:cNvSpPr>
            <a:spLocks noGrp="1"/>
          </p:cNvSpPr>
          <p:nvPr>
            <p:ph type="body" sz="half" idx="2"/>
          </p:nvPr>
        </p:nvSpPr>
        <p:spPr>
          <a:xfrm>
            <a:off x="5297762" y="2706624"/>
            <a:ext cx="6251110" cy="3483864"/>
          </a:xfrm>
        </p:spPr>
        <p:txBody>
          <a:bodyPr vert="horz" lIns="91440" tIns="45720" rIns="91440" bIns="45720" rtlCol="0">
            <a:normAutofit lnSpcReduction="10000"/>
          </a:bodyPr>
          <a:lstStyle/>
          <a:p>
            <a:r>
              <a:rPr lang="lv-LV" sz="2200" dirty="0"/>
              <a:t>Pieejamie sociālie pakalpojumi vardarbības novēršanā izgaismo plašāku Latvijas situācijas problēmu: atbalsta pakalpojumi tiek «pieslēgti» stipri ieilgušām vardarbības sekām un situācijām, kur daudz mazāk iespēju efektīvai palīdzībai. Šī pieeja neļauj risināt vardarbības cēloņus un agrīnu vardarbības novēršanu. </a:t>
            </a:r>
          </a:p>
          <a:p>
            <a:r>
              <a:rPr lang="lv-LV" sz="2200" dirty="0"/>
              <a:t>Liels nevardarbības jeb neformālais rūpju darbs tiek veikts ģimenēs un kopienā, tomēr tas ir izsmeļams «resurss», tādēļ vajadzīgs stiprināt, atvieglot neformālo rūpju darbu kopienas līmenī.</a:t>
            </a:r>
          </a:p>
        </p:txBody>
      </p:sp>
    </p:spTree>
    <p:extLst>
      <p:ext uri="{BB962C8B-B14F-4D97-AF65-F5344CB8AC3E}">
        <p14:creationId xmlns:p14="http://schemas.microsoft.com/office/powerpoint/2010/main" val="291217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344B89B-83CF-41DD-99AD-63A33F640BB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lv-LV" sz="5400" dirty="0"/>
              <a:t>Secinājumi</a:t>
            </a:r>
            <a:endParaRPr lang="en-US" sz="5400" dirty="0"/>
          </a:p>
        </p:txBody>
      </p:sp>
      <p:pic>
        <p:nvPicPr>
          <p:cNvPr id="4" name="Content Placeholder 3">
            <a:extLst>
              <a:ext uri="{FF2B5EF4-FFF2-40B4-BE49-F238E27FC236}">
                <a16:creationId xmlns:a16="http://schemas.microsoft.com/office/drawing/2014/main" id="{BF964196-618F-4B28-A595-F5999DE04568}"/>
              </a:ext>
            </a:extLst>
          </p:cNvPr>
          <p:cNvPicPr>
            <a:picLocks noGrp="1" noChangeAspect="1"/>
          </p:cNvPicPr>
          <p:nvPr>
            <p:ph idx="1"/>
          </p:nvPr>
        </p:nvPicPr>
        <p:blipFill rotWithShape="1">
          <a:blip r:embed="rId2"/>
          <a:srcRect l="23363" r="25703"/>
          <a:stretch/>
        </p:blipFill>
        <p:spPr>
          <a:xfrm>
            <a:off x="0" y="0"/>
            <a:ext cx="4657351"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6E159D37-2D2A-43A8-9C50-5C42B00564ED}"/>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r>
              <a:rPr lang="lv-LV" sz="2200" dirty="0"/>
              <a:t>No vienas puses, ciešās kopienas attiecības palīdz vienam otru pamanīt, būt atbalstošiem un rūpēties, bet, no otras puses, kad kādās no attiecību līmeņiem (piemēram, ģimenē, iestādē) parādās agresija, konflikti, vardarbība, attiecību tuvums ar cietušo un varmāku traucē. </a:t>
            </a:r>
          </a:p>
          <a:p>
            <a:r>
              <a:rPr lang="lv-LV" sz="2200" dirty="0"/>
              <a:t>Kāda veida formāli un neformāli resursi ir vajadzīgi šajās situācijās, lai veicinātu rīcību neatstāt cietušo vienu un novērstu/pārtrauktu vardarbību? </a:t>
            </a:r>
          </a:p>
        </p:txBody>
      </p:sp>
    </p:spTree>
    <p:extLst>
      <p:ext uri="{BB962C8B-B14F-4D97-AF65-F5344CB8AC3E}">
        <p14:creationId xmlns:p14="http://schemas.microsoft.com/office/powerpoint/2010/main" val="121960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708E616-4824-4982-B37E-42A75C8B21C7}"/>
              </a:ext>
            </a:extLst>
          </p:cNvPr>
          <p:cNvSpPr>
            <a:spLocks noGrp="1"/>
          </p:cNvSpPr>
          <p:nvPr>
            <p:ph type="title"/>
          </p:nvPr>
        </p:nvSpPr>
        <p:spPr>
          <a:xfrm>
            <a:off x="686834" y="1153572"/>
            <a:ext cx="3200400" cy="4461163"/>
          </a:xfrm>
        </p:spPr>
        <p:txBody>
          <a:bodyPr>
            <a:normAutofit/>
          </a:bodyPr>
          <a:lstStyle/>
          <a:p>
            <a:r>
              <a:rPr lang="lv-LV" noProof="0" dirty="0">
                <a:solidFill>
                  <a:srgbClr val="FFFFFF"/>
                </a:solidFill>
              </a:rPr>
              <a:t>Paldies!</a:t>
            </a:r>
            <a:r>
              <a:rPr lang="lv-LV" noProof="0" dirty="0">
                <a:solidFill>
                  <a:srgbClr val="FFFFFF"/>
                </a:solidFill>
                <a:latin typeface="+mn-lt"/>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53C4280D-2376-441B-A0F1-E2B1636C9EA4}"/>
              </a:ext>
            </a:extLst>
          </p:cNvPr>
          <p:cNvSpPr>
            <a:spLocks noGrp="1"/>
          </p:cNvSpPr>
          <p:nvPr>
            <p:ph idx="1"/>
          </p:nvPr>
        </p:nvSpPr>
        <p:spPr>
          <a:xfrm>
            <a:off x="4447308" y="591344"/>
            <a:ext cx="6906491" cy="5585619"/>
          </a:xfrm>
        </p:spPr>
        <p:txBody>
          <a:bodyPr anchor="ctr">
            <a:normAutofit/>
          </a:bodyPr>
          <a:lstStyle/>
          <a:p>
            <a:pPr marL="0" indent="0">
              <a:buNone/>
            </a:pPr>
            <a:r>
              <a:rPr lang="lv-LV" noProof="0" dirty="0">
                <a:latin typeface="+mn-lt"/>
              </a:rPr>
              <a:t>Papildus informācija par lauka darbu Latgalē pieejama, sazinoties e-pastā:</a:t>
            </a:r>
          </a:p>
          <a:p>
            <a:pPr marL="0" indent="0">
              <a:buNone/>
            </a:pPr>
            <a:endParaRPr lang="lv-LV" noProof="0" dirty="0">
              <a:latin typeface="+mn-lt"/>
            </a:endParaRPr>
          </a:p>
          <a:p>
            <a:pPr marL="0" indent="0">
              <a:buNone/>
            </a:pPr>
            <a:endParaRPr lang="lv-LV" noProof="0" dirty="0">
              <a:latin typeface="+mn-lt"/>
            </a:endParaRPr>
          </a:p>
          <a:p>
            <a:pPr lvl="1"/>
            <a:r>
              <a:rPr lang="lv-LV" u="sng" dirty="0" err="1">
                <a:solidFill>
                  <a:schemeClr val="accent2"/>
                </a:solidFill>
                <a:latin typeface="+mn-lt"/>
              </a:rPr>
              <a:t>aivita.putnina</a:t>
            </a:r>
            <a:r>
              <a:rPr lang="lv-LV" u="sng" dirty="0" err="1">
                <a:solidFill>
                  <a:schemeClr val="accent2"/>
                </a:solidFill>
                <a:latin typeface="+mn-lt"/>
                <a:hlinkClick r:id="rId2">
                  <a:extLst>
                    <a:ext uri="{A12FA001-AC4F-418D-AE19-62706E023703}">
                      <ahyp:hlinkClr xmlns:ahyp="http://schemas.microsoft.com/office/drawing/2018/hyperlinkcolor" val="tx"/>
                    </a:ext>
                  </a:extLst>
                </a:hlinkClick>
              </a:rPr>
              <a:t>@lu.lv</a:t>
            </a:r>
            <a:endParaRPr lang="lv-LV" u="sng" dirty="0">
              <a:solidFill>
                <a:schemeClr val="accent2"/>
              </a:solidFill>
              <a:latin typeface="+mn-lt"/>
            </a:endParaRPr>
          </a:p>
          <a:p>
            <a:pPr marL="457200" lvl="1" indent="0">
              <a:buNone/>
            </a:pPr>
            <a:r>
              <a:rPr lang="lv-LV" dirty="0">
                <a:latin typeface="+mn-lt"/>
              </a:rPr>
              <a:t>                     vai</a:t>
            </a:r>
          </a:p>
          <a:p>
            <a:pPr lvl="1"/>
            <a:r>
              <a:rPr lang="lv-LV" u="sng" dirty="0" err="1">
                <a:solidFill>
                  <a:schemeClr val="accent2"/>
                </a:solidFill>
                <a:latin typeface="+mn-lt"/>
              </a:rPr>
              <a:t>zane.linde-ozola</a:t>
            </a:r>
            <a:r>
              <a:rPr lang="lv-LV" u="sng" dirty="0" err="1">
                <a:solidFill>
                  <a:schemeClr val="accent2"/>
                </a:solidFill>
                <a:latin typeface="+mn-lt"/>
                <a:hlinkClick r:id="rId2">
                  <a:extLst>
                    <a:ext uri="{A12FA001-AC4F-418D-AE19-62706E023703}">
                      <ahyp:hlinkClr xmlns:ahyp="http://schemas.microsoft.com/office/drawing/2018/hyperlinkcolor" val="tx"/>
                    </a:ext>
                  </a:extLst>
                </a:hlinkClick>
              </a:rPr>
              <a:t>@lu.lv</a:t>
            </a:r>
            <a:endParaRPr lang="lv-LV" u="sng" dirty="0">
              <a:solidFill>
                <a:schemeClr val="accent2"/>
              </a:solidFill>
              <a:latin typeface="+mn-lt"/>
            </a:endParaRPr>
          </a:p>
          <a:p>
            <a:pPr marL="457200" lvl="1" indent="0">
              <a:buNone/>
            </a:pPr>
            <a:endParaRPr lang="lv-LV" noProof="0" dirty="0">
              <a:latin typeface="+mn-lt"/>
            </a:endParaRPr>
          </a:p>
        </p:txBody>
      </p:sp>
    </p:spTree>
    <p:extLst>
      <p:ext uri="{BB962C8B-B14F-4D97-AF65-F5344CB8AC3E}">
        <p14:creationId xmlns:p14="http://schemas.microsoft.com/office/powerpoint/2010/main" val="385509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id="{E2C261EF-6972-4EE2-810E-7C8B418A7BF1}"/>
              </a:ext>
            </a:extLst>
          </p:cNvPr>
          <p:cNvSpPr>
            <a:spLocks noGrp="1"/>
          </p:cNvSpPr>
          <p:nvPr>
            <p:ph type="title"/>
          </p:nvPr>
        </p:nvSpPr>
        <p:spPr>
          <a:xfrm>
            <a:off x="621792" y="1161288"/>
            <a:ext cx="3602736" cy="4526280"/>
          </a:xfrm>
        </p:spPr>
        <p:txBody>
          <a:bodyPr>
            <a:normAutofit/>
          </a:bodyPr>
          <a:lstStyle/>
          <a:p>
            <a:r>
              <a:rPr lang="lv-LV" sz="4000" noProof="0" dirty="0"/>
              <a:t>Pētījuma mērķi: </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1CA7743D-CBC2-49FF-8D95-064C00D0B1F0}"/>
              </a:ext>
            </a:extLst>
          </p:cNvPr>
          <p:cNvSpPr>
            <a:spLocks noChangeArrowheads="1"/>
          </p:cNvSpPr>
          <p:nvPr/>
        </p:nvSpPr>
        <p:spPr bwMode="auto">
          <a:xfrm>
            <a:off x="0" y="105489"/>
            <a:ext cx="2984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lv-LV" altLang="en-US" sz="1000" b="0" i="0" u="none" strike="noStrike" cap="none" normalizeH="0" baseline="0" dirty="0">
                <a:ln>
                  <a:noFill/>
                </a:ln>
                <a:solidFill>
                  <a:schemeClr val="tx1"/>
                </a:solidFill>
                <a:effectLst/>
                <a:latin typeface="Arial Unicode MS"/>
              </a:rPr>
              <a:t>2)</a:t>
            </a:r>
            <a:endParaRPr kumimoji="0" lang="lv-LV"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Satura vietturis 2">
            <a:extLst>
              <a:ext uri="{FF2B5EF4-FFF2-40B4-BE49-F238E27FC236}">
                <a16:creationId xmlns:a16="http://schemas.microsoft.com/office/drawing/2014/main" id="{306E06BA-6399-426E-849E-1A40B0BF47B8}"/>
              </a:ext>
            </a:extLst>
          </p:cNvPr>
          <p:cNvGraphicFramePr>
            <a:graphicFrameLocks noGrp="1"/>
          </p:cNvGraphicFramePr>
          <p:nvPr>
            <p:ph idx="1"/>
            <p:extLst>
              <p:ext uri="{D42A27DB-BD31-4B8C-83A1-F6EECF244321}">
                <p14:modId xmlns:p14="http://schemas.microsoft.com/office/powerpoint/2010/main" val="277109257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95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DC81BD1-3A79-4FE6-A7D7-3D2D2DCE476F}"/>
              </a:ext>
            </a:extLst>
          </p:cNvPr>
          <p:cNvSpPr>
            <a:spLocks noGrp="1"/>
          </p:cNvSpPr>
          <p:nvPr>
            <p:ph type="title"/>
          </p:nvPr>
        </p:nvSpPr>
        <p:spPr>
          <a:xfrm>
            <a:off x="1171074" y="1396686"/>
            <a:ext cx="3240506" cy="4064628"/>
          </a:xfrm>
        </p:spPr>
        <p:txBody>
          <a:bodyPr>
            <a:normAutofit/>
          </a:bodyPr>
          <a:lstStyle/>
          <a:p>
            <a:r>
              <a:rPr lang="lv-LV" noProof="0" dirty="0">
                <a:solidFill>
                  <a:srgbClr val="FFFFFF"/>
                </a:solidFill>
              </a:rPr>
              <a:t>Lauka darbs pašvaldībā</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B5B42468-6248-4C51-AF7E-F7C752E9853F}"/>
              </a:ext>
            </a:extLst>
          </p:cNvPr>
          <p:cNvSpPr>
            <a:spLocks noGrp="1"/>
          </p:cNvSpPr>
          <p:nvPr>
            <p:ph idx="1"/>
          </p:nvPr>
        </p:nvSpPr>
        <p:spPr>
          <a:xfrm>
            <a:off x="5370153" y="1526033"/>
            <a:ext cx="5536397" cy="3935281"/>
          </a:xfrm>
        </p:spPr>
        <p:txBody>
          <a:bodyPr>
            <a:normAutofit/>
          </a:bodyPr>
          <a:lstStyle/>
          <a:p>
            <a:r>
              <a:rPr lang="lv-LV" sz="2400" noProof="0" dirty="0">
                <a:latin typeface="+mn-lt"/>
              </a:rPr>
              <a:t>Lauka darbs veikts laika posmā no 2019. gada augusta līdz 2020. gada janvārim, kopumā intervējot 47 kopienas iedzīvotājus. </a:t>
            </a:r>
          </a:p>
          <a:p>
            <a:r>
              <a:rPr lang="lv-LV" sz="2400" noProof="0" dirty="0">
                <a:latin typeface="+mn-lt"/>
              </a:rPr>
              <a:t>Paralēli veikti novērojumi publiskās vietās un pasākumos. </a:t>
            </a:r>
          </a:p>
          <a:p>
            <a:pPr marL="0" indent="0">
              <a:buNone/>
            </a:pPr>
            <a:endParaRPr lang="lv-LV" sz="2400" noProof="0" dirty="0">
              <a:latin typeface="+mn-lt"/>
            </a:endParaRPr>
          </a:p>
          <a:p>
            <a:pPr marL="0" indent="0">
              <a:buNone/>
            </a:pPr>
            <a:endParaRPr lang="lv-LV" sz="2400" noProof="0" dirty="0">
              <a:latin typeface="+mn-lt"/>
            </a:endParaRPr>
          </a:p>
        </p:txBody>
      </p:sp>
    </p:spTree>
    <p:extLst>
      <p:ext uri="{BB962C8B-B14F-4D97-AF65-F5344CB8AC3E}">
        <p14:creationId xmlns:p14="http://schemas.microsoft.com/office/powerpoint/2010/main" val="24607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159DA69-1023-4474-9C14-961FAD6334B5}"/>
              </a:ext>
            </a:extLst>
          </p:cNvPr>
          <p:cNvSpPr>
            <a:spLocks noGrp="1"/>
          </p:cNvSpPr>
          <p:nvPr>
            <p:ph type="title"/>
          </p:nvPr>
        </p:nvSpPr>
        <p:spPr>
          <a:xfrm>
            <a:off x="1389278" y="1233241"/>
            <a:ext cx="3240506" cy="4064628"/>
          </a:xfrm>
        </p:spPr>
        <p:txBody>
          <a:bodyPr>
            <a:normAutofit/>
          </a:bodyPr>
          <a:lstStyle/>
          <a:p>
            <a:pPr algn="ctr"/>
            <a:r>
              <a:rPr lang="lv-LV" noProof="0" dirty="0">
                <a:solidFill>
                  <a:srgbClr val="FFFFFF"/>
                </a:solidFill>
              </a:rPr>
              <a:t>Dzīve kopienā</a:t>
            </a:r>
          </a:p>
        </p:txBody>
      </p:sp>
      <p:sp>
        <p:nvSpPr>
          <p:cNvPr id="26"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atura vietturis 2">
            <a:extLst>
              <a:ext uri="{FF2B5EF4-FFF2-40B4-BE49-F238E27FC236}">
                <a16:creationId xmlns:a16="http://schemas.microsoft.com/office/drawing/2014/main" id="{7E01E8BD-AF55-4DA5-8682-8F5F913721B4}"/>
              </a:ext>
            </a:extLst>
          </p:cNvPr>
          <p:cNvSpPr>
            <a:spLocks noGrp="1"/>
          </p:cNvSpPr>
          <p:nvPr>
            <p:ph idx="1"/>
          </p:nvPr>
        </p:nvSpPr>
        <p:spPr>
          <a:xfrm>
            <a:off x="6096000" y="820880"/>
            <a:ext cx="5257799" cy="4889350"/>
          </a:xfrm>
        </p:spPr>
        <p:txBody>
          <a:bodyPr anchor="t">
            <a:normAutofit fontScale="85000" lnSpcReduction="20000"/>
          </a:bodyPr>
          <a:lstStyle/>
          <a:p>
            <a:pPr marL="0" indent="0">
              <a:buNone/>
            </a:pPr>
            <a:endParaRPr lang="lv-LV" sz="2600" noProof="0" dirty="0">
              <a:latin typeface="+mn-lt"/>
            </a:endParaRPr>
          </a:p>
          <a:p>
            <a:pPr marL="0" indent="0">
              <a:buNone/>
            </a:pPr>
            <a:r>
              <a:rPr lang="lv-LV" sz="2600" noProof="0" dirty="0">
                <a:latin typeface="+mn-lt"/>
                <a:cs typeface="Calibri" panose="020F0502020204030204" pitchFamily="34" charset="0"/>
              </a:rPr>
              <a:t>Kopiena pirmos neatkarības gadus ir piedzīvojusi augstu bezdarbu, taču tagad situācija sāk uzlaboties. Vienlaikus pagātne ietekmē šodienas sociālo drošību un vairo ekonomisko nevienlīdzību īpaši lauku teritorijās.</a:t>
            </a:r>
            <a:r>
              <a:rPr lang="lv-LV" sz="2600" b="0" i="0" u="none" strike="noStrike" noProof="0" dirty="0">
                <a:effectLst/>
                <a:latin typeface="+mn-lt"/>
                <a:cs typeface="Calibri" panose="020F0502020204030204" pitchFamily="34" charset="0"/>
              </a:rPr>
              <a:t> </a:t>
            </a:r>
          </a:p>
          <a:p>
            <a:pPr marL="0" indent="0">
              <a:buNone/>
            </a:pPr>
            <a:r>
              <a:rPr lang="lv-LV" sz="2600" dirty="0">
                <a:cs typeface="Calibri" panose="020F0502020204030204" pitchFamily="34" charset="0"/>
              </a:rPr>
              <a:t>Daudzi ir aizbraukuši darbā uz ārzemēm, taču novadā sāk atgriezties ģimenes ar bērniem, saskatot te drošu vidi bērnu audzināšanai, bet jauniešu iespējas te ir mazākas</a:t>
            </a:r>
            <a:r>
              <a:rPr lang="lv-LV" sz="2600" b="0" i="0" u="none" strike="noStrike" noProof="0" dirty="0">
                <a:effectLst/>
                <a:latin typeface="+mn-lt"/>
                <a:cs typeface="Calibri" panose="020F0502020204030204" pitchFamily="34" charset="0"/>
              </a:rPr>
              <a:t>.</a:t>
            </a:r>
          </a:p>
          <a:p>
            <a:pPr marL="0" indent="0">
              <a:buNone/>
            </a:pPr>
            <a:r>
              <a:rPr lang="lv-LV" sz="2600" noProof="0" dirty="0">
                <a:latin typeface="+mn-lt"/>
                <a:cs typeface="Calibri" panose="020F0502020204030204" pitchFamily="34" charset="0"/>
              </a:rPr>
              <a:t>Jaunieši tiek uzskatīti par «izdevīgu» darba resursu kopienai. Tajā pašā laikā tiek ieguldīts jauniešu iespēju pilnveidošanā.</a:t>
            </a:r>
          </a:p>
          <a:p>
            <a:pPr marL="0" indent="0">
              <a:buNone/>
            </a:pPr>
            <a:r>
              <a:rPr lang="lv-LV" sz="2600" dirty="0">
                <a:cs typeface="Calibri" panose="020F0502020204030204" pitchFamily="34" charset="0"/>
              </a:rPr>
              <a:t>Kopiena ir ļoti aktīva dažādu projektu veidošanā un par tiem liecina arī pilsētas vide.</a:t>
            </a:r>
          </a:p>
          <a:p>
            <a:pPr marL="0" indent="0">
              <a:buNone/>
            </a:pPr>
            <a:endParaRPr lang="lv-LV" sz="2600" noProof="0" dirty="0">
              <a:latin typeface="+mn-lt"/>
            </a:endParaRPr>
          </a:p>
        </p:txBody>
      </p:sp>
      <p:sp>
        <p:nvSpPr>
          <p:cNvPr id="25" name="Freeform: Shape 2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5317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D5A9733-A5CB-4953-891A-4156CC3E2577}"/>
              </a:ext>
            </a:extLst>
          </p:cNvPr>
          <p:cNvSpPr>
            <a:spLocks noGrp="1"/>
          </p:cNvSpPr>
          <p:nvPr>
            <p:ph type="title"/>
          </p:nvPr>
        </p:nvSpPr>
        <p:spPr>
          <a:xfrm>
            <a:off x="5297762" y="329184"/>
            <a:ext cx="6251110" cy="1783080"/>
          </a:xfrm>
        </p:spPr>
        <p:txBody>
          <a:bodyPr anchor="b">
            <a:normAutofit/>
          </a:bodyPr>
          <a:lstStyle/>
          <a:p>
            <a:r>
              <a:rPr lang="lv-LV" sz="5400" noProof="0" dirty="0"/>
              <a:t>Priekšrocības</a:t>
            </a:r>
            <a:br>
              <a:rPr lang="lv-LV" sz="5400" noProof="0" dirty="0">
                <a:latin typeface="+mn-lt"/>
              </a:rPr>
            </a:br>
            <a:endParaRPr lang="lv-LV" sz="5400" noProof="0" dirty="0">
              <a:latin typeface="+mn-lt"/>
            </a:endParaRPr>
          </a:p>
        </p:txBody>
      </p:sp>
      <p:pic>
        <p:nvPicPr>
          <p:cNvPr id="5" name="Attēls 4" descr="Attēls, kurā ir teksts, persona, iekštelpa&#10;&#10;Apraksts ģenerēts automātiski">
            <a:extLst>
              <a:ext uri="{FF2B5EF4-FFF2-40B4-BE49-F238E27FC236}">
                <a16:creationId xmlns:a16="http://schemas.microsoft.com/office/drawing/2014/main" id="{AA7EEA41-C860-4513-8C35-067FA9E6BFF6}"/>
              </a:ext>
            </a:extLst>
          </p:cNvPr>
          <p:cNvPicPr>
            <a:picLocks noChangeAspect="1"/>
          </p:cNvPicPr>
          <p:nvPr/>
        </p:nvPicPr>
        <p:blipFill rotWithShape="1">
          <a:blip r:embed="rId3">
            <a:extLst>
              <a:ext uri="{28A0092B-C50C-407E-A947-70E740481C1C}">
                <a14:useLocalDpi xmlns:a14="http://schemas.microsoft.com/office/drawing/2010/main" val="0"/>
              </a:ext>
            </a:extLst>
          </a:blip>
          <a:srcRect l="9452"/>
          <a:stretch/>
        </p:blipFill>
        <p:spPr>
          <a:xfrm>
            <a:off x="1" y="10"/>
            <a:ext cx="3920835"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0184ED96-7A91-4B59-9217-D253CD15908F}"/>
              </a:ext>
            </a:extLst>
          </p:cNvPr>
          <p:cNvSpPr>
            <a:spLocks noGrp="1"/>
          </p:cNvSpPr>
          <p:nvPr>
            <p:ph idx="1"/>
          </p:nvPr>
        </p:nvSpPr>
        <p:spPr>
          <a:xfrm>
            <a:off x="4267200" y="2706624"/>
            <a:ext cx="7281672" cy="3483864"/>
          </a:xfrm>
        </p:spPr>
        <p:txBody>
          <a:bodyPr>
            <a:normAutofit fontScale="85000" lnSpcReduction="20000"/>
          </a:bodyPr>
          <a:lstStyle/>
          <a:p>
            <a:pPr fontAlgn="base">
              <a:spcBef>
                <a:spcPts val="600"/>
              </a:spcBef>
              <a:spcAft>
                <a:spcPts val="600"/>
              </a:spcAft>
            </a:pPr>
            <a:r>
              <a:rPr lang="lv-LV" sz="2200" b="0" i="0" u="none" strike="noStrike" noProof="0" dirty="0">
                <a:effectLst/>
                <a:latin typeface="+mn-lt"/>
              </a:rPr>
              <a:t>Neraugoties uz kopienas nelielo mērogu, plašs pakalpojumu pieejamība, īpaši kopienas centrā; </a:t>
            </a:r>
          </a:p>
          <a:p>
            <a:pPr rtl="0" fontAlgn="base">
              <a:spcBef>
                <a:spcPts val="600"/>
              </a:spcBef>
              <a:spcAft>
                <a:spcPts val="600"/>
              </a:spcAft>
              <a:buFont typeface="Arial" panose="020B0604020202020204" pitchFamily="34" charset="0"/>
              <a:buChar char="•"/>
            </a:pPr>
            <a:r>
              <a:rPr lang="lv-LV" sz="2200" b="0" i="0" u="none" strike="noStrike" noProof="0" dirty="0">
                <a:effectLst/>
                <a:latin typeface="+mn-lt"/>
              </a:rPr>
              <a:t>Publiskā ārtelpa un publiskās ēkas pēdējos gados kļuvušas labiekārtotas;</a:t>
            </a:r>
          </a:p>
          <a:p>
            <a:pPr rtl="0" fontAlgn="base">
              <a:spcBef>
                <a:spcPts val="600"/>
              </a:spcBef>
              <a:spcAft>
                <a:spcPts val="600"/>
              </a:spcAft>
              <a:buFont typeface="Arial" panose="020B0604020202020204" pitchFamily="34" charset="0"/>
              <a:buChar char="•"/>
            </a:pPr>
            <a:r>
              <a:rPr lang="lv-LV" sz="2200" b="0" i="0" u="none" strike="noStrike" noProof="0" dirty="0">
                <a:effectLst/>
                <a:latin typeface="+mn-lt"/>
              </a:rPr>
              <a:t>Kopiena ir salīdzinoši neliela un cilvēki viens otru pazīst;</a:t>
            </a:r>
          </a:p>
          <a:p>
            <a:pPr rtl="0" fontAlgn="base">
              <a:spcBef>
                <a:spcPts val="600"/>
              </a:spcBef>
              <a:spcAft>
                <a:spcPts val="600"/>
              </a:spcAft>
              <a:buFont typeface="Arial" panose="020B0604020202020204" pitchFamily="34" charset="0"/>
              <a:buChar char="•"/>
            </a:pPr>
            <a:r>
              <a:rPr lang="lv-LV" sz="2200" b="0" i="0" u="none" strike="noStrike" noProof="0" dirty="0">
                <a:effectLst/>
                <a:latin typeface="+mn-lt"/>
              </a:rPr>
              <a:t>Darba vietu pieejamība un zems bezdarba līmenis; </a:t>
            </a:r>
          </a:p>
          <a:p>
            <a:pPr rtl="0" fontAlgn="base">
              <a:spcBef>
                <a:spcPts val="600"/>
              </a:spcBef>
              <a:spcAft>
                <a:spcPts val="600"/>
              </a:spcAft>
              <a:buFont typeface="Arial" panose="020B0604020202020204" pitchFamily="34" charset="0"/>
              <a:buChar char="•"/>
            </a:pPr>
            <a:r>
              <a:rPr lang="lv-LV" sz="2200" b="0" i="0" u="none" strike="noStrike" noProof="0" dirty="0">
                <a:effectLst/>
                <a:latin typeface="+mn-lt"/>
              </a:rPr>
              <a:t>Salīdzinoši lētākas īpašumu cenas</a:t>
            </a:r>
            <a:r>
              <a:rPr lang="lv-LV" sz="2200" noProof="0" dirty="0">
                <a:latin typeface="+mn-lt"/>
              </a:rPr>
              <a:t>;</a:t>
            </a:r>
          </a:p>
          <a:p>
            <a:pPr rtl="0" fontAlgn="base">
              <a:spcBef>
                <a:spcPts val="600"/>
              </a:spcBef>
              <a:spcAft>
                <a:spcPts val="600"/>
              </a:spcAft>
              <a:buFont typeface="Arial" panose="020B0604020202020204" pitchFamily="34" charset="0"/>
              <a:buChar char="•"/>
            </a:pPr>
            <a:r>
              <a:rPr lang="lv-LV" sz="2200" b="0" i="0" u="none" strike="noStrike" noProof="0" dirty="0">
                <a:effectLst/>
                <a:latin typeface="+mn-lt"/>
              </a:rPr>
              <a:t>Ārkārtīgi aktīva kopienas sabiedriskā dzīve, kas piemērota dažādām interesēm un vecuma grupām;</a:t>
            </a:r>
          </a:p>
          <a:p>
            <a:pPr rtl="0" fontAlgn="base">
              <a:spcBef>
                <a:spcPts val="600"/>
              </a:spcBef>
              <a:spcAft>
                <a:spcPts val="600"/>
              </a:spcAft>
              <a:buFont typeface="Arial" panose="020B0604020202020204" pitchFamily="34" charset="0"/>
              <a:buChar char="•"/>
            </a:pPr>
            <a:r>
              <a:rPr lang="lv-LV" sz="2200" dirty="0"/>
              <a:t>Brīvprātīgā darba tradīcijas, īpaši jauniešu vidū;</a:t>
            </a:r>
          </a:p>
          <a:p>
            <a:pPr rtl="0" fontAlgn="base">
              <a:spcBef>
                <a:spcPts val="600"/>
              </a:spcBef>
              <a:spcAft>
                <a:spcPts val="600"/>
              </a:spcAft>
              <a:buFont typeface="Arial" panose="020B0604020202020204" pitchFamily="34" charset="0"/>
              <a:buChar char="•"/>
            </a:pPr>
            <a:r>
              <a:rPr lang="lv-LV" sz="2200" dirty="0"/>
              <a:t>Ārkārtīgi aktīva projektu resursu izmantošana.</a:t>
            </a:r>
            <a:endParaRPr lang="lv-LV" sz="2200" b="0" i="0" u="none" strike="noStrike" noProof="0" dirty="0">
              <a:effectLst/>
              <a:latin typeface="+mn-lt"/>
            </a:endParaRPr>
          </a:p>
        </p:txBody>
      </p:sp>
    </p:spTree>
    <p:extLst>
      <p:ext uri="{BB962C8B-B14F-4D97-AF65-F5344CB8AC3E}">
        <p14:creationId xmlns:p14="http://schemas.microsoft.com/office/powerpoint/2010/main" val="240244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CCA9A9F-14A9-41CB-91E3-631746620BEF}"/>
              </a:ext>
            </a:extLst>
          </p:cNvPr>
          <p:cNvSpPr>
            <a:spLocks noGrp="1"/>
          </p:cNvSpPr>
          <p:nvPr>
            <p:ph type="title"/>
          </p:nvPr>
        </p:nvSpPr>
        <p:spPr>
          <a:xfrm>
            <a:off x="5297762" y="329184"/>
            <a:ext cx="6251110" cy="1783080"/>
          </a:xfrm>
        </p:spPr>
        <p:txBody>
          <a:bodyPr anchor="b">
            <a:normAutofit/>
          </a:bodyPr>
          <a:lstStyle/>
          <a:p>
            <a:r>
              <a:rPr lang="lv-LV" sz="5400" noProof="0" dirty="0"/>
              <a:t>Izaicinājumi</a:t>
            </a:r>
          </a:p>
        </p:txBody>
      </p:sp>
      <p:pic>
        <p:nvPicPr>
          <p:cNvPr id="9" name="Attēls 8" descr="Attēls, kurā ir teksts, persona, iekštelpa&#10;&#10;Apraksts ģenerēts automātiski">
            <a:extLst>
              <a:ext uri="{FF2B5EF4-FFF2-40B4-BE49-F238E27FC236}">
                <a16:creationId xmlns:a16="http://schemas.microsoft.com/office/drawing/2014/main" id="{13AC373B-C01B-451A-A005-35484CE7743D}"/>
              </a:ext>
            </a:extLst>
          </p:cNvPr>
          <p:cNvPicPr>
            <a:picLocks noChangeAspect="1"/>
          </p:cNvPicPr>
          <p:nvPr/>
        </p:nvPicPr>
        <p:blipFill rotWithShape="1">
          <a:blip r:embed="rId3">
            <a:extLst>
              <a:ext uri="{28A0092B-C50C-407E-A947-70E740481C1C}">
                <a14:useLocalDpi xmlns:a14="http://schemas.microsoft.com/office/drawing/2010/main" val="0"/>
              </a:ext>
            </a:extLst>
          </a:blip>
          <a:srcRect l="945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C3E4083A-9C6E-4658-8BD2-382AFB8BFFC1}"/>
              </a:ext>
            </a:extLst>
          </p:cNvPr>
          <p:cNvSpPr>
            <a:spLocks noGrp="1"/>
          </p:cNvSpPr>
          <p:nvPr>
            <p:ph idx="1"/>
          </p:nvPr>
        </p:nvSpPr>
        <p:spPr>
          <a:xfrm>
            <a:off x="5297762" y="2706624"/>
            <a:ext cx="6251110" cy="3483864"/>
          </a:xfrm>
        </p:spPr>
        <p:txBody>
          <a:bodyPr>
            <a:normAutofit fontScale="92500" lnSpcReduction="10000"/>
          </a:bodyPr>
          <a:lstStyle/>
          <a:p>
            <a:pPr lvl="1"/>
            <a:r>
              <a:rPr lang="lv-LV" sz="2200" dirty="0"/>
              <a:t>Nevienlīdzīgas iespējas (piemēram, pakalpojumi, transports, vides un infrastruktūras sakārtotība) starp kopienas centru un apkārtējiem pagastiem;</a:t>
            </a:r>
          </a:p>
          <a:p>
            <a:pPr lvl="1"/>
            <a:r>
              <a:rPr lang="lv-LV" sz="2200" b="0" i="0" u="none" strike="noStrike" noProof="0" dirty="0">
                <a:effectLst/>
                <a:latin typeface="+mn-lt"/>
              </a:rPr>
              <a:t>Šobrīd izplatītākās nodarbinātības jomas (lauksaimniecība, kokapstrāde, darbs ražotnēs) nav kopienas jauniešiem un viņu nākotnes plāniem piemērotas;</a:t>
            </a:r>
          </a:p>
          <a:p>
            <a:pPr lvl="1"/>
            <a:r>
              <a:rPr lang="lv-LV" sz="2200" noProof="0" dirty="0">
                <a:latin typeface="+mn-lt"/>
              </a:rPr>
              <a:t>Saspīlējumi un cīņa par politisko ietekmi pašvaldības līmenī neļauj veidot miermīlīgas un ilgtspējīgas attiecības kopienas līmenī;</a:t>
            </a:r>
          </a:p>
          <a:p>
            <a:pPr lvl="1"/>
            <a:r>
              <a:rPr lang="lv-LV" sz="2200" dirty="0"/>
              <a:t>Bažas par r</a:t>
            </a:r>
            <a:r>
              <a:rPr lang="lv-LV" sz="2200" noProof="0" dirty="0" err="1">
                <a:latin typeface="+mn-lt"/>
              </a:rPr>
              <a:t>eģionālās</a:t>
            </a:r>
            <a:r>
              <a:rPr lang="lv-LV" sz="2200" noProof="0" dirty="0">
                <a:latin typeface="+mn-lt"/>
              </a:rPr>
              <a:t> reformas ietekmi uz kopienas līdzšinējo attīstības tempu. </a:t>
            </a:r>
          </a:p>
          <a:p>
            <a:pPr lvl="1"/>
            <a:endParaRPr lang="lv-LV" sz="2200" noProof="0" dirty="0">
              <a:effectLst/>
              <a:latin typeface="+mn-lt"/>
            </a:endParaRPr>
          </a:p>
          <a:p>
            <a:endParaRPr lang="lv-LV" sz="2200" noProof="0" dirty="0">
              <a:latin typeface="+mn-lt"/>
            </a:endParaRPr>
          </a:p>
        </p:txBody>
      </p:sp>
    </p:spTree>
    <p:extLst>
      <p:ext uri="{BB962C8B-B14F-4D97-AF65-F5344CB8AC3E}">
        <p14:creationId xmlns:p14="http://schemas.microsoft.com/office/powerpoint/2010/main" val="120815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irsraksts 1">
            <a:extLst>
              <a:ext uri="{FF2B5EF4-FFF2-40B4-BE49-F238E27FC236}">
                <a16:creationId xmlns:a16="http://schemas.microsoft.com/office/drawing/2014/main" id="{CB757A27-A9D2-4AC1-81B8-53B42AD20650}"/>
              </a:ext>
            </a:extLst>
          </p:cNvPr>
          <p:cNvSpPr>
            <a:spLocks noGrp="1"/>
          </p:cNvSpPr>
          <p:nvPr>
            <p:ph type="title"/>
          </p:nvPr>
        </p:nvSpPr>
        <p:spPr>
          <a:xfrm>
            <a:off x="838200" y="365125"/>
            <a:ext cx="10515600" cy="1325563"/>
          </a:xfrm>
        </p:spPr>
        <p:txBody>
          <a:bodyPr>
            <a:normAutofit/>
          </a:bodyPr>
          <a:lstStyle/>
          <a:p>
            <a:r>
              <a:rPr lang="lv-LV" noProof="0" dirty="0"/>
              <a:t>Vardarbības iemesli cilvēku skatījumā </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59D28817-F04D-4370-A408-C883B3C41FAE}"/>
              </a:ext>
            </a:extLst>
          </p:cNvPr>
          <p:cNvSpPr>
            <a:spLocks noGrp="1"/>
          </p:cNvSpPr>
          <p:nvPr>
            <p:ph idx="1"/>
          </p:nvPr>
        </p:nvSpPr>
        <p:spPr>
          <a:xfrm>
            <a:off x="838200" y="1825625"/>
            <a:ext cx="10515600" cy="4351338"/>
          </a:xfrm>
        </p:spPr>
        <p:txBody>
          <a:bodyPr>
            <a:normAutofit/>
          </a:bodyPr>
          <a:lstStyle/>
          <a:p>
            <a:pPr marL="0" indent="0">
              <a:buNone/>
            </a:pPr>
            <a:endParaRPr lang="lv-LV" sz="1700" b="1" i="0" u="none" strike="noStrike" noProof="0" dirty="0">
              <a:effectLst/>
              <a:latin typeface="+mn-lt"/>
            </a:endParaRPr>
          </a:p>
          <a:p>
            <a:endParaRPr lang="lv-LV" sz="1700" noProof="0" dirty="0">
              <a:latin typeface="+mn-lt"/>
            </a:endParaRPr>
          </a:p>
        </p:txBody>
      </p:sp>
      <p:graphicFrame>
        <p:nvGraphicFramePr>
          <p:cNvPr id="7" name="Diagram 6">
            <a:extLst>
              <a:ext uri="{FF2B5EF4-FFF2-40B4-BE49-F238E27FC236}">
                <a16:creationId xmlns:a16="http://schemas.microsoft.com/office/drawing/2014/main" id="{C4F6EE8E-394B-464E-A656-B2A6137EB98D}"/>
              </a:ext>
            </a:extLst>
          </p:cNvPr>
          <p:cNvGraphicFramePr/>
          <p:nvPr>
            <p:extLst>
              <p:ext uri="{D42A27DB-BD31-4B8C-83A1-F6EECF244321}">
                <p14:modId xmlns:p14="http://schemas.microsoft.com/office/powerpoint/2010/main" val="3075594797"/>
              </p:ext>
            </p:extLst>
          </p:nvPr>
        </p:nvGraphicFramePr>
        <p:xfrm>
          <a:off x="2116690" y="1074208"/>
          <a:ext cx="842177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88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80856EC-875F-4CCD-A2E5-6B25D66C5197}"/>
              </a:ext>
            </a:extLst>
          </p:cNvPr>
          <p:cNvSpPr>
            <a:spLocks noGrp="1"/>
          </p:cNvSpPr>
          <p:nvPr>
            <p:ph type="title"/>
          </p:nvPr>
        </p:nvSpPr>
        <p:spPr>
          <a:xfrm>
            <a:off x="5297762" y="329184"/>
            <a:ext cx="6251110" cy="1783080"/>
          </a:xfrm>
        </p:spPr>
        <p:txBody>
          <a:bodyPr anchor="b">
            <a:normAutofit/>
          </a:bodyPr>
          <a:lstStyle/>
          <a:p>
            <a:r>
              <a:rPr lang="lv-LV" b="1" noProof="0"/>
              <a:t>Vardarbības pieredze</a:t>
            </a:r>
            <a:endParaRPr lang="lv-LV" sz="3000" noProof="0" dirty="0"/>
          </a:p>
        </p:txBody>
      </p:sp>
      <p:pic>
        <p:nvPicPr>
          <p:cNvPr id="4" name="Attēls 3" descr="Attēls, kurā ir koks, augs, ārtelpa, dižskabārdis&#10;&#10;Apraksts ģenerēts automātiski">
            <a:extLst>
              <a:ext uri="{FF2B5EF4-FFF2-40B4-BE49-F238E27FC236}">
                <a16:creationId xmlns:a16="http://schemas.microsoft.com/office/drawing/2014/main" id="{B2B92FD0-7A22-4CD0-85B1-CAC7BC96B6FF}"/>
              </a:ext>
            </a:extLst>
          </p:cNvPr>
          <p:cNvPicPr>
            <a:picLocks noChangeAspect="1"/>
          </p:cNvPicPr>
          <p:nvPr/>
        </p:nvPicPr>
        <p:blipFill rotWithShape="1">
          <a:blip r:embed="rId4">
            <a:extLst>
              <a:ext uri="{28A0092B-C50C-407E-A947-70E740481C1C}">
                <a14:useLocalDpi xmlns:a14="http://schemas.microsoft.com/office/drawing/2010/main" val="0"/>
              </a:ext>
            </a:extLst>
          </a:blip>
          <a:srcRect r="914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atura vietturis 2">
            <a:extLst>
              <a:ext uri="{FF2B5EF4-FFF2-40B4-BE49-F238E27FC236}">
                <a16:creationId xmlns:a16="http://schemas.microsoft.com/office/drawing/2014/main" id="{12CC20AC-7428-43D0-8151-2CCFCB425659}"/>
              </a:ext>
            </a:extLst>
          </p:cNvPr>
          <p:cNvGraphicFramePr>
            <a:graphicFrameLocks noGrp="1"/>
          </p:cNvGraphicFramePr>
          <p:nvPr>
            <p:ph idx="1"/>
            <p:extLst>
              <p:ext uri="{D42A27DB-BD31-4B8C-83A1-F6EECF244321}">
                <p14:modId xmlns:p14="http://schemas.microsoft.com/office/powerpoint/2010/main" val="3887522718"/>
              </p:ext>
            </p:extLst>
          </p:nvPr>
        </p:nvGraphicFramePr>
        <p:xfrm>
          <a:off x="5297762" y="2544318"/>
          <a:ext cx="6251110" cy="38564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700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B0B8B85-08E8-40AE-8AC7-AB346A4B01D6}"/>
              </a:ext>
            </a:extLst>
          </p:cNvPr>
          <p:cNvSpPr>
            <a:spLocks noGrp="1"/>
          </p:cNvSpPr>
          <p:nvPr>
            <p:ph type="title"/>
          </p:nvPr>
        </p:nvSpPr>
        <p:spPr>
          <a:xfrm>
            <a:off x="1171074" y="1396686"/>
            <a:ext cx="3240506" cy="4064628"/>
          </a:xfrm>
        </p:spPr>
        <p:txBody>
          <a:bodyPr>
            <a:normAutofit/>
          </a:bodyPr>
          <a:lstStyle/>
          <a:p>
            <a:r>
              <a:rPr lang="lv-LV" sz="4100" b="0" i="0" u="none" strike="noStrike" cap="small" noProof="0" dirty="0">
                <a:solidFill>
                  <a:srgbClr val="FFFFFF"/>
                </a:solidFill>
                <a:effectLst/>
              </a:rPr>
              <a:t>Vardarbības novēršana</a:t>
            </a:r>
            <a:br>
              <a:rPr lang="lv-LV" sz="4100" noProof="0" dirty="0">
                <a:solidFill>
                  <a:srgbClr val="FFFFFF"/>
                </a:solidFill>
              </a:rPr>
            </a:br>
            <a:endParaRPr lang="lv-LV" sz="4100" noProof="0" dirty="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1EA2BF6C-4F8D-44FC-91EE-B8E63A4D714E}"/>
              </a:ext>
            </a:extLst>
          </p:cNvPr>
          <p:cNvSpPr>
            <a:spLocks noGrp="1"/>
          </p:cNvSpPr>
          <p:nvPr>
            <p:ph idx="1"/>
          </p:nvPr>
        </p:nvSpPr>
        <p:spPr>
          <a:xfrm>
            <a:off x="5370153" y="1526033"/>
            <a:ext cx="5536397" cy="3935281"/>
          </a:xfrm>
        </p:spPr>
        <p:txBody>
          <a:bodyPr>
            <a:normAutofit lnSpcReduction="10000"/>
          </a:bodyPr>
          <a:lstStyle/>
          <a:p>
            <a:r>
              <a:rPr lang="lv-LV" sz="2200" b="0" i="0" u="none" strike="noStrike" noProof="0" dirty="0">
                <a:effectLst/>
                <a:latin typeface="+mn-lt"/>
              </a:rPr>
              <a:t>Vardarbība tiek itin labi atpazīta, taču šauri skatītas atbildības robežas par tās novēršanu un atbalsta sniegšanu cietušajiem.</a:t>
            </a:r>
          </a:p>
          <a:p>
            <a:r>
              <a:rPr lang="lv-LV" sz="2200" dirty="0"/>
              <a:t>Cilvēkam nonākot «pašsaprotamā» nelaimē piemēram, saslimšana, ugunsnelaime, palīdzības sniegšana arī šķiet pašsaprotama. Pie vardarbības nelaimes, šī </a:t>
            </a:r>
            <a:r>
              <a:rPr lang="lv-LV" sz="2200" dirty="0" err="1"/>
              <a:t>pašsaprotamība</a:t>
            </a:r>
            <a:r>
              <a:rPr lang="lv-LV" sz="2200" dirty="0"/>
              <a:t> itin bieži sašķobās. =&gt; </a:t>
            </a:r>
            <a:r>
              <a:rPr lang="lv-LV" sz="2200" b="0" i="0" u="none" strike="noStrike" noProof="0" dirty="0">
                <a:effectLst/>
                <a:latin typeface="+mn-lt"/>
              </a:rPr>
              <a:t>Pārliecība, ka es nevaru «tur» jaukties, tas jādara atbildīgajiem dienestiem vai speciālistiem. Iespējams, ka trūkst zināšanu un prasmju, kā mēs varam nekaitējot palīdzēt otram šajā nelaimē. </a:t>
            </a:r>
          </a:p>
        </p:txBody>
      </p:sp>
    </p:spTree>
    <p:extLst>
      <p:ext uri="{BB962C8B-B14F-4D97-AF65-F5344CB8AC3E}">
        <p14:creationId xmlns:p14="http://schemas.microsoft.com/office/powerpoint/2010/main" val="2724417317"/>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Organic</Template>
  <TotalTime>1370</TotalTime>
  <Words>864</Words>
  <Application>Microsoft Office PowerPoint</Application>
  <PresentationFormat>Widescreen</PresentationFormat>
  <Paragraphs>90</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Unicode MS</vt:lpstr>
      <vt:lpstr>Calibri</vt:lpstr>
      <vt:lpstr>Calibri Light</vt:lpstr>
      <vt:lpstr>Office dizains</vt:lpstr>
      <vt:lpstr>Atskaite par lauka darbu Latgalē.</vt:lpstr>
      <vt:lpstr>Pētījuma mērķi: </vt:lpstr>
      <vt:lpstr>Lauka darbs pašvaldībā</vt:lpstr>
      <vt:lpstr>Dzīve kopienā</vt:lpstr>
      <vt:lpstr>Priekšrocības </vt:lpstr>
      <vt:lpstr>Izaicinājumi</vt:lpstr>
      <vt:lpstr>Vardarbības iemesli cilvēku skatījumā </vt:lpstr>
      <vt:lpstr>Vardarbības pieredze</vt:lpstr>
      <vt:lpstr>Vardarbības novēršana </vt:lpstr>
      <vt:lpstr>Vardarbības novēršana </vt:lpstr>
      <vt:lpstr>Secinājumi</vt:lpstr>
      <vt:lpstr>Secinājumi</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gender and tolerance to violence: mass media debate in Latvia</dc:title>
  <dc:creator>ilzemilze@outlook.com</dc:creator>
  <cp:lastModifiedBy>Aivita Putnina</cp:lastModifiedBy>
  <cp:revision>27</cp:revision>
  <dcterms:created xsi:type="dcterms:W3CDTF">2019-11-20T19:53:52Z</dcterms:created>
  <dcterms:modified xsi:type="dcterms:W3CDTF">2021-12-31T07:53:27Z</dcterms:modified>
</cp:coreProperties>
</file>