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6"/>
  </p:notesMasterIdLst>
  <p:sldIdLst>
    <p:sldId id="256" r:id="rId2"/>
    <p:sldId id="257" r:id="rId3"/>
    <p:sldId id="272" r:id="rId4"/>
    <p:sldId id="274" r:id="rId5"/>
    <p:sldId id="278" r:id="rId6"/>
    <p:sldId id="279" r:id="rId7"/>
    <p:sldId id="280" r:id="rId8"/>
    <p:sldId id="281" r:id="rId9"/>
    <p:sldId id="282" r:id="rId10"/>
    <p:sldId id="283" r:id="rId11"/>
    <p:sldId id="290" r:id="rId12"/>
    <p:sldId id="291" r:id="rId13"/>
    <p:sldId id="294"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83" autoAdjust="0"/>
  </p:normalViewPr>
  <p:slideViewPr>
    <p:cSldViewPr snapToGrid="0">
      <p:cViewPr varScale="1">
        <p:scale>
          <a:sx n="103" d="100"/>
          <a:sy n="103" d="100"/>
        </p:scale>
        <p:origin x="300" y="114"/>
      </p:cViewPr>
      <p:guideLst/>
    </p:cSldViewPr>
  </p:slideViewPr>
  <p:outlineViewPr>
    <p:cViewPr>
      <p:scale>
        <a:sx n="33" d="100"/>
        <a:sy n="33" d="100"/>
      </p:scale>
      <p:origin x="0" y="-80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ūrs Pokšāns" userId="2f2d63a2-548f-4004-ba8c-8847c1265698" providerId="ADAL" clId="{26208667-F91A-4D00-89B3-339747640C9A}"/>
    <pc:docChg chg="undo custSel modSld">
      <pc:chgData name="Artūrs Pokšāns" userId="2f2d63a2-548f-4004-ba8c-8847c1265698" providerId="ADAL" clId="{26208667-F91A-4D00-89B3-339747640C9A}" dt="2021-12-23T11:28:48.201" v="130" actId="2711"/>
      <pc:docMkLst>
        <pc:docMk/>
      </pc:docMkLst>
      <pc:sldChg chg="modSp mod">
        <pc:chgData name="Artūrs Pokšāns" userId="2f2d63a2-548f-4004-ba8c-8847c1265698" providerId="ADAL" clId="{26208667-F91A-4D00-89B3-339747640C9A}" dt="2021-12-23T11:28:27.226" v="128" actId="207"/>
        <pc:sldMkLst>
          <pc:docMk/>
          <pc:sldMk cId="246074737" sldId="272"/>
        </pc:sldMkLst>
        <pc:spChg chg="mod">
          <ac:chgData name="Artūrs Pokšāns" userId="2f2d63a2-548f-4004-ba8c-8847c1265698" providerId="ADAL" clId="{26208667-F91A-4D00-89B3-339747640C9A}" dt="2021-12-23T11:28:27.226" v="128" actId="207"/>
          <ac:spMkLst>
            <pc:docMk/>
            <pc:sldMk cId="246074737" sldId="272"/>
            <ac:spMk id="3" creationId="{B5B42468-6248-4C51-AF7E-F7C752E9853F}"/>
          </ac:spMkLst>
        </pc:spChg>
      </pc:sldChg>
      <pc:sldChg chg="modSp mod">
        <pc:chgData name="Artūrs Pokšāns" userId="2f2d63a2-548f-4004-ba8c-8847c1265698" providerId="ADAL" clId="{26208667-F91A-4D00-89B3-339747640C9A}" dt="2021-12-23T11:28:48.201" v="130" actId="2711"/>
        <pc:sldMkLst>
          <pc:docMk/>
          <pc:sldMk cId="2353178453" sldId="274"/>
        </pc:sldMkLst>
        <pc:spChg chg="mod">
          <ac:chgData name="Artūrs Pokšāns" userId="2f2d63a2-548f-4004-ba8c-8847c1265698" providerId="ADAL" clId="{26208667-F91A-4D00-89B3-339747640C9A}" dt="2021-12-23T11:28:48.201" v="130" actId="2711"/>
          <ac:spMkLst>
            <pc:docMk/>
            <pc:sldMk cId="2353178453" sldId="274"/>
            <ac:spMk id="3" creationId="{7E01E8BD-AF55-4DA5-8682-8F5F913721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CF98E-D509-4990-9464-9D231369D61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CEB95E4-192E-4E26-8608-A9CAEA3DBBF5}">
      <dgm:prSet/>
      <dgm:spPr/>
      <dgm:t>
        <a:bodyPr/>
        <a:lstStyle/>
        <a:p>
          <a:r>
            <a:rPr lang="lv-LV"/>
            <a:t>Pētīt izpratnes un pieredzes, tam kā tiek nodrošināts atbalsts  ģimenēm, kas saskaras ar vardarbību, ģimenes, kopienas pašvaldības un valsts līmenī un veicināt ģimeņu stiprināšanu;</a:t>
          </a:r>
          <a:endParaRPr lang="en-US"/>
        </a:p>
      </dgm:t>
    </dgm:pt>
    <dgm:pt modelId="{5C39562D-FCF4-4C75-99E3-2B89D48FFFBE}" type="parTrans" cxnId="{61B5EA5D-2AAB-4DD4-8313-0C94225A989A}">
      <dgm:prSet/>
      <dgm:spPr/>
      <dgm:t>
        <a:bodyPr/>
        <a:lstStyle/>
        <a:p>
          <a:endParaRPr lang="en-US"/>
        </a:p>
      </dgm:t>
    </dgm:pt>
    <dgm:pt modelId="{B91B58B9-91C3-481A-8D39-F4490958EDBD}" type="sibTrans" cxnId="{61B5EA5D-2AAB-4DD4-8313-0C94225A989A}">
      <dgm:prSet/>
      <dgm:spPr/>
      <dgm:t>
        <a:bodyPr/>
        <a:lstStyle/>
        <a:p>
          <a:endParaRPr lang="en-US"/>
        </a:p>
      </dgm:t>
    </dgm:pt>
    <dgm:pt modelId="{5D5D3101-78F4-425A-80EE-CB07F82AB853}">
      <dgm:prSet/>
      <dgm:spPr/>
      <dgm:t>
        <a:bodyPr/>
        <a:lstStyle/>
        <a:p>
          <a:r>
            <a:rPr lang="lv-LV" dirty="0"/>
            <a:t>Samazināt plaisu starp lietišķajiem un akadēmiskajiem pētījumiem;</a:t>
          </a:r>
          <a:endParaRPr lang="en-US" dirty="0"/>
        </a:p>
      </dgm:t>
    </dgm:pt>
    <dgm:pt modelId="{7CA1B578-A452-4358-BA6F-54E41757C935}" type="parTrans" cxnId="{711BDEA3-374A-44BD-AFE1-AF15DE817E9A}">
      <dgm:prSet/>
      <dgm:spPr/>
      <dgm:t>
        <a:bodyPr/>
        <a:lstStyle/>
        <a:p>
          <a:endParaRPr lang="en-US"/>
        </a:p>
      </dgm:t>
    </dgm:pt>
    <dgm:pt modelId="{466E9D46-F4FB-45BE-B46C-CEEAB78B9182}" type="sibTrans" cxnId="{711BDEA3-374A-44BD-AFE1-AF15DE817E9A}">
      <dgm:prSet/>
      <dgm:spPr/>
      <dgm:t>
        <a:bodyPr/>
        <a:lstStyle/>
        <a:p>
          <a:endParaRPr lang="en-US"/>
        </a:p>
      </dgm:t>
    </dgm:pt>
    <dgm:pt modelId="{A4136344-E222-4481-92BF-58D7510381C3}">
      <dgm:prSet/>
      <dgm:spPr/>
      <dgm:t>
        <a:bodyPr/>
        <a:lstStyle/>
        <a:p>
          <a:r>
            <a:rPr lang="lv-LV"/>
            <a:t>Stiprināt antropoloģiju kā lietišķu un akadēmisku disciplīnu Latvijā;</a:t>
          </a:r>
          <a:endParaRPr lang="en-US"/>
        </a:p>
      </dgm:t>
    </dgm:pt>
    <dgm:pt modelId="{208F82CC-2E98-4DBD-8E4C-457A57944449}" type="parTrans" cxnId="{5FD0F987-1885-401F-AE6F-9BF89D2BBA37}">
      <dgm:prSet/>
      <dgm:spPr/>
      <dgm:t>
        <a:bodyPr/>
        <a:lstStyle/>
        <a:p>
          <a:endParaRPr lang="en-US"/>
        </a:p>
      </dgm:t>
    </dgm:pt>
    <dgm:pt modelId="{E8DD3404-9575-43E0-94C7-CD0633F46A87}" type="sibTrans" cxnId="{5FD0F987-1885-401F-AE6F-9BF89D2BBA37}">
      <dgm:prSet/>
      <dgm:spPr/>
      <dgm:t>
        <a:bodyPr/>
        <a:lstStyle/>
        <a:p>
          <a:endParaRPr lang="en-US"/>
        </a:p>
      </dgm:t>
    </dgm:pt>
    <dgm:pt modelId="{C1085786-AD70-4B4D-A28E-ED5050F8CBA8}">
      <dgm:prSet/>
      <dgm:spPr/>
      <dgm:t>
        <a:bodyPr/>
        <a:lstStyle/>
        <a:p>
          <a:r>
            <a:rPr lang="lv-LV"/>
            <a:t>Starptautiski pozicionēt pētījuma rezultātus un pētnieku grupu.</a:t>
          </a:r>
          <a:endParaRPr lang="en-US"/>
        </a:p>
      </dgm:t>
    </dgm:pt>
    <dgm:pt modelId="{B63293B1-064C-47DF-9FB8-E95603738673}" type="parTrans" cxnId="{EDAD78CB-6F35-4850-B237-552E96A587B9}">
      <dgm:prSet/>
      <dgm:spPr/>
      <dgm:t>
        <a:bodyPr/>
        <a:lstStyle/>
        <a:p>
          <a:endParaRPr lang="en-US"/>
        </a:p>
      </dgm:t>
    </dgm:pt>
    <dgm:pt modelId="{18AB2F33-EE02-4EEB-A6B9-F221B67391FC}" type="sibTrans" cxnId="{EDAD78CB-6F35-4850-B237-552E96A587B9}">
      <dgm:prSet/>
      <dgm:spPr/>
      <dgm:t>
        <a:bodyPr/>
        <a:lstStyle/>
        <a:p>
          <a:endParaRPr lang="en-US"/>
        </a:p>
      </dgm:t>
    </dgm:pt>
    <dgm:pt modelId="{FFB1CC00-A20F-4725-A0DF-CCB3AFAA018C}" type="pres">
      <dgm:prSet presAssocID="{7A6CF98E-D509-4990-9464-9D231369D61F}" presName="Name0" presStyleCnt="0">
        <dgm:presLayoutVars>
          <dgm:dir/>
          <dgm:animLvl val="lvl"/>
          <dgm:resizeHandles val="exact"/>
        </dgm:presLayoutVars>
      </dgm:prSet>
      <dgm:spPr/>
    </dgm:pt>
    <dgm:pt modelId="{56470DAA-3A38-4B08-81AC-EDCA3ADF04EB}" type="pres">
      <dgm:prSet presAssocID="{C1085786-AD70-4B4D-A28E-ED5050F8CBA8}" presName="boxAndChildren" presStyleCnt="0"/>
      <dgm:spPr/>
    </dgm:pt>
    <dgm:pt modelId="{C27681A8-E301-40F9-821E-3D70B37C9F56}" type="pres">
      <dgm:prSet presAssocID="{C1085786-AD70-4B4D-A28E-ED5050F8CBA8}" presName="parentTextBox" presStyleLbl="node1" presStyleIdx="0" presStyleCnt="4"/>
      <dgm:spPr/>
    </dgm:pt>
    <dgm:pt modelId="{2C2B752F-9F34-4AA9-94A0-B6FFCE547887}" type="pres">
      <dgm:prSet presAssocID="{E8DD3404-9575-43E0-94C7-CD0633F46A87}" presName="sp" presStyleCnt="0"/>
      <dgm:spPr/>
    </dgm:pt>
    <dgm:pt modelId="{D742EC7B-5397-4D7C-851F-0DE9D1937E16}" type="pres">
      <dgm:prSet presAssocID="{A4136344-E222-4481-92BF-58D7510381C3}" presName="arrowAndChildren" presStyleCnt="0"/>
      <dgm:spPr/>
    </dgm:pt>
    <dgm:pt modelId="{F9804244-DE3D-4C6F-9983-3417A370D92A}" type="pres">
      <dgm:prSet presAssocID="{A4136344-E222-4481-92BF-58D7510381C3}" presName="parentTextArrow" presStyleLbl="node1" presStyleIdx="1" presStyleCnt="4"/>
      <dgm:spPr/>
    </dgm:pt>
    <dgm:pt modelId="{B0D5C173-D126-4CA7-B81D-1B00F86BCF2B}" type="pres">
      <dgm:prSet presAssocID="{466E9D46-F4FB-45BE-B46C-CEEAB78B9182}" presName="sp" presStyleCnt="0"/>
      <dgm:spPr/>
    </dgm:pt>
    <dgm:pt modelId="{8D672418-3BE2-4CB1-B414-41E2ECEEAF06}" type="pres">
      <dgm:prSet presAssocID="{5D5D3101-78F4-425A-80EE-CB07F82AB853}" presName="arrowAndChildren" presStyleCnt="0"/>
      <dgm:spPr/>
    </dgm:pt>
    <dgm:pt modelId="{C2612DC4-D69F-41E1-AC89-DBD2DF543144}" type="pres">
      <dgm:prSet presAssocID="{5D5D3101-78F4-425A-80EE-CB07F82AB853}" presName="parentTextArrow" presStyleLbl="node1" presStyleIdx="2" presStyleCnt="4"/>
      <dgm:spPr/>
    </dgm:pt>
    <dgm:pt modelId="{F430437A-D730-4B96-897D-C79E2102C859}" type="pres">
      <dgm:prSet presAssocID="{B91B58B9-91C3-481A-8D39-F4490958EDBD}" presName="sp" presStyleCnt="0"/>
      <dgm:spPr/>
    </dgm:pt>
    <dgm:pt modelId="{3956EF4E-6C63-4939-8BA3-B3D0E251358F}" type="pres">
      <dgm:prSet presAssocID="{9CEB95E4-192E-4E26-8608-A9CAEA3DBBF5}" presName="arrowAndChildren" presStyleCnt="0"/>
      <dgm:spPr/>
    </dgm:pt>
    <dgm:pt modelId="{6228A9C8-3248-42E2-80A6-0BE1D0AB8FF2}" type="pres">
      <dgm:prSet presAssocID="{9CEB95E4-192E-4E26-8608-A9CAEA3DBBF5}" presName="parentTextArrow" presStyleLbl="node1" presStyleIdx="3" presStyleCnt="4"/>
      <dgm:spPr/>
    </dgm:pt>
  </dgm:ptLst>
  <dgm:cxnLst>
    <dgm:cxn modelId="{D9360415-7CC1-4ECA-8219-50BDA8AC2004}" type="presOf" srcId="{5D5D3101-78F4-425A-80EE-CB07F82AB853}" destId="{C2612DC4-D69F-41E1-AC89-DBD2DF543144}" srcOrd="0" destOrd="0" presId="urn:microsoft.com/office/officeart/2005/8/layout/process4"/>
    <dgm:cxn modelId="{04C0971A-2028-4951-B2C2-DEE74D84DE3D}" type="presOf" srcId="{C1085786-AD70-4B4D-A28E-ED5050F8CBA8}" destId="{C27681A8-E301-40F9-821E-3D70B37C9F56}" srcOrd="0" destOrd="0" presId="urn:microsoft.com/office/officeart/2005/8/layout/process4"/>
    <dgm:cxn modelId="{61B5EA5D-2AAB-4DD4-8313-0C94225A989A}" srcId="{7A6CF98E-D509-4990-9464-9D231369D61F}" destId="{9CEB95E4-192E-4E26-8608-A9CAEA3DBBF5}" srcOrd="0" destOrd="0" parTransId="{5C39562D-FCF4-4C75-99E3-2B89D48FFFBE}" sibTransId="{B91B58B9-91C3-481A-8D39-F4490958EDBD}"/>
    <dgm:cxn modelId="{A2EB9161-9DEA-43CD-8C32-F2AD119C5BC8}" type="presOf" srcId="{7A6CF98E-D509-4990-9464-9D231369D61F}" destId="{FFB1CC00-A20F-4725-A0DF-CCB3AFAA018C}" srcOrd="0" destOrd="0" presId="urn:microsoft.com/office/officeart/2005/8/layout/process4"/>
    <dgm:cxn modelId="{5FD0F987-1885-401F-AE6F-9BF89D2BBA37}" srcId="{7A6CF98E-D509-4990-9464-9D231369D61F}" destId="{A4136344-E222-4481-92BF-58D7510381C3}" srcOrd="2" destOrd="0" parTransId="{208F82CC-2E98-4DBD-8E4C-457A57944449}" sibTransId="{E8DD3404-9575-43E0-94C7-CD0633F46A87}"/>
    <dgm:cxn modelId="{711BDEA3-374A-44BD-AFE1-AF15DE817E9A}" srcId="{7A6CF98E-D509-4990-9464-9D231369D61F}" destId="{5D5D3101-78F4-425A-80EE-CB07F82AB853}" srcOrd="1" destOrd="0" parTransId="{7CA1B578-A452-4358-BA6F-54E41757C935}" sibTransId="{466E9D46-F4FB-45BE-B46C-CEEAB78B9182}"/>
    <dgm:cxn modelId="{AE2085B7-C32C-4F31-9506-710E667D1822}" type="presOf" srcId="{A4136344-E222-4481-92BF-58D7510381C3}" destId="{F9804244-DE3D-4C6F-9983-3417A370D92A}" srcOrd="0" destOrd="0" presId="urn:microsoft.com/office/officeart/2005/8/layout/process4"/>
    <dgm:cxn modelId="{EDAD78CB-6F35-4850-B237-552E96A587B9}" srcId="{7A6CF98E-D509-4990-9464-9D231369D61F}" destId="{C1085786-AD70-4B4D-A28E-ED5050F8CBA8}" srcOrd="3" destOrd="0" parTransId="{B63293B1-064C-47DF-9FB8-E95603738673}" sibTransId="{18AB2F33-EE02-4EEB-A6B9-F221B67391FC}"/>
    <dgm:cxn modelId="{26D23DDB-0D07-4467-95BC-5172223F427C}" type="presOf" srcId="{9CEB95E4-192E-4E26-8608-A9CAEA3DBBF5}" destId="{6228A9C8-3248-42E2-80A6-0BE1D0AB8FF2}" srcOrd="0" destOrd="0" presId="urn:microsoft.com/office/officeart/2005/8/layout/process4"/>
    <dgm:cxn modelId="{3819CA06-64DF-496D-BE70-3174DBCB29E8}" type="presParOf" srcId="{FFB1CC00-A20F-4725-A0DF-CCB3AFAA018C}" destId="{56470DAA-3A38-4B08-81AC-EDCA3ADF04EB}" srcOrd="0" destOrd="0" presId="urn:microsoft.com/office/officeart/2005/8/layout/process4"/>
    <dgm:cxn modelId="{D25BD355-6378-46A4-8BC7-0FDEC14CC14A}" type="presParOf" srcId="{56470DAA-3A38-4B08-81AC-EDCA3ADF04EB}" destId="{C27681A8-E301-40F9-821E-3D70B37C9F56}" srcOrd="0" destOrd="0" presId="urn:microsoft.com/office/officeart/2005/8/layout/process4"/>
    <dgm:cxn modelId="{30E4BDF7-B77C-41DD-903B-23B2F86EB0D3}" type="presParOf" srcId="{FFB1CC00-A20F-4725-A0DF-CCB3AFAA018C}" destId="{2C2B752F-9F34-4AA9-94A0-B6FFCE547887}" srcOrd="1" destOrd="0" presId="urn:microsoft.com/office/officeart/2005/8/layout/process4"/>
    <dgm:cxn modelId="{A41BDDA2-EBE2-44B8-8582-34FD7DACB0A2}" type="presParOf" srcId="{FFB1CC00-A20F-4725-A0DF-CCB3AFAA018C}" destId="{D742EC7B-5397-4D7C-851F-0DE9D1937E16}" srcOrd="2" destOrd="0" presId="urn:microsoft.com/office/officeart/2005/8/layout/process4"/>
    <dgm:cxn modelId="{042DBC65-26D6-4D27-A731-4E174FBA4482}" type="presParOf" srcId="{D742EC7B-5397-4D7C-851F-0DE9D1937E16}" destId="{F9804244-DE3D-4C6F-9983-3417A370D92A}" srcOrd="0" destOrd="0" presId="urn:microsoft.com/office/officeart/2005/8/layout/process4"/>
    <dgm:cxn modelId="{641EAF53-2084-4CE5-8846-1076068BDEE1}" type="presParOf" srcId="{FFB1CC00-A20F-4725-A0DF-CCB3AFAA018C}" destId="{B0D5C173-D126-4CA7-B81D-1B00F86BCF2B}" srcOrd="3" destOrd="0" presId="urn:microsoft.com/office/officeart/2005/8/layout/process4"/>
    <dgm:cxn modelId="{86C58543-FE56-4A48-BB77-7F3FC4B53250}" type="presParOf" srcId="{FFB1CC00-A20F-4725-A0DF-CCB3AFAA018C}" destId="{8D672418-3BE2-4CB1-B414-41E2ECEEAF06}" srcOrd="4" destOrd="0" presId="urn:microsoft.com/office/officeart/2005/8/layout/process4"/>
    <dgm:cxn modelId="{33EDCE4A-284F-4F0B-8304-49C81EB20F64}" type="presParOf" srcId="{8D672418-3BE2-4CB1-B414-41E2ECEEAF06}" destId="{C2612DC4-D69F-41E1-AC89-DBD2DF543144}" srcOrd="0" destOrd="0" presId="urn:microsoft.com/office/officeart/2005/8/layout/process4"/>
    <dgm:cxn modelId="{E6572413-1576-4CB2-9D07-E62124A3C017}" type="presParOf" srcId="{FFB1CC00-A20F-4725-A0DF-CCB3AFAA018C}" destId="{F430437A-D730-4B96-897D-C79E2102C859}" srcOrd="5" destOrd="0" presId="urn:microsoft.com/office/officeart/2005/8/layout/process4"/>
    <dgm:cxn modelId="{56061914-C8F2-4753-80E3-A3140B228DCF}" type="presParOf" srcId="{FFB1CC00-A20F-4725-A0DF-CCB3AFAA018C}" destId="{3956EF4E-6C63-4939-8BA3-B3D0E251358F}" srcOrd="6" destOrd="0" presId="urn:microsoft.com/office/officeart/2005/8/layout/process4"/>
    <dgm:cxn modelId="{C788FAFF-7254-495E-B1A0-FD822A1A9C59}" type="presParOf" srcId="{3956EF4E-6C63-4939-8BA3-B3D0E251358F}" destId="{6228A9C8-3248-42E2-80A6-0BE1D0AB8F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CCF99-8610-4111-A5A6-120839A599F7}"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19A4FCBD-D20A-44D6-8707-E8C383186DAA}">
      <dgm:prSet/>
      <dgm:spPr/>
      <dgm:t>
        <a:bodyPr/>
        <a:lstStyle/>
        <a:p>
          <a:r>
            <a:rPr lang="lv-LV" dirty="0"/>
            <a:t>Nevardarbīgu attiecību modeļu trūkums</a:t>
          </a:r>
          <a:r>
            <a:rPr lang="lv-LV" i="0" dirty="0"/>
            <a:t>. </a:t>
          </a:r>
          <a:endParaRPr lang="en-US" dirty="0"/>
        </a:p>
      </dgm:t>
    </dgm:pt>
    <dgm:pt modelId="{A0829070-466E-4BA7-9593-C5D2BAB4759B}" type="parTrans" cxnId="{C58FB82E-0575-4EFD-9EB5-0F7BB369EBB9}">
      <dgm:prSet/>
      <dgm:spPr/>
      <dgm:t>
        <a:bodyPr/>
        <a:lstStyle/>
        <a:p>
          <a:endParaRPr lang="en-US"/>
        </a:p>
      </dgm:t>
    </dgm:pt>
    <dgm:pt modelId="{62DD0EEF-7F31-407D-9379-FD2FC0914531}" type="sibTrans" cxnId="{C58FB82E-0575-4EFD-9EB5-0F7BB369EBB9}">
      <dgm:prSet/>
      <dgm:spPr/>
      <dgm:t>
        <a:bodyPr/>
        <a:lstStyle/>
        <a:p>
          <a:endParaRPr lang="en-US"/>
        </a:p>
      </dgm:t>
    </dgm:pt>
    <dgm:pt modelId="{DEDF7A08-6B05-4AD2-85C0-17EFB7339FFE}">
      <dgm:prSet/>
      <dgm:spPr/>
      <dgm:t>
        <a:bodyPr/>
        <a:lstStyle/>
        <a:p>
          <a:r>
            <a:rPr lang="lv-LV" i="0" dirty="0"/>
            <a:t>Novērošanas un soda trūkums.</a:t>
          </a:r>
          <a:endParaRPr lang="en-US" dirty="0"/>
        </a:p>
      </dgm:t>
    </dgm:pt>
    <dgm:pt modelId="{615C93F7-1491-451A-96AB-4945FA81152D}" type="parTrans" cxnId="{F0C1356B-4D03-421C-8A34-B101FC4DCF40}">
      <dgm:prSet/>
      <dgm:spPr/>
      <dgm:t>
        <a:bodyPr/>
        <a:lstStyle/>
        <a:p>
          <a:endParaRPr lang="en-US"/>
        </a:p>
      </dgm:t>
    </dgm:pt>
    <dgm:pt modelId="{8666B517-F6F2-426B-92AF-47AA5A3E9923}" type="sibTrans" cxnId="{F0C1356B-4D03-421C-8A34-B101FC4DCF40}">
      <dgm:prSet/>
      <dgm:spPr/>
      <dgm:t>
        <a:bodyPr/>
        <a:lstStyle/>
        <a:p>
          <a:endParaRPr lang="en-US"/>
        </a:p>
      </dgm:t>
    </dgm:pt>
    <dgm:pt modelId="{484083F6-DE72-421A-87B3-6454BC87F8CB}">
      <dgm:prSet/>
      <dgm:spPr/>
      <dgm:t>
        <a:bodyPr/>
        <a:lstStyle/>
        <a:p>
          <a:r>
            <a:rPr lang="lv-LV" dirty="0"/>
            <a:t>Izpratnes trūkums par dažādību.</a:t>
          </a:r>
          <a:endParaRPr lang="en-US" i="0" dirty="0"/>
        </a:p>
        <a:p>
          <a:endParaRPr lang="en-US" dirty="0"/>
        </a:p>
      </dgm:t>
    </dgm:pt>
    <dgm:pt modelId="{6B87C334-8771-4B2A-8CF7-A3F217A177EA}" type="parTrans" cxnId="{5196A63E-B087-4C7A-8AF8-3DAB71C92475}">
      <dgm:prSet/>
      <dgm:spPr/>
      <dgm:t>
        <a:bodyPr/>
        <a:lstStyle/>
        <a:p>
          <a:endParaRPr lang="en-US"/>
        </a:p>
      </dgm:t>
    </dgm:pt>
    <dgm:pt modelId="{A362497A-5456-40D1-860E-65095BA35D3C}" type="sibTrans" cxnId="{5196A63E-B087-4C7A-8AF8-3DAB71C92475}">
      <dgm:prSet/>
      <dgm:spPr/>
      <dgm:t>
        <a:bodyPr/>
        <a:lstStyle/>
        <a:p>
          <a:endParaRPr lang="en-US"/>
        </a:p>
      </dgm:t>
    </dgm:pt>
    <dgm:pt modelId="{DF66F3B4-93A8-40FF-8ECD-958A3377A61B}" type="pres">
      <dgm:prSet presAssocID="{48BCCF99-8610-4111-A5A6-120839A599F7}" presName="vert0" presStyleCnt="0">
        <dgm:presLayoutVars>
          <dgm:dir/>
          <dgm:animOne val="branch"/>
          <dgm:animLvl val="lvl"/>
        </dgm:presLayoutVars>
      </dgm:prSet>
      <dgm:spPr/>
    </dgm:pt>
    <dgm:pt modelId="{A1FC4806-6A85-486A-94C3-9B71C4563E98}" type="pres">
      <dgm:prSet presAssocID="{19A4FCBD-D20A-44D6-8707-E8C383186DAA}" presName="thickLine" presStyleLbl="alignNode1" presStyleIdx="0" presStyleCnt="3"/>
      <dgm:spPr/>
    </dgm:pt>
    <dgm:pt modelId="{8DABB6C2-F3B6-4727-9D3E-676CEE5D6C7E}" type="pres">
      <dgm:prSet presAssocID="{19A4FCBD-D20A-44D6-8707-E8C383186DAA}" presName="horz1" presStyleCnt="0"/>
      <dgm:spPr/>
    </dgm:pt>
    <dgm:pt modelId="{CD3B2CBD-BA5B-4371-9E63-C77C0CCB2865}" type="pres">
      <dgm:prSet presAssocID="{19A4FCBD-D20A-44D6-8707-E8C383186DAA}" presName="tx1" presStyleLbl="revTx" presStyleIdx="0" presStyleCnt="3"/>
      <dgm:spPr/>
    </dgm:pt>
    <dgm:pt modelId="{8B4C604B-8F09-4C33-BBA4-1AD6B48C055B}" type="pres">
      <dgm:prSet presAssocID="{19A4FCBD-D20A-44D6-8707-E8C383186DAA}" presName="vert1" presStyleCnt="0"/>
      <dgm:spPr/>
    </dgm:pt>
    <dgm:pt modelId="{409A4578-7666-4D86-85E7-8EFE9209F1AC}" type="pres">
      <dgm:prSet presAssocID="{DEDF7A08-6B05-4AD2-85C0-17EFB7339FFE}" presName="thickLine" presStyleLbl="alignNode1" presStyleIdx="1" presStyleCnt="3"/>
      <dgm:spPr/>
    </dgm:pt>
    <dgm:pt modelId="{AEA11DAF-45BC-4EFA-AEB5-4E1004EE8E60}" type="pres">
      <dgm:prSet presAssocID="{DEDF7A08-6B05-4AD2-85C0-17EFB7339FFE}" presName="horz1" presStyleCnt="0"/>
      <dgm:spPr/>
    </dgm:pt>
    <dgm:pt modelId="{81111BFB-DBDB-426B-907F-4D89940F6ABF}" type="pres">
      <dgm:prSet presAssocID="{DEDF7A08-6B05-4AD2-85C0-17EFB7339FFE}" presName="tx1" presStyleLbl="revTx" presStyleIdx="1" presStyleCnt="3"/>
      <dgm:spPr/>
    </dgm:pt>
    <dgm:pt modelId="{73CEC231-5FF2-45F5-81D9-09A3EB9817A7}" type="pres">
      <dgm:prSet presAssocID="{DEDF7A08-6B05-4AD2-85C0-17EFB7339FFE}" presName="vert1" presStyleCnt="0"/>
      <dgm:spPr/>
    </dgm:pt>
    <dgm:pt modelId="{8D008292-56ED-47AF-A54D-6FFDADC33CB8}" type="pres">
      <dgm:prSet presAssocID="{484083F6-DE72-421A-87B3-6454BC87F8CB}" presName="thickLine" presStyleLbl="alignNode1" presStyleIdx="2" presStyleCnt="3"/>
      <dgm:spPr/>
    </dgm:pt>
    <dgm:pt modelId="{53B0A960-9A22-4B9E-84F8-2FC784724DF2}" type="pres">
      <dgm:prSet presAssocID="{484083F6-DE72-421A-87B3-6454BC87F8CB}" presName="horz1" presStyleCnt="0"/>
      <dgm:spPr/>
    </dgm:pt>
    <dgm:pt modelId="{CE78E43E-211E-48FD-B598-D9DCEEF98083}" type="pres">
      <dgm:prSet presAssocID="{484083F6-DE72-421A-87B3-6454BC87F8CB}" presName="tx1" presStyleLbl="revTx" presStyleIdx="2" presStyleCnt="3"/>
      <dgm:spPr/>
    </dgm:pt>
    <dgm:pt modelId="{C7F9C6D2-D578-4CAE-AD07-5FD553C13B52}" type="pres">
      <dgm:prSet presAssocID="{484083F6-DE72-421A-87B3-6454BC87F8CB}" presName="vert1" presStyleCnt="0"/>
      <dgm:spPr/>
    </dgm:pt>
  </dgm:ptLst>
  <dgm:cxnLst>
    <dgm:cxn modelId="{C58FB82E-0575-4EFD-9EB5-0F7BB369EBB9}" srcId="{48BCCF99-8610-4111-A5A6-120839A599F7}" destId="{19A4FCBD-D20A-44D6-8707-E8C383186DAA}" srcOrd="0" destOrd="0" parTransId="{A0829070-466E-4BA7-9593-C5D2BAB4759B}" sibTransId="{62DD0EEF-7F31-407D-9379-FD2FC0914531}"/>
    <dgm:cxn modelId="{1FF88232-C1C9-4D0A-A10B-25E953990E85}" type="presOf" srcId="{48BCCF99-8610-4111-A5A6-120839A599F7}" destId="{DF66F3B4-93A8-40FF-8ECD-958A3377A61B}" srcOrd="0" destOrd="0" presId="urn:microsoft.com/office/officeart/2008/layout/LinedList"/>
    <dgm:cxn modelId="{5196A63E-B087-4C7A-8AF8-3DAB71C92475}" srcId="{48BCCF99-8610-4111-A5A6-120839A599F7}" destId="{484083F6-DE72-421A-87B3-6454BC87F8CB}" srcOrd="2" destOrd="0" parTransId="{6B87C334-8771-4B2A-8CF7-A3F217A177EA}" sibTransId="{A362497A-5456-40D1-860E-65095BA35D3C}"/>
    <dgm:cxn modelId="{6C927761-42FF-4111-83AF-A3DBD0E3FFD8}" type="presOf" srcId="{484083F6-DE72-421A-87B3-6454BC87F8CB}" destId="{CE78E43E-211E-48FD-B598-D9DCEEF98083}" srcOrd="0" destOrd="0" presId="urn:microsoft.com/office/officeart/2008/layout/LinedList"/>
    <dgm:cxn modelId="{F0C1356B-4D03-421C-8A34-B101FC4DCF40}" srcId="{48BCCF99-8610-4111-A5A6-120839A599F7}" destId="{DEDF7A08-6B05-4AD2-85C0-17EFB7339FFE}" srcOrd="1" destOrd="0" parTransId="{615C93F7-1491-451A-96AB-4945FA81152D}" sibTransId="{8666B517-F6F2-426B-92AF-47AA5A3E9923}"/>
    <dgm:cxn modelId="{C9E3EB88-3035-43B1-8505-0B3F38533A35}" type="presOf" srcId="{19A4FCBD-D20A-44D6-8707-E8C383186DAA}" destId="{CD3B2CBD-BA5B-4371-9E63-C77C0CCB2865}" srcOrd="0" destOrd="0" presId="urn:microsoft.com/office/officeart/2008/layout/LinedList"/>
    <dgm:cxn modelId="{288E4CB3-3FDE-43F7-9239-9862B51B8143}" type="presOf" srcId="{DEDF7A08-6B05-4AD2-85C0-17EFB7339FFE}" destId="{81111BFB-DBDB-426B-907F-4D89940F6ABF}" srcOrd="0" destOrd="0" presId="urn:microsoft.com/office/officeart/2008/layout/LinedList"/>
    <dgm:cxn modelId="{CC9F6B00-3A39-48D7-8358-EB218BCC99B9}" type="presParOf" srcId="{DF66F3B4-93A8-40FF-8ECD-958A3377A61B}" destId="{A1FC4806-6A85-486A-94C3-9B71C4563E98}" srcOrd="0" destOrd="0" presId="urn:microsoft.com/office/officeart/2008/layout/LinedList"/>
    <dgm:cxn modelId="{FEBD2F18-1D25-4729-A282-E854AF917D92}" type="presParOf" srcId="{DF66F3B4-93A8-40FF-8ECD-958A3377A61B}" destId="{8DABB6C2-F3B6-4727-9D3E-676CEE5D6C7E}" srcOrd="1" destOrd="0" presId="urn:microsoft.com/office/officeart/2008/layout/LinedList"/>
    <dgm:cxn modelId="{9DB7CFF2-3E81-49A2-9D25-215B378B8665}" type="presParOf" srcId="{8DABB6C2-F3B6-4727-9D3E-676CEE5D6C7E}" destId="{CD3B2CBD-BA5B-4371-9E63-C77C0CCB2865}" srcOrd="0" destOrd="0" presId="urn:microsoft.com/office/officeart/2008/layout/LinedList"/>
    <dgm:cxn modelId="{B489CFEC-CE4E-4683-9E64-852E87C4FC44}" type="presParOf" srcId="{8DABB6C2-F3B6-4727-9D3E-676CEE5D6C7E}" destId="{8B4C604B-8F09-4C33-BBA4-1AD6B48C055B}" srcOrd="1" destOrd="0" presId="urn:microsoft.com/office/officeart/2008/layout/LinedList"/>
    <dgm:cxn modelId="{6E709255-54FE-4476-8F39-9C7A704BE27B}" type="presParOf" srcId="{DF66F3B4-93A8-40FF-8ECD-958A3377A61B}" destId="{409A4578-7666-4D86-85E7-8EFE9209F1AC}" srcOrd="2" destOrd="0" presId="urn:microsoft.com/office/officeart/2008/layout/LinedList"/>
    <dgm:cxn modelId="{DAF7C642-C931-4C19-B54D-FD83F2DBC9AD}" type="presParOf" srcId="{DF66F3B4-93A8-40FF-8ECD-958A3377A61B}" destId="{AEA11DAF-45BC-4EFA-AEB5-4E1004EE8E60}" srcOrd="3" destOrd="0" presId="urn:microsoft.com/office/officeart/2008/layout/LinedList"/>
    <dgm:cxn modelId="{AE4CBC44-E357-4110-B2D4-68755D4EB2B1}" type="presParOf" srcId="{AEA11DAF-45BC-4EFA-AEB5-4E1004EE8E60}" destId="{81111BFB-DBDB-426B-907F-4D89940F6ABF}" srcOrd="0" destOrd="0" presId="urn:microsoft.com/office/officeart/2008/layout/LinedList"/>
    <dgm:cxn modelId="{B801CA9D-787B-48CA-B9EB-D88953D641C8}" type="presParOf" srcId="{AEA11DAF-45BC-4EFA-AEB5-4E1004EE8E60}" destId="{73CEC231-5FF2-45F5-81D9-09A3EB9817A7}" srcOrd="1" destOrd="0" presId="urn:microsoft.com/office/officeart/2008/layout/LinedList"/>
    <dgm:cxn modelId="{ED73FB81-2C26-4051-821A-D2F2145BB7DC}" type="presParOf" srcId="{DF66F3B4-93A8-40FF-8ECD-958A3377A61B}" destId="{8D008292-56ED-47AF-A54D-6FFDADC33CB8}" srcOrd="4" destOrd="0" presId="urn:microsoft.com/office/officeart/2008/layout/LinedList"/>
    <dgm:cxn modelId="{5570D1DF-8385-4D6F-8CC4-7AAAA775896A}" type="presParOf" srcId="{DF66F3B4-93A8-40FF-8ECD-958A3377A61B}" destId="{53B0A960-9A22-4B9E-84F8-2FC784724DF2}" srcOrd="5" destOrd="0" presId="urn:microsoft.com/office/officeart/2008/layout/LinedList"/>
    <dgm:cxn modelId="{3E68E81C-96D3-4574-B4D5-C6968C6E4D1B}" type="presParOf" srcId="{53B0A960-9A22-4B9E-84F8-2FC784724DF2}" destId="{CE78E43E-211E-48FD-B598-D9DCEEF98083}" srcOrd="0" destOrd="0" presId="urn:microsoft.com/office/officeart/2008/layout/LinedList"/>
    <dgm:cxn modelId="{B21960FB-386F-4031-A780-E45A7625C505}" type="presParOf" srcId="{53B0A960-9A22-4B9E-84F8-2FC784724DF2}" destId="{C7F9C6D2-D578-4CAE-AD07-5FD553C13B5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681A8-E301-40F9-821E-3D70B37C9F56}">
      <dsp:nvSpPr>
        <dsp:cNvPr id="0" name=""/>
        <dsp:cNvSpPr/>
      </dsp:nvSpPr>
      <dsp:spPr>
        <a:xfrm>
          <a:off x="0" y="4522536"/>
          <a:ext cx="6364224" cy="989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Starptautiski pozicionēt pētījuma rezultātus un pētnieku grupu.</a:t>
          </a:r>
          <a:endParaRPr lang="en-US" sz="1700" kern="1200"/>
        </a:p>
      </dsp:txBody>
      <dsp:txXfrm>
        <a:off x="0" y="4522536"/>
        <a:ext cx="6364224" cy="989420"/>
      </dsp:txXfrm>
    </dsp:sp>
    <dsp:sp modelId="{F9804244-DE3D-4C6F-9983-3417A370D92A}">
      <dsp:nvSpPr>
        <dsp:cNvPr id="0" name=""/>
        <dsp:cNvSpPr/>
      </dsp:nvSpPr>
      <dsp:spPr>
        <a:xfrm rot="10800000">
          <a:off x="0" y="3015649"/>
          <a:ext cx="6364224" cy="1521728"/>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Stiprināt antropoloģiju kā lietišķu un akadēmisku disciplīnu Latvijā;</a:t>
          </a:r>
          <a:endParaRPr lang="en-US" sz="1700" kern="1200"/>
        </a:p>
      </dsp:txBody>
      <dsp:txXfrm rot="10800000">
        <a:off x="0" y="3015649"/>
        <a:ext cx="6364224" cy="988773"/>
      </dsp:txXfrm>
    </dsp:sp>
    <dsp:sp modelId="{C2612DC4-D69F-41E1-AC89-DBD2DF543144}">
      <dsp:nvSpPr>
        <dsp:cNvPr id="0" name=""/>
        <dsp:cNvSpPr/>
      </dsp:nvSpPr>
      <dsp:spPr>
        <a:xfrm rot="10800000">
          <a:off x="0" y="1508761"/>
          <a:ext cx="6364224" cy="1521728"/>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dirty="0"/>
            <a:t>Samazināt plaisu starp lietišķajiem un akadēmiskajiem pētījumiem;</a:t>
          </a:r>
          <a:endParaRPr lang="en-US" sz="1700" kern="1200" dirty="0"/>
        </a:p>
      </dsp:txBody>
      <dsp:txXfrm rot="10800000">
        <a:off x="0" y="1508761"/>
        <a:ext cx="6364224" cy="988773"/>
      </dsp:txXfrm>
    </dsp:sp>
    <dsp:sp modelId="{6228A9C8-3248-42E2-80A6-0BE1D0AB8FF2}">
      <dsp:nvSpPr>
        <dsp:cNvPr id="0" name=""/>
        <dsp:cNvSpPr/>
      </dsp:nvSpPr>
      <dsp:spPr>
        <a:xfrm rot="10800000">
          <a:off x="0" y="1874"/>
          <a:ext cx="6364224" cy="152172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Pētīt izpratnes un pieredzes, tam kā tiek nodrošināts atbalsts  ģimenēm, kas saskaras ar vardarbību, ģimenes, kopienas pašvaldības un valsts līmenī un veicināt ģimeņu stiprināšanu;</a:t>
          </a:r>
          <a:endParaRPr lang="en-US" sz="1700" kern="1200"/>
        </a:p>
      </dsp:txBody>
      <dsp:txXfrm rot="10800000">
        <a:off x="0" y="1874"/>
        <a:ext cx="6364224" cy="988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4806-6A85-486A-94C3-9B71C4563E98}">
      <dsp:nvSpPr>
        <dsp:cNvPr id="0" name=""/>
        <dsp:cNvSpPr/>
      </dsp:nvSpPr>
      <dsp:spPr>
        <a:xfrm>
          <a:off x="0" y="1701"/>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D3B2CBD-BA5B-4371-9E63-C77C0CCB2865}">
      <dsp:nvSpPr>
        <dsp:cNvPr id="0" name=""/>
        <dsp:cNvSpPr/>
      </dsp:nvSpPr>
      <dsp:spPr>
        <a:xfrm>
          <a:off x="0" y="1701"/>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dirty="0"/>
            <a:t>Nevardarbīgu attiecību modeļu trūkums</a:t>
          </a:r>
          <a:r>
            <a:rPr lang="lv-LV" sz="2800" i="0" kern="1200" dirty="0"/>
            <a:t>. </a:t>
          </a:r>
          <a:endParaRPr lang="en-US" sz="2800" kern="1200" dirty="0"/>
        </a:p>
      </dsp:txBody>
      <dsp:txXfrm>
        <a:off x="0" y="1701"/>
        <a:ext cx="6251110" cy="1160153"/>
      </dsp:txXfrm>
    </dsp:sp>
    <dsp:sp modelId="{409A4578-7666-4D86-85E7-8EFE9209F1AC}">
      <dsp:nvSpPr>
        <dsp:cNvPr id="0" name=""/>
        <dsp:cNvSpPr/>
      </dsp:nvSpPr>
      <dsp:spPr>
        <a:xfrm>
          <a:off x="0" y="1161855"/>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111BFB-DBDB-426B-907F-4D89940F6ABF}">
      <dsp:nvSpPr>
        <dsp:cNvPr id="0" name=""/>
        <dsp:cNvSpPr/>
      </dsp:nvSpPr>
      <dsp:spPr>
        <a:xfrm>
          <a:off x="0" y="1161855"/>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i="0" kern="1200" dirty="0"/>
            <a:t>Novērošanas un soda trūkums.</a:t>
          </a:r>
          <a:endParaRPr lang="en-US" sz="2800" kern="1200" dirty="0"/>
        </a:p>
      </dsp:txBody>
      <dsp:txXfrm>
        <a:off x="0" y="1161855"/>
        <a:ext cx="6251110" cy="1160153"/>
      </dsp:txXfrm>
    </dsp:sp>
    <dsp:sp modelId="{8D008292-56ED-47AF-A54D-6FFDADC33CB8}">
      <dsp:nvSpPr>
        <dsp:cNvPr id="0" name=""/>
        <dsp:cNvSpPr/>
      </dsp:nvSpPr>
      <dsp:spPr>
        <a:xfrm>
          <a:off x="0" y="2322008"/>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78E43E-211E-48FD-B598-D9DCEEF98083}">
      <dsp:nvSpPr>
        <dsp:cNvPr id="0" name=""/>
        <dsp:cNvSpPr/>
      </dsp:nvSpPr>
      <dsp:spPr>
        <a:xfrm>
          <a:off x="0" y="2322008"/>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dirty="0"/>
            <a:t>Izpratnes trūkums par dažādību.</a:t>
          </a:r>
          <a:endParaRPr lang="en-US" sz="2800" i="0" kern="1200" dirty="0"/>
        </a:p>
        <a:p>
          <a:pPr marL="0" lvl="0" indent="0" algn="l" defTabSz="1244600">
            <a:lnSpc>
              <a:spcPct val="90000"/>
            </a:lnSpc>
            <a:spcBef>
              <a:spcPct val="0"/>
            </a:spcBef>
            <a:spcAft>
              <a:spcPct val="35000"/>
            </a:spcAft>
            <a:buNone/>
          </a:pPr>
          <a:endParaRPr lang="en-US" sz="2800" kern="1200" dirty="0"/>
        </a:p>
      </dsp:txBody>
      <dsp:txXfrm>
        <a:off x="0" y="2322008"/>
        <a:ext cx="6251110" cy="11601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D32E6-D8C7-42B5-85F6-5732F48DA310}" type="datetimeFigureOut">
              <a:rPr lang="en-US" smtClean="0"/>
              <a:t>1/3/2022</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1E734-1408-40D6-BCA1-11F9486A57E7}" type="slidenum">
              <a:rPr lang="en-US" smtClean="0"/>
              <a:t>‹#›</a:t>
            </a:fld>
            <a:endParaRPr lang="en-US"/>
          </a:p>
        </p:txBody>
      </p:sp>
    </p:spTree>
    <p:extLst>
      <p:ext uri="{BB962C8B-B14F-4D97-AF65-F5344CB8AC3E}">
        <p14:creationId xmlns:p14="http://schemas.microsoft.com/office/powerpoint/2010/main" val="426255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a:t>
            </a:fld>
            <a:endParaRPr lang="en-US"/>
          </a:p>
        </p:txBody>
      </p:sp>
    </p:spTree>
    <p:extLst>
      <p:ext uri="{BB962C8B-B14F-4D97-AF65-F5344CB8AC3E}">
        <p14:creationId xmlns:p14="http://schemas.microsoft.com/office/powerpoint/2010/main" val="75799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10</a:t>
            </a:fld>
            <a:endParaRPr lang="en-US"/>
          </a:p>
        </p:txBody>
      </p:sp>
    </p:spTree>
    <p:extLst>
      <p:ext uri="{BB962C8B-B14F-4D97-AF65-F5344CB8AC3E}">
        <p14:creationId xmlns:p14="http://schemas.microsoft.com/office/powerpoint/2010/main" val="207763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11</a:t>
            </a:fld>
            <a:endParaRPr lang="en-US"/>
          </a:p>
        </p:txBody>
      </p:sp>
    </p:spTree>
    <p:extLst>
      <p:ext uri="{BB962C8B-B14F-4D97-AF65-F5344CB8AC3E}">
        <p14:creationId xmlns:p14="http://schemas.microsoft.com/office/powerpoint/2010/main" val="297680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2</a:t>
            </a:fld>
            <a:endParaRPr lang="en-US"/>
          </a:p>
        </p:txBody>
      </p:sp>
    </p:spTree>
    <p:extLst>
      <p:ext uri="{BB962C8B-B14F-4D97-AF65-F5344CB8AC3E}">
        <p14:creationId xmlns:p14="http://schemas.microsoft.com/office/powerpoint/2010/main" val="152534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19326B4E-651F-41D0-89C4-6602075FC75B}" type="slidenum">
              <a:rPr lang="en-US" smtClean="0"/>
              <a:t>3</a:t>
            </a:fld>
            <a:endParaRPr lang="en-US"/>
          </a:p>
        </p:txBody>
      </p:sp>
    </p:spTree>
    <p:extLst>
      <p:ext uri="{BB962C8B-B14F-4D97-AF65-F5344CB8AC3E}">
        <p14:creationId xmlns:p14="http://schemas.microsoft.com/office/powerpoint/2010/main" val="283902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4</a:t>
            </a:fld>
            <a:endParaRPr lang="en-US"/>
          </a:p>
        </p:txBody>
      </p:sp>
    </p:spTree>
    <p:extLst>
      <p:ext uri="{BB962C8B-B14F-4D97-AF65-F5344CB8AC3E}">
        <p14:creationId xmlns:p14="http://schemas.microsoft.com/office/powerpoint/2010/main" val="98662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5</a:t>
            </a:fld>
            <a:endParaRPr lang="en-US"/>
          </a:p>
        </p:txBody>
      </p:sp>
    </p:spTree>
    <p:extLst>
      <p:ext uri="{BB962C8B-B14F-4D97-AF65-F5344CB8AC3E}">
        <p14:creationId xmlns:p14="http://schemas.microsoft.com/office/powerpoint/2010/main" val="19947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6</a:t>
            </a:fld>
            <a:endParaRPr lang="en-US"/>
          </a:p>
        </p:txBody>
      </p:sp>
    </p:spTree>
    <p:extLst>
      <p:ext uri="{BB962C8B-B14F-4D97-AF65-F5344CB8AC3E}">
        <p14:creationId xmlns:p14="http://schemas.microsoft.com/office/powerpoint/2010/main" val="362097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7</a:t>
            </a:fld>
            <a:endParaRPr lang="en-US"/>
          </a:p>
        </p:txBody>
      </p:sp>
    </p:spTree>
    <p:extLst>
      <p:ext uri="{BB962C8B-B14F-4D97-AF65-F5344CB8AC3E}">
        <p14:creationId xmlns:p14="http://schemas.microsoft.com/office/powerpoint/2010/main" val="283554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8</a:t>
            </a:fld>
            <a:endParaRPr lang="en-US"/>
          </a:p>
        </p:txBody>
      </p:sp>
    </p:spTree>
    <p:extLst>
      <p:ext uri="{BB962C8B-B14F-4D97-AF65-F5344CB8AC3E}">
        <p14:creationId xmlns:p14="http://schemas.microsoft.com/office/powerpoint/2010/main" val="158254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9</a:t>
            </a:fld>
            <a:endParaRPr lang="en-US"/>
          </a:p>
        </p:txBody>
      </p:sp>
    </p:spTree>
    <p:extLst>
      <p:ext uri="{BB962C8B-B14F-4D97-AF65-F5344CB8AC3E}">
        <p14:creationId xmlns:p14="http://schemas.microsoft.com/office/powerpoint/2010/main" val="258620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4CA075C-D4B7-41CA-B00D-3CC8972AC2C2}"/>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8DBB1D99-A820-4A68-B304-EBBA166EB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0B5AF816-B6E1-40D9-AC69-EC43975FEC22}"/>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5" name="Kājenes vietturis 4">
            <a:extLst>
              <a:ext uri="{FF2B5EF4-FFF2-40B4-BE49-F238E27FC236}">
                <a16:creationId xmlns:a16="http://schemas.microsoft.com/office/drawing/2014/main" id="{DFECB7E3-8E46-41C4-A2AE-6C3E558F46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63685F90-5D05-4D16-96D2-8BC02B4BADE8}"/>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50175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FB3302-F08F-4C2F-9119-DDEB8A11410E}"/>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AE244C35-4F11-454D-B361-7A427E8E8F7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9B8A4AB9-A975-4C44-99FA-D78BAD3E5D63}"/>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5" name="Kājenes vietturis 4">
            <a:extLst>
              <a:ext uri="{FF2B5EF4-FFF2-40B4-BE49-F238E27FC236}">
                <a16:creationId xmlns:a16="http://schemas.microsoft.com/office/drawing/2014/main" id="{085639DB-BF4C-4DDE-ACE8-D4F8A52A3844}"/>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7B2F3570-57E2-454F-918E-B8FD9172758A}"/>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8064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FA42A0C7-9BDD-4518-BC0D-B0EC68BF6CD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73815E0D-32FE-458D-AD3D-239CD84457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CBFF1BBA-F566-4B02-8BFA-3B66152FAF16}"/>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5" name="Kājenes vietturis 4">
            <a:extLst>
              <a:ext uri="{FF2B5EF4-FFF2-40B4-BE49-F238E27FC236}">
                <a16:creationId xmlns:a16="http://schemas.microsoft.com/office/drawing/2014/main" id="{9E5FE50B-8D09-46A9-86FC-BF34B30544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152B2425-1FB8-433E-800A-C7AD5054695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33144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602185-EC01-4924-B50B-2D7CFBA2B635}"/>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9BD34DE4-7A6C-475C-B557-05F125D2B0FB}"/>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2ACE271D-6C07-428D-A580-38B16240F5B8}"/>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5" name="Kājenes vietturis 4">
            <a:extLst>
              <a:ext uri="{FF2B5EF4-FFF2-40B4-BE49-F238E27FC236}">
                <a16:creationId xmlns:a16="http://schemas.microsoft.com/office/drawing/2014/main" id="{5D17943D-4F59-4345-AE76-FF9CC32F26D5}"/>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0C50819C-D198-4FFE-8DCD-7101757024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9849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EB2C73-7FC1-4C97-96EA-D73ED19A9E1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68BC2F9D-7609-46C9-B35E-024B6516D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FB0C06FC-FD30-451D-8A03-07182A91C5EB}"/>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5" name="Kājenes vietturis 4">
            <a:extLst>
              <a:ext uri="{FF2B5EF4-FFF2-40B4-BE49-F238E27FC236}">
                <a16:creationId xmlns:a16="http://schemas.microsoft.com/office/drawing/2014/main" id="{DC71345C-5B6F-4967-B8A1-F2B30C299883}"/>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ED7392D9-A874-4486-850B-E3A2C96486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017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A15122-4D10-496E-A889-F1BD24C3E299}"/>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6E0180DE-FEA2-4D7A-B711-A9085E2DF537}"/>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581C1541-51B8-4DB4-8499-9582CE81A14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0417BC98-7412-47E0-A2FE-5924E9FF5452}"/>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6" name="Kājenes vietturis 5">
            <a:extLst>
              <a:ext uri="{FF2B5EF4-FFF2-40B4-BE49-F238E27FC236}">
                <a16:creationId xmlns:a16="http://schemas.microsoft.com/office/drawing/2014/main" id="{C61379AD-6243-442F-87A7-F9529A220CFE}"/>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9E341C71-5DCE-47AA-909F-6F7C47EF15C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8257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C4D5799-C951-4E4B-95EB-1B820D74D1C9}"/>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C9A143A9-2CCD-4CD3-9B0C-0CC5D708E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43DAB32F-DA52-460B-83F8-EC3F2316E342}"/>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BFE8E8B4-B5BC-4BA9-9FA9-A157DF14F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BBD9BEAC-0A2D-4AED-9729-D1F353903A3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65C640D9-5571-43C3-9916-C4EA642536E6}"/>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8" name="Kājenes vietturis 7">
            <a:extLst>
              <a:ext uri="{FF2B5EF4-FFF2-40B4-BE49-F238E27FC236}">
                <a16:creationId xmlns:a16="http://schemas.microsoft.com/office/drawing/2014/main" id="{7E419A3B-768A-4A61-B03C-984164415EB8}"/>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AC4B2834-BDB6-43FF-8B04-D0F8A7AE0DA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67465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1C52AC-3073-4887-BA98-47FDBD015470}"/>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DA7F587F-1F53-4C6E-AD2E-7825D3BEB059}"/>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4" name="Kājenes vietturis 3">
            <a:extLst>
              <a:ext uri="{FF2B5EF4-FFF2-40B4-BE49-F238E27FC236}">
                <a16:creationId xmlns:a16="http://schemas.microsoft.com/office/drawing/2014/main" id="{973CE214-91A6-4D2E-8E1D-271CA5DFBC2F}"/>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444081D9-27E6-40FE-AE7A-E8147636099C}"/>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21062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3A9E5AF4-011C-40E5-918D-79630AC3C4C7}"/>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3" name="Kājenes vietturis 2">
            <a:extLst>
              <a:ext uri="{FF2B5EF4-FFF2-40B4-BE49-F238E27FC236}">
                <a16:creationId xmlns:a16="http://schemas.microsoft.com/office/drawing/2014/main" id="{E0B9CA35-FC57-4FDC-A231-4DFA7F73C7E3}"/>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D90F82BA-C3B7-44F9-B494-7F7FB07DB37D}"/>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119248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FBA5140-9757-4502-9F7A-4D30BF81CAF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089B1858-12FE-49BE-8502-0CA309A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FC37C953-B9D8-41F4-99FA-76C5B85E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E60AF0C-A8C1-4903-AEC4-E0DD6B57546F}"/>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6" name="Kājenes vietturis 5">
            <a:extLst>
              <a:ext uri="{FF2B5EF4-FFF2-40B4-BE49-F238E27FC236}">
                <a16:creationId xmlns:a16="http://schemas.microsoft.com/office/drawing/2014/main" id="{D93E6749-C021-4067-94E0-C65855E5C808}"/>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B65F0212-2A6A-44E9-8556-4ACBA1F32EF0}"/>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9972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AB34DA6-6423-4603-A810-7C010508AFA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938EA696-43DE-48F3-BE6D-10D275C62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D5697460-EDB1-4A67-9494-1EC57A944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7166966-8A72-418C-AEAF-549F0FE242D6}"/>
              </a:ext>
            </a:extLst>
          </p:cNvPr>
          <p:cNvSpPr>
            <a:spLocks noGrp="1"/>
          </p:cNvSpPr>
          <p:nvPr>
            <p:ph type="dt" sz="half" idx="10"/>
          </p:nvPr>
        </p:nvSpPr>
        <p:spPr/>
        <p:txBody>
          <a:bodyPr/>
          <a:lstStyle/>
          <a:p>
            <a:fld id="{0CC1B130-0CBF-4F6B-B090-BAD413BED3B2}" type="datetimeFigureOut">
              <a:rPr lang="en-US" smtClean="0"/>
              <a:t>1/3/2022</a:t>
            </a:fld>
            <a:endParaRPr lang="en-US"/>
          </a:p>
        </p:txBody>
      </p:sp>
      <p:sp>
        <p:nvSpPr>
          <p:cNvPr id="6" name="Kājenes vietturis 5">
            <a:extLst>
              <a:ext uri="{FF2B5EF4-FFF2-40B4-BE49-F238E27FC236}">
                <a16:creationId xmlns:a16="http://schemas.microsoft.com/office/drawing/2014/main" id="{1EF32B53-FA19-4DB9-AA4C-433DD39D7B72}"/>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18016E4B-81FF-4AE5-A0F9-64920A57C5E7}"/>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247604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9B04145-1739-49ED-877C-B46FAF271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636724B0-8473-4679-A96E-A01EFEBE2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0D192FAB-2A87-42D3-9776-951409D68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1B130-0CBF-4F6B-B090-BAD413BED3B2}" type="datetimeFigureOut">
              <a:rPr lang="en-US" smtClean="0"/>
              <a:t>1/3/2022</a:t>
            </a:fld>
            <a:endParaRPr lang="en-US"/>
          </a:p>
        </p:txBody>
      </p:sp>
      <p:sp>
        <p:nvSpPr>
          <p:cNvPr id="5" name="Kājenes vietturis 4">
            <a:extLst>
              <a:ext uri="{FF2B5EF4-FFF2-40B4-BE49-F238E27FC236}">
                <a16:creationId xmlns:a16="http://schemas.microsoft.com/office/drawing/2014/main" id="{B9C69CF9-DC93-41FE-B2AB-B3EEDA545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97A7FB87-B23D-4CEE-9C70-0BEFE10CD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A3-C185-4B2F-9E3F-37EA0FC537DE}" type="slidenum">
              <a:rPr lang="en-US" smtClean="0"/>
              <a:t>‹#›</a:t>
            </a:fld>
            <a:endParaRPr lang="en-US"/>
          </a:p>
        </p:txBody>
      </p:sp>
    </p:spTree>
    <p:extLst>
      <p:ext uri="{BB962C8B-B14F-4D97-AF65-F5344CB8AC3E}">
        <p14:creationId xmlns:p14="http://schemas.microsoft.com/office/powerpoint/2010/main" val="25942254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ara.neikena@edu.lu.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8.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D17322F-195D-4695-B7A7-FF78382D2922}"/>
              </a:ext>
            </a:extLst>
          </p:cNvPr>
          <p:cNvSpPr>
            <a:spLocks noGrp="1"/>
          </p:cNvSpPr>
          <p:nvPr>
            <p:ph type="ctrTitle"/>
          </p:nvPr>
        </p:nvSpPr>
        <p:spPr>
          <a:xfrm>
            <a:off x="1113810" y="2960716"/>
            <a:ext cx="4036334" cy="2387600"/>
          </a:xfrm>
        </p:spPr>
        <p:txBody>
          <a:bodyPr anchor="t">
            <a:normAutofit/>
          </a:bodyPr>
          <a:lstStyle/>
          <a:p>
            <a:pPr algn="l"/>
            <a:r>
              <a:rPr lang="lv-LV" sz="5400" noProof="0" dirty="0"/>
              <a:t>Kurzemes atskaite par lauka darbu.</a:t>
            </a:r>
          </a:p>
        </p:txBody>
      </p:sp>
      <p:sp>
        <p:nvSpPr>
          <p:cNvPr id="3" name="Apakšvirsraksts 2">
            <a:extLst>
              <a:ext uri="{FF2B5EF4-FFF2-40B4-BE49-F238E27FC236}">
                <a16:creationId xmlns:a16="http://schemas.microsoft.com/office/drawing/2014/main" id="{F30A1CCB-EC52-458B-8487-57711B3EE61F}"/>
              </a:ext>
            </a:extLst>
          </p:cNvPr>
          <p:cNvSpPr>
            <a:spLocks noGrp="1"/>
          </p:cNvSpPr>
          <p:nvPr>
            <p:ph type="subTitle" idx="1"/>
          </p:nvPr>
        </p:nvSpPr>
        <p:spPr>
          <a:xfrm>
            <a:off x="1113809" y="953037"/>
            <a:ext cx="4036333" cy="1709849"/>
          </a:xfrm>
        </p:spPr>
        <p:txBody>
          <a:bodyPr anchor="b">
            <a:noAutofit/>
          </a:bodyPr>
          <a:lstStyle/>
          <a:p>
            <a:r>
              <a:rPr lang="lv-LV" sz="1800" noProof="0" dirty="0">
                <a:latin typeface="+mn-lt"/>
              </a:rPr>
              <a:t>Latvijas Universitāte</a:t>
            </a:r>
          </a:p>
          <a:p>
            <a:endParaRPr lang="lv-LV" sz="1800" noProof="0" dirty="0">
              <a:latin typeface="+mn-lt"/>
            </a:endParaRPr>
          </a:p>
          <a:p>
            <a:r>
              <a:rPr lang="lv-LV" sz="1800" noProof="0" dirty="0">
                <a:latin typeface="+mn-lt"/>
              </a:rPr>
              <a:t>Projekts: Stiprinot ģimenes, kopienas un attiecības: antropoloģiska pieeja vardarbības izpētē (projekta numurs. lzp-2018/1-0068)</a:t>
            </a:r>
          </a:p>
          <a:p>
            <a:r>
              <a:rPr lang="lv-LV" sz="1800" noProof="0" dirty="0">
                <a:latin typeface="+mn-lt"/>
              </a:rPr>
              <a:t>2021 </a:t>
            </a:r>
          </a:p>
        </p:txBody>
      </p:sp>
      <p:grpSp>
        <p:nvGrpSpPr>
          <p:cNvPr id="45"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a:extLst>
              <a:ext uri="{FF2B5EF4-FFF2-40B4-BE49-F238E27FC236}">
                <a16:creationId xmlns:a16="http://schemas.microsoft.com/office/drawing/2014/main" id="{9F98F5FB-B077-4E08-8C6C-1284B4F28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492" y="2119424"/>
            <a:ext cx="5536001" cy="2560399"/>
          </a:xfrm>
          <a:prstGeom prst="rect">
            <a:avLst/>
          </a:prstGeom>
        </p:spPr>
      </p:pic>
    </p:spTree>
    <p:extLst>
      <p:ext uri="{BB962C8B-B14F-4D97-AF65-F5344CB8AC3E}">
        <p14:creationId xmlns:p14="http://schemas.microsoft.com/office/powerpoint/2010/main" val="381845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B0B8B85-08E8-40AE-8AC7-AB346A4B01D6}"/>
              </a:ext>
            </a:extLst>
          </p:cNvPr>
          <p:cNvSpPr>
            <a:spLocks noGrp="1"/>
          </p:cNvSpPr>
          <p:nvPr>
            <p:ph type="title"/>
          </p:nvPr>
        </p:nvSpPr>
        <p:spPr>
          <a:xfrm>
            <a:off x="1171074" y="1396686"/>
            <a:ext cx="3240506" cy="4064628"/>
          </a:xfrm>
        </p:spPr>
        <p:txBody>
          <a:bodyPr>
            <a:normAutofit/>
          </a:bodyPr>
          <a:lstStyle/>
          <a:p>
            <a:r>
              <a:rPr lang="lv-LV" sz="4100" b="0" i="0" u="none" strike="noStrike" cap="small" noProof="0" dirty="0">
                <a:solidFill>
                  <a:srgbClr val="FFFFFF"/>
                </a:solidFill>
                <a:effectLst/>
              </a:rPr>
              <a:t>Vardarbības novēršana</a:t>
            </a:r>
            <a:br>
              <a:rPr lang="lv-LV" sz="4100" noProof="0" dirty="0">
                <a:solidFill>
                  <a:srgbClr val="FFFFFF"/>
                </a:solidFill>
              </a:rPr>
            </a:br>
            <a:endParaRPr lang="lv-LV" sz="4100" noProof="0" dirty="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1EA2BF6C-4F8D-44FC-91EE-B8E63A4D714E}"/>
              </a:ext>
            </a:extLst>
          </p:cNvPr>
          <p:cNvSpPr>
            <a:spLocks noGrp="1"/>
          </p:cNvSpPr>
          <p:nvPr>
            <p:ph idx="1"/>
          </p:nvPr>
        </p:nvSpPr>
        <p:spPr>
          <a:xfrm>
            <a:off x="5370153" y="1526033"/>
            <a:ext cx="5536397" cy="3935281"/>
          </a:xfrm>
        </p:spPr>
        <p:txBody>
          <a:bodyPr>
            <a:normAutofit fontScale="92500"/>
          </a:bodyPr>
          <a:lstStyle/>
          <a:p>
            <a:r>
              <a:rPr lang="lv-LV" sz="2200" b="0" i="0" u="none" strike="noStrike" noProof="0" dirty="0">
                <a:effectLst/>
                <a:latin typeface="+mn-lt"/>
              </a:rPr>
              <a:t>Sociālais dienests aktīvi strādā ar vardarbībā </a:t>
            </a:r>
            <a:r>
              <a:rPr lang="lv-LV" sz="2200" b="0" i="0" u="none" strike="noStrike" noProof="0" dirty="0" err="1">
                <a:effectLst/>
                <a:latin typeface="+mn-lt"/>
              </a:rPr>
              <a:t>cietušajie</a:t>
            </a:r>
            <a:r>
              <a:rPr lang="lv-LV" sz="2200" dirty="0"/>
              <a:t>m un </a:t>
            </a:r>
            <a:r>
              <a:rPr lang="lv-LV" sz="2200" dirty="0" err="1"/>
              <a:t>monitorējot</a:t>
            </a:r>
            <a:r>
              <a:rPr lang="lv-LV" sz="2200" dirty="0"/>
              <a:t> risku. Ir pieejami kursi un atbalsts bērnu audzināšanā. Darbs tomēr ir grūts un sarežģīts ar ne vienmēr redzamiem rezultātiem. </a:t>
            </a:r>
          </a:p>
          <a:p>
            <a:r>
              <a:rPr lang="lv-LV" sz="2200" dirty="0"/>
              <a:t>Vardarbībā cietušajiem ir arī nevalstiskais atbalsts un arvien vairāk pieejami psihologa pakalpojumi.</a:t>
            </a:r>
            <a:endParaRPr lang="lv-LV" sz="2200" b="0" i="0" u="none" strike="noStrike" noProof="0" dirty="0">
              <a:effectLst/>
              <a:latin typeface="+mn-lt"/>
            </a:endParaRPr>
          </a:p>
          <a:p>
            <a:r>
              <a:rPr lang="lv-LV" sz="2200" noProof="0" dirty="0">
                <a:latin typeface="+mn-lt"/>
              </a:rPr>
              <a:t>Uz vardarbības novēršanu, īpaši pret sievietēm, daudzi raugās ar skepsi un izsaka neizpratni pret plakātiem pilsētā. Arī vardarbības novēršana kopienas līmenī cilvēkiem izraisa neviennozīmīgas sajūtas, jo lielākoties tā tiek uzskatīta par «privātu lietu».</a:t>
            </a:r>
          </a:p>
        </p:txBody>
      </p:sp>
    </p:spTree>
    <p:extLst>
      <p:ext uri="{BB962C8B-B14F-4D97-AF65-F5344CB8AC3E}">
        <p14:creationId xmlns:p14="http://schemas.microsoft.com/office/powerpoint/2010/main" val="272441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B0B8B85-08E8-40AE-8AC7-AB346A4B01D6}"/>
              </a:ext>
            </a:extLst>
          </p:cNvPr>
          <p:cNvSpPr>
            <a:spLocks noGrp="1"/>
          </p:cNvSpPr>
          <p:nvPr>
            <p:ph type="title"/>
          </p:nvPr>
        </p:nvSpPr>
        <p:spPr>
          <a:xfrm>
            <a:off x="5297762" y="329184"/>
            <a:ext cx="6251110" cy="1783080"/>
          </a:xfrm>
        </p:spPr>
        <p:txBody>
          <a:bodyPr anchor="b">
            <a:normAutofit/>
          </a:bodyPr>
          <a:lstStyle/>
          <a:p>
            <a:r>
              <a:rPr lang="lv-LV" sz="3800" b="0" i="0" u="none" strike="noStrike" cap="small" noProof="0" dirty="0">
                <a:effectLst/>
              </a:rPr>
              <a:t>Vardarbības novēršana</a:t>
            </a:r>
            <a:br>
              <a:rPr lang="lv-LV" sz="3800" b="0" i="0" u="none" strike="noStrike" cap="small" noProof="0" dirty="0">
                <a:effectLst/>
              </a:rPr>
            </a:br>
            <a:r>
              <a:rPr lang="lv-LV" sz="3800" b="1" i="0" u="none" strike="noStrike" cap="small" noProof="0" dirty="0">
                <a:effectLst/>
              </a:rPr>
              <a:t>kristiešu kopienās</a:t>
            </a:r>
            <a:endParaRPr lang="lv-LV" sz="3800" noProof="0" dirty="0">
              <a:latin typeface="+mn-lt"/>
            </a:endParaRPr>
          </a:p>
        </p:txBody>
      </p:sp>
      <p:pic>
        <p:nvPicPr>
          <p:cNvPr id="5" name="Attēls 4" descr="Attēls, kurā ir dzeltens, zeme, ārtelpa, bruģis&#10;&#10;Apraksts ģenerēts automātiski">
            <a:extLst>
              <a:ext uri="{FF2B5EF4-FFF2-40B4-BE49-F238E27FC236}">
                <a16:creationId xmlns:a16="http://schemas.microsoft.com/office/drawing/2014/main" id="{AE8EEEC3-802D-4C0D-A9B5-025889E28106}"/>
              </a:ext>
            </a:extLst>
          </p:cNvPr>
          <p:cNvPicPr>
            <a:picLocks noChangeAspect="1"/>
          </p:cNvPicPr>
          <p:nvPr/>
        </p:nvPicPr>
        <p:blipFill rotWithShape="1">
          <a:blip r:embed="rId3">
            <a:extLst>
              <a:ext uri="{28A0092B-C50C-407E-A947-70E740481C1C}">
                <a14:useLocalDpi xmlns:a14="http://schemas.microsoft.com/office/drawing/2010/main" val="0"/>
              </a:ext>
            </a:extLst>
          </a:blip>
          <a:srcRect l="13778" r="13783"/>
          <a:stretch/>
        </p:blipFill>
        <p:spPr>
          <a:xfrm>
            <a:off x="1" y="10"/>
            <a:ext cx="3477490"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1EA2BF6C-4F8D-44FC-91EE-B8E63A4D714E}"/>
              </a:ext>
            </a:extLst>
          </p:cNvPr>
          <p:cNvSpPr>
            <a:spLocks noGrp="1"/>
          </p:cNvSpPr>
          <p:nvPr>
            <p:ph idx="1"/>
          </p:nvPr>
        </p:nvSpPr>
        <p:spPr>
          <a:xfrm>
            <a:off x="4012163" y="2706624"/>
            <a:ext cx="7736492" cy="3483864"/>
          </a:xfrm>
        </p:spPr>
        <p:txBody>
          <a:bodyPr>
            <a:normAutofit fontScale="92500"/>
          </a:bodyPr>
          <a:lstStyle/>
          <a:p>
            <a:pPr rtl="0" fontAlgn="base">
              <a:spcBef>
                <a:spcPts val="0"/>
              </a:spcBef>
              <a:spcAft>
                <a:spcPts val="0"/>
              </a:spcAft>
              <a:buFont typeface="Arial" panose="020B0604020202020204" pitchFamily="34" charset="0"/>
              <a:buChar char="•"/>
            </a:pPr>
            <a:r>
              <a:rPr lang="lv-LV" sz="2400" noProof="0" dirty="0">
                <a:latin typeface="+mn-lt"/>
              </a:rPr>
              <a:t>Tiek veidoti laulību kursi un laulāto tikšanās, kur cilvēki dalās ar pieredzi un stratēģijām attiecību veidošanā.</a:t>
            </a:r>
          </a:p>
          <a:p>
            <a:pPr fontAlgn="base">
              <a:spcBef>
                <a:spcPts val="0"/>
              </a:spcBef>
            </a:pPr>
            <a:r>
              <a:rPr lang="lv-LV" sz="2400" dirty="0"/>
              <a:t>Draudzes aktīvi domā par sociālo iekļaušanu un ievieš mazās grupas un saliedējošas pasēdēšanas pēc dievkalpojumiem.</a:t>
            </a:r>
          </a:p>
          <a:p>
            <a:pPr rtl="0" fontAlgn="base">
              <a:spcBef>
                <a:spcPts val="0"/>
              </a:spcBef>
              <a:spcAft>
                <a:spcPts val="0"/>
              </a:spcAft>
              <a:buFont typeface="Arial" panose="020B0604020202020204" pitchFamily="34" charset="0"/>
              <a:buChar char="•"/>
            </a:pPr>
            <a:r>
              <a:rPr lang="lv-LV" sz="2400" dirty="0"/>
              <a:t>Vienā no draudzēm ir plaši izplatīta dzimtas vēstures vākšana, caur kuru cilvēki cenšas gan uzlabot attiecības starp radiniekiem, gan izprast, kāda kopumā bijusi attiecību veidošana dzimtā.</a:t>
            </a:r>
          </a:p>
          <a:p>
            <a:pPr rtl="0" fontAlgn="base">
              <a:spcBef>
                <a:spcPts val="0"/>
              </a:spcBef>
              <a:spcAft>
                <a:spcPts val="0"/>
              </a:spcAft>
              <a:buFont typeface="Arial" panose="020B0604020202020204" pitchFamily="34" charset="0"/>
              <a:buChar char="•"/>
            </a:pPr>
            <a:r>
              <a:rPr lang="lv-LV" sz="2400" dirty="0"/>
              <a:t>Novērojama šķelšanās izpratnē par ģimenes modeli (piemēram, attiecībā pret laulību, šķiršanos, dzimtes hierarhiju un </a:t>
            </a:r>
            <a:r>
              <a:rPr lang="lv-LV" sz="2400" dirty="0" err="1"/>
              <a:t>homoseksualitāti</a:t>
            </a:r>
            <a:r>
              <a:rPr lang="lv-LV" sz="2400" dirty="0"/>
              <a:t>), tomēr vīzija par nevardarbīgām attiecībām ir vienota.</a:t>
            </a:r>
          </a:p>
        </p:txBody>
      </p:sp>
    </p:spTree>
    <p:extLst>
      <p:ext uri="{BB962C8B-B14F-4D97-AF65-F5344CB8AC3E}">
        <p14:creationId xmlns:p14="http://schemas.microsoft.com/office/powerpoint/2010/main" val="99844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0171C44-CCDD-4F79-BB57-307FC9D8698B}"/>
              </a:ext>
            </a:extLst>
          </p:cNvPr>
          <p:cNvSpPr>
            <a:spLocks noGrp="1"/>
          </p:cNvSpPr>
          <p:nvPr>
            <p:ph type="title"/>
          </p:nvPr>
        </p:nvSpPr>
        <p:spPr>
          <a:xfrm>
            <a:off x="686834" y="1153572"/>
            <a:ext cx="3200400" cy="4461163"/>
          </a:xfrm>
        </p:spPr>
        <p:txBody>
          <a:bodyPr>
            <a:normAutofit/>
          </a:bodyPr>
          <a:lstStyle/>
          <a:p>
            <a:r>
              <a:rPr lang="lv-LV" noProof="0" dirty="0">
                <a:solidFill>
                  <a:srgbClr val="FFFFFF"/>
                </a:solidFill>
              </a:rPr>
              <a:t>Secinājumi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810EB41B-A8FD-4290-A24E-7C77560CCC4F}"/>
              </a:ext>
            </a:extLst>
          </p:cNvPr>
          <p:cNvSpPr>
            <a:spLocks noGrp="1"/>
          </p:cNvSpPr>
          <p:nvPr>
            <p:ph idx="1"/>
          </p:nvPr>
        </p:nvSpPr>
        <p:spPr>
          <a:xfrm>
            <a:off x="4447308" y="591344"/>
            <a:ext cx="6906491" cy="5585619"/>
          </a:xfrm>
        </p:spPr>
        <p:txBody>
          <a:bodyPr anchor="ctr">
            <a:normAutofit/>
          </a:bodyPr>
          <a:lstStyle/>
          <a:p>
            <a:r>
              <a:rPr lang="lv-LV" sz="2200" b="0" i="0" u="none" strike="noStrike" noProof="0" dirty="0">
                <a:effectLst/>
                <a:latin typeface="+mn-lt"/>
              </a:rPr>
              <a:t>Jaunieši labi atpazīst vardarbību, plaši to saucot par </a:t>
            </a:r>
            <a:r>
              <a:rPr lang="lv-LV" sz="2200" b="0" i="1" u="none" strike="noStrike" noProof="0" dirty="0" err="1">
                <a:effectLst/>
                <a:latin typeface="+mn-lt"/>
              </a:rPr>
              <a:t>bulijingu</a:t>
            </a:r>
            <a:r>
              <a:rPr lang="lv-LV" sz="2200" b="0" i="0" u="none" strike="noStrike" noProof="0" dirty="0">
                <a:effectLst/>
                <a:latin typeface="+mn-lt"/>
              </a:rPr>
              <a:t>, bet skolās tā turpina būt izplatīta, jo tā ir kļuvusi par daļu no attiecību veidošanas, vērtību atražošanas (izskats, gudrība, </a:t>
            </a:r>
            <a:r>
              <a:rPr lang="lv-LV" sz="2200" b="0" i="0" u="none" strike="noStrike" noProof="0" dirty="0" err="1">
                <a:effectLst/>
                <a:latin typeface="+mn-lt"/>
              </a:rPr>
              <a:t>normalitāte</a:t>
            </a:r>
            <a:r>
              <a:rPr lang="lv-LV" sz="2200" b="0" i="0" u="none" strike="noStrike" noProof="0" dirty="0">
                <a:effectLst/>
                <a:latin typeface="+mn-lt"/>
              </a:rPr>
              <a:t>) un ņirgāšanās par citādo. Novēršana vislabāk strādā grupās, kas to aktīvi un regulāri adresē, kā arī jauniešiem redzot modeli, kā situācijas risināt.</a:t>
            </a:r>
          </a:p>
          <a:p>
            <a:r>
              <a:rPr lang="lv-LV" sz="2200" dirty="0"/>
              <a:t>Kopienā ir trīs dominējoši vardarbības veicēja tēli: 1) maz </a:t>
            </a:r>
            <a:r>
              <a:rPr lang="lv-LV" sz="2200" dirty="0" err="1"/>
              <a:t>klātesošs</a:t>
            </a:r>
            <a:r>
              <a:rPr lang="lv-LV" sz="2200" dirty="0"/>
              <a:t> un alkohola atkarībā esošs tēvs ar vājām sociālajām prasmēm; 2) jauniešu grupa no sociāli nelabvēlīgām ģimenēm; 3) vīrietis, kas bērnībā pats cietis no vardarbības un kuram «vairs nav normu». Šie tēli raksturo vardarbības saistīšanu ar marginālu </a:t>
            </a:r>
            <a:r>
              <a:rPr lang="lv-LV" sz="2200" dirty="0" err="1"/>
              <a:t>maskulinitāti</a:t>
            </a:r>
            <a:r>
              <a:rPr lang="lv-LV" sz="2200" dirty="0"/>
              <a:t>, bet arī samazina iespēju atpazīt vardarbību no citiem </a:t>
            </a:r>
            <a:r>
              <a:rPr lang="lv-LV" sz="2200" dirty="0" err="1"/>
              <a:t>aktoriem</a:t>
            </a:r>
            <a:r>
              <a:rPr lang="lv-LV" sz="2200" dirty="0"/>
              <a:t>. Ģimenēs daudziem ir sarežģītas attiecības arī ar māti.</a:t>
            </a:r>
          </a:p>
        </p:txBody>
      </p:sp>
    </p:spTree>
    <p:extLst>
      <p:ext uri="{BB962C8B-B14F-4D97-AF65-F5344CB8AC3E}">
        <p14:creationId xmlns:p14="http://schemas.microsoft.com/office/powerpoint/2010/main" val="301336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0171C44-CCDD-4F79-BB57-307FC9D8698B}"/>
              </a:ext>
            </a:extLst>
          </p:cNvPr>
          <p:cNvSpPr>
            <a:spLocks noGrp="1"/>
          </p:cNvSpPr>
          <p:nvPr>
            <p:ph type="title"/>
          </p:nvPr>
        </p:nvSpPr>
        <p:spPr>
          <a:xfrm>
            <a:off x="686834" y="1153572"/>
            <a:ext cx="3200400" cy="4461163"/>
          </a:xfrm>
        </p:spPr>
        <p:txBody>
          <a:bodyPr>
            <a:normAutofit/>
          </a:bodyPr>
          <a:lstStyle/>
          <a:p>
            <a:r>
              <a:rPr lang="lv-LV" noProof="0" dirty="0">
                <a:solidFill>
                  <a:srgbClr val="FFFFFF"/>
                </a:solidFill>
              </a:rPr>
              <a:t>Secinājumi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810EB41B-A8FD-4290-A24E-7C77560CCC4F}"/>
              </a:ext>
            </a:extLst>
          </p:cNvPr>
          <p:cNvSpPr>
            <a:spLocks noGrp="1"/>
          </p:cNvSpPr>
          <p:nvPr>
            <p:ph idx="1"/>
          </p:nvPr>
        </p:nvSpPr>
        <p:spPr>
          <a:xfrm>
            <a:off x="4447308" y="591344"/>
            <a:ext cx="6906491" cy="5585619"/>
          </a:xfrm>
        </p:spPr>
        <p:txBody>
          <a:bodyPr anchor="ctr">
            <a:normAutofit/>
          </a:bodyPr>
          <a:lstStyle/>
          <a:p>
            <a:r>
              <a:rPr lang="lv-LV" sz="2200" b="0" i="0" u="none" strike="noStrike" noProof="0" dirty="0">
                <a:effectLst/>
                <a:latin typeface="+mn-lt"/>
              </a:rPr>
              <a:t>Lai gan atbalsts vecākiem un vardarbībā cietušajiem ir pieejams, cilvēki to ne vienmēr izmanto, jo no tā ir kauns. Situācija uzlabojas situācijā, kad vecāki saprot, ka bērnu audzināšanas prasmes ir kaut kas, kas ir jāmācās visiem un ko apgūst visi – ne tikai tie, kas nonākuši «redzeslokā».</a:t>
            </a:r>
          </a:p>
          <a:p>
            <a:r>
              <a:rPr lang="lv-LV" sz="2200" dirty="0"/>
              <a:t>Daudzās saliedēšanās un rūpju prakses, kas kopienās jau sastopamas, lielākoties netiek saistītas ar vardarbības novēršanu. Cilvēki lielākoties neredz sasaisti starp dzimtē balstītu vardarbību, sociālo nevienlīdzību, skolas un darba vidi, ģimenes modeli un attiecībām ģimenē. Šie jautājumi lielākoties tiek skatīti atrauti, lai gan vardarbīgu attiecību veidošanas modeļi ir līdzīgi.</a:t>
            </a:r>
          </a:p>
        </p:txBody>
      </p:sp>
    </p:spTree>
    <p:extLst>
      <p:ext uri="{BB962C8B-B14F-4D97-AF65-F5344CB8AC3E}">
        <p14:creationId xmlns:p14="http://schemas.microsoft.com/office/powerpoint/2010/main" val="307863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708E616-4824-4982-B37E-42A75C8B21C7}"/>
              </a:ext>
            </a:extLst>
          </p:cNvPr>
          <p:cNvSpPr>
            <a:spLocks noGrp="1"/>
          </p:cNvSpPr>
          <p:nvPr>
            <p:ph type="title"/>
          </p:nvPr>
        </p:nvSpPr>
        <p:spPr>
          <a:xfrm>
            <a:off x="686834" y="1153572"/>
            <a:ext cx="3200400" cy="4461163"/>
          </a:xfrm>
        </p:spPr>
        <p:txBody>
          <a:bodyPr>
            <a:normAutofit/>
          </a:bodyPr>
          <a:lstStyle/>
          <a:p>
            <a:r>
              <a:rPr lang="lv-LV" noProof="0" dirty="0">
                <a:solidFill>
                  <a:srgbClr val="FFFFFF"/>
                </a:solidFill>
              </a:rPr>
              <a:t>Paldies</a:t>
            </a:r>
            <a:r>
              <a:rPr lang="lv-LV" noProof="0" dirty="0">
                <a:solidFill>
                  <a:srgbClr val="FFFFFF"/>
                </a:solidFill>
                <a:latin typeface="+mn-lt"/>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3C4280D-2376-441B-A0F1-E2B1636C9EA4}"/>
              </a:ext>
            </a:extLst>
          </p:cNvPr>
          <p:cNvSpPr>
            <a:spLocks noGrp="1"/>
          </p:cNvSpPr>
          <p:nvPr>
            <p:ph idx="1"/>
          </p:nvPr>
        </p:nvSpPr>
        <p:spPr>
          <a:xfrm>
            <a:off x="4447308" y="591344"/>
            <a:ext cx="6906491" cy="5585619"/>
          </a:xfrm>
        </p:spPr>
        <p:txBody>
          <a:bodyPr anchor="ctr">
            <a:normAutofit/>
          </a:bodyPr>
          <a:lstStyle/>
          <a:p>
            <a:pPr marL="0" indent="0">
              <a:buNone/>
            </a:pPr>
            <a:r>
              <a:rPr lang="lv-LV" noProof="0" dirty="0">
                <a:latin typeface="+mn-lt"/>
              </a:rPr>
              <a:t>Papildus informācija par lauka darbu Kurzemē pieejama sazinoties e-pastā:</a:t>
            </a:r>
          </a:p>
          <a:p>
            <a:pPr marL="0" indent="0">
              <a:buNone/>
            </a:pPr>
            <a:endParaRPr lang="lv-LV" noProof="0" dirty="0">
              <a:latin typeface="+mn-lt"/>
            </a:endParaRPr>
          </a:p>
          <a:p>
            <a:pPr marL="0" indent="0">
              <a:buNone/>
            </a:pPr>
            <a:endParaRPr lang="lv-LV" noProof="0" dirty="0">
              <a:latin typeface="+mn-lt"/>
            </a:endParaRPr>
          </a:p>
          <a:p>
            <a:pPr lvl="1"/>
            <a:r>
              <a:rPr lang="lv-LV" u="sng" noProof="0" dirty="0">
                <a:solidFill>
                  <a:schemeClr val="accent2"/>
                </a:solidFill>
                <a:latin typeface="+mn-lt"/>
              </a:rPr>
              <a:t>karlis.laksevics@lu.lv</a:t>
            </a:r>
          </a:p>
          <a:p>
            <a:pPr marL="457200" lvl="1" indent="0">
              <a:buNone/>
            </a:pPr>
            <a:r>
              <a:rPr lang="lv-LV" noProof="0" dirty="0">
                <a:latin typeface="+mn-lt"/>
              </a:rPr>
              <a:t>                     vai</a:t>
            </a:r>
          </a:p>
          <a:p>
            <a:pPr lvl="1"/>
            <a:r>
              <a:rPr lang="lv-LV" noProof="0" dirty="0">
                <a:solidFill>
                  <a:schemeClr val="accent2"/>
                </a:solidFill>
                <a:latin typeface="+mn-lt"/>
                <a:hlinkClick r:id="rId2">
                  <a:extLst>
                    <a:ext uri="{A12FA001-AC4F-418D-AE19-62706E023703}">
                      <ahyp:hlinkClr xmlns:ahyp="http://schemas.microsoft.com/office/drawing/2018/hyperlinkcolor" val="tx"/>
                    </a:ext>
                  </a:extLst>
                </a:hlinkClick>
              </a:rPr>
              <a:t>katedudure@gmail.com</a:t>
            </a:r>
            <a:endParaRPr lang="lv-LV" noProof="0" dirty="0">
              <a:solidFill>
                <a:schemeClr val="accent2"/>
              </a:solidFill>
              <a:latin typeface="+mn-lt"/>
            </a:endParaRPr>
          </a:p>
          <a:p>
            <a:pPr marL="457200" lvl="1" indent="0">
              <a:buNone/>
            </a:pPr>
            <a:endParaRPr lang="lv-LV" noProof="0" dirty="0">
              <a:latin typeface="+mn-lt"/>
            </a:endParaRPr>
          </a:p>
        </p:txBody>
      </p:sp>
    </p:spTree>
    <p:extLst>
      <p:ext uri="{BB962C8B-B14F-4D97-AF65-F5344CB8AC3E}">
        <p14:creationId xmlns:p14="http://schemas.microsoft.com/office/powerpoint/2010/main" val="385509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id="{E2C261EF-6972-4EE2-810E-7C8B418A7BF1}"/>
              </a:ext>
            </a:extLst>
          </p:cNvPr>
          <p:cNvSpPr>
            <a:spLocks noGrp="1"/>
          </p:cNvSpPr>
          <p:nvPr>
            <p:ph type="title"/>
          </p:nvPr>
        </p:nvSpPr>
        <p:spPr>
          <a:xfrm>
            <a:off x="621792" y="1161288"/>
            <a:ext cx="3602736" cy="4526280"/>
          </a:xfrm>
        </p:spPr>
        <p:txBody>
          <a:bodyPr>
            <a:normAutofit/>
          </a:bodyPr>
          <a:lstStyle/>
          <a:p>
            <a:r>
              <a:rPr lang="lv-LV" sz="4000" noProof="0" dirty="0"/>
              <a:t>Pētījuma mērķi: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1CA7743D-CBC2-49FF-8D95-064C00D0B1F0}"/>
              </a:ext>
            </a:extLst>
          </p:cNvPr>
          <p:cNvSpPr>
            <a:spLocks noChangeArrowheads="1"/>
          </p:cNvSpPr>
          <p:nvPr/>
        </p:nvSpPr>
        <p:spPr bwMode="auto">
          <a:xfrm>
            <a:off x="0" y="105489"/>
            <a:ext cx="2984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lv-LV" altLang="en-US" sz="1000" b="0" i="0" u="none" strike="noStrike" cap="none" normalizeH="0" baseline="0" dirty="0">
                <a:ln>
                  <a:noFill/>
                </a:ln>
                <a:solidFill>
                  <a:schemeClr val="tx1"/>
                </a:solidFill>
                <a:effectLst/>
                <a:latin typeface="Arial Unicode MS"/>
              </a:rPr>
              <a:t>2)</a:t>
            </a:r>
            <a:endParaRPr kumimoji="0" lang="lv-LV"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Satura vietturis 2">
            <a:extLst>
              <a:ext uri="{FF2B5EF4-FFF2-40B4-BE49-F238E27FC236}">
                <a16:creationId xmlns:a16="http://schemas.microsoft.com/office/drawing/2014/main" id="{306E06BA-6399-426E-849E-1A40B0BF47B8}"/>
              </a:ext>
            </a:extLst>
          </p:cNvPr>
          <p:cNvGraphicFramePr>
            <a:graphicFrameLocks noGrp="1"/>
          </p:cNvGraphicFramePr>
          <p:nvPr>
            <p:ph idx="1"/>
            <p:extLst>
              <p:ext uri="{D42A27DB-BD31-4B8C-83A1-F6EECF244321}">
                <p14:modId xmlns:p14="http://schemas.microsoft.com/office/powerpoint/2010/main" val="277109257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95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C81BD1-3A79-4FE6-A7D7-3D2D2DCE476F}"/>
              </a:ext>
            </a:extLst>
          </p:cNvPr>
          <p:cNvSpPr>
            <a:spLocks noGrp="1"/>
          </p:cNvSpPr>
          <p:nvPr>
            <p:ph type="title"/>
          </p:nvPr>
        </p:nvSpPr>
        <p:spPr>
          <a:xfrm>
            <a:off x="1171074" y="1396686"/>
            <a:ext cx="3240506" cy="4064628"/>
          </a:xfrm>
        </p:spPr>
        <p:txBody>
          <a:bodyPr>
            <a:normAutofit/>
          </a:bodyPr>
          <a:lstStyle/>
          <a:p>
            <a:r>
              <a:rPr lang="lv-LV" noProof="0" dirty="0">
                <a:solidFill>
                  <a:srgbClr val="FFFFFF"/>
                </a:solidFill>
              </a:rPr>
              <a:t>Lauka darbs pašvaldībā</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B5B42468-6248-4C51-AF7E-F7C752E9853F}"/>
              </a:ext>
            </a:extLst>
          </p:cNvPr>
          <p:cNvSpPr>
            <a:spLocks noGrp="1"/>
          </p:cNvSpPr>
          <p:nvPr>
            <p:ph idx="1"/>
          </p:nvPr>
        </p:nvSpPr>
        <p:spPr>
          <a:xfrm>
            <a:off x="5370153" y="1526033"/>
            <a:ext cx="5536397" cy="3935281"/>
          </a:xfrm>
        </p:spPr>
        <p:txBody>
          <a:bodyPr>
            <a:normAutofit/>
          </a:bodyPr>
          <a:lstStyle/>
          <a:p>
            <a:r>
              <a:rPr lang="lv-LV" sz="2400" noProof="0" dirty="0">
                <a:latin typeface="+mn-lt"/>
              </a:rPr>
              <a:t>Lauka darbs veikts laika posmā no 2019.-2020. gadam, 28 intervijas ar 49 cilvēkiem, kas dzīvo pilsētā. Vairāk kā puse no pētījuma dalībniekiem tieši vai netieši ir saistīti ar vardarbības novēršanu kopienā un strādā valsts iestādēs, kamēr pārējie dalībnieki ir kopienu </a:t>
            </a:r>
            <a:r>
              <a:rPr lang="lv-LV" sz="2400" dirty="0"/>
              <a:t>līderi, </a:t>
            </a:r>
            <a:r>
              <a:rPr lang="lv-LV" sz="2400" noProof="0" dirty="0">
                <a:latin typeface="+mn-lt"/>
              </a:rPr>
              <a:t>ģimenes un pakalpojumu saņēmēji.</a:t>
            </a:r>
          </a:p>
          <a:p>
            <a:r>
              <a:rPr lang="lv-LV" sz="2400" noProof="0" dirty="0">
                <a:latin typeface="+mn-lt"/>
              </a:rPr>
              <a:t>Paralēli veikti novērojumi dažāda tipa publiskās vietās un pasākumos.</a:t>
            </a:r>
          </a:p>
        </p:txBody>
      </p:sp>
    </p:spTree>
    <p:extLst>
      <p:ext uri="{BB962C8B-B14F-4D97-AF65-F5344CB8AC3E}">
        <p14:creationId xmlns:p14="http://schemas.microsoft.com/office/powerpoint/2010/main" val="24607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159DA69-1023-4474-9C14-961FAD6334B5}"/>
              </a:ext>
            </a:extLst>
          </p:cNvPr>
          <p:cNvSpPr>
            <a:spLocks noGrp="1"/>
          </p:cNvSpPr>
          <p:nvPr>
            <p:ph type="title"/>
          </p:nvPr>
        </p:nvSpPr>
        <p:spPr>
          <a:xfrm>
            <a:off x="1389278" y="1233241"/>
            <a:ext cx="3240506" cy="4064628"/>
          </a:xfrm>
        </p:spPr>
        <p:txBody>
          <a:bodyPr>
            <a:normAutofit/>
          </a:bodyPr>
          <a:lstStyle/>
          <a:p>
            <a:pPr algn="ctr"/>
            <a:r>
              <a:rPr lang="lv-LV" noProof="0" dirty="0">
                <a:solidFill>
                  <a:srgbClr val="FFFFFF"/>
                </a:solidFill>
              </a:rPr>
              <a:t>Dzīve kopienā</a:t>
            </a:r>
          </a:p>
        </p:txBody>
      </p:sp>
      <p:sp>
        <p:nvSpPr>
          <p:cNvPr id="26"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atura vietturis 2">
            <a:extLst>
              <a:ext uri="{FF2B5EF4-FFF2-40B4-BE49-F238E27FC236}">
                <a16:creationId xmlns:a16="http://schemas.microsoft.com/office/drawing/2014/main" id="{7E01E8BD-AF55-4DA5-8682-8F5F913721B4}"/>
              </a:ext>
            </a:extLst>
          </p:cNvPr>
          <p:cNvSpPr>
            <a:spLocks noGrp="1"/>
          </p:cNvSpPr>
          <p:nvPr>
            <p:ph idx="1"/>
          </p:nvPr>
        </p:nvSpPr>
        <p:spPr>
          <a:xfrm>
            <a:off x="6095999" y="820879"/>
            <a:ext cx="5489643" cy="5200541"/>
          </a:xfrm>
        </p:spPr>
        <p:txBody>
          <a:bodyPr anchor="t">
            <a:normAutofit lnSpcReduction="10000"/>
          </a:bodyPr>
          <a:lstStyle/>
          <a:p>
            <a:pPr marL="0" indent="0">
              <a:buNone/>
            </a:pPr>
            <a:r>
              <a:rPr lang="lv-LV" sz="2600" noProof="0" dirty="0">
                <a:latin typeface="+mn-lt"/>
                <a:cs typeface="Calibri" panose="020F0502020204030204" pitchFamily="34" charset="0"/>
              </a:rPr>
              <a:t>Pētījuma dalībnieki izjūt nedrošību galvenokārt konkrētās pilsētas daļās, kas saistās ar uzdzīvi vai sociāli un materiāli nelabvēlīgiem dzīves apstākļiem. Cilvēki atzīst un izjūt vardarbības klātbūtni, gandrīz katra tuvākajā lokā esot kādam stāstam. </a:t>
            </a:r>
          </a:p>
          <a:p>
            <a:pPr marL="0" indent="0">
              <a:buNone/>
            </a:pPr>
            <a:r>
              <a:rPr lang="lv-LV" sz="2600" dirty="0">
                <a:cs typeface="Calibri" panose="020F0502020204030204" pitchFamily="34" charset="0"/>
              </a:rPr>
              <a:t>Pilsētā arvien vairāk tiek novērtēta dalīšanās ar vardarbības riska vērtējumiem starp institūcijām, bet kopienas līmenī vardarbība lielākoties tiek skatīta kā privāta lieta, ar kuru strādāt ir grūti gan kaimiņiem, gan skolām, sociālajam dienestam un policijai.</a:t>
            </a:r>
            <a:endParaRPr lang="lv-LV" sz="2600" noProof="0" dirty="0">
              <a:latin typeface="+mn-lt"/>
              <a:cs typeface="Calibri" panose="020F0502020204030204" pitchFamily="34" charset="0"/>
            </a:endParaRPr>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317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5A9733-A5CB-4953-891A-4156CC3E2577}"/>
              </a:ext>
            </a:extLst>
          </p:cNvPr>
          <p:cNvSpPr>
            <a:spLocks noGrp="1"/>
          </p:cNvSpPr>
          <p:nvPr>
            <p:ph type="title"/>
          </p:nvPr>
        </p:nvSpPr>
        <p:spPr>
          <a:xfrm>
            <a:off x="5297762" y="329184"/>
            <a:ext cx="6251110" cy="1783080"/>
          </a:xfrm>
        </p:spPr>
        <p:txBody>
          <a:bodyPr anchor="b">
            <a:normAutofit/>
          </a:bodyPr>
          <a:lstStyle/>
          <a:p>
            <a:r>
              <a:rPr lang="lv-LV" sz="5400" noProof="0" dirty="0"/>
              <a:t>Priekšrocības</a:t>
            </a:r>
            <a:endParaRPr lang="lv-LV" sz="5400" noProof="0" dirty="0">
              <a:latin typeface="+mn-lt"/>
            </a:endParaRPr>
          </a:p>
        </p:txBody>
      </p:sp>
      <p:pic>
        <p:nvPicPr>
          <p:cNvPr id="5" name="Attēls 4" descr="Attēls, kurā ir teksts, persona, iekštelpa&#10;&#10;Apraksts ģenerēts automātiski">
            <a:extLst>
              <a:ext uri="{FF2B5EF4-FFF2-40B4-BE49-F238E27FC236}">
                <a16:creationId xmlns:a16="http://schemas.microsoft.com/office/drawing/2014/main" id="{AA7EEA41-C860-4513-8C35-067FA9E6BFF6}"/>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431074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0184ED96-7A91-4B59-9217-D253CD15908F}"/>
              </a:ext>
            </a:extLst>
          </p:cNvPr>
          <p:cNvSpPr>
            <a:spLocks noGrp="1"/>
          </p:cNvSpPr>
          <p:nvPr>
            <p:ph idx="1"/>
          </p:nvPr>
        </p:nvSpPr>
        <p:spPr>
          <a:xfrm>
            <a:off x="4739950" y="2706624"/>
            <a:ext cx="6808921" cy="3483864"/>
          </a:xfrm>
        </p:spPr>
        <p:txBody>
          <a:bodyPr>
            <a:normAutofit/>
          </a:bodyPr>
          <a:lstStyle/>
          <a:p>
            <a:pPr fontAlgn="base">
              <a:spcBef>
                <a:spcPts val="500"/>
              </a:spcBef>
            </a:pPr>
            <a:r>
              <a:rPr lang="lv-LV" sz="2200" dirty="0"/>
              <a:t>Veidojas grupas un centri bērnu audzināšanas atbalstam.</a:t>
            </a:r>
          </a:p>
          <a:p>
            <a:pPr fontAlgn="base">
              <a:spcBef>
                <a:spcPts val="500"/>
              </a:spcBef>
            </a:pPr>
            <a:r>
              <a:rPr lang="lv-LV" sz="2200" dirty="0"/>
              <a:t>Darbojas vairāki jauniešu centri un grupas, kur pavadīt laiku un iesaistīties kopienas darbā.</a:t>
            </a:r>
          </a:p>
          <a:p>
            <a:pPr fontAlgn="base">
              <a:spcBef>
                <a:spcPts val="500"/>
              </a:spcBef>
            </a:pPr>
            <a:r>
              <a:rPr lang="lv-LV" sz="2200" dirty="0"/>
              <a:t>Attīstās gan valsts, gan nevalstisko un privāto pakalpojumu pieejamība vardarbībā cietušajiem.</a:t>
            </a:r>
          </a:p>
          <a:p>
            <a:pPr fontAlgn="base">
              <a:spcBef>
                <a:spcPts val="500"/>
              </a:spcBef>
            </a:pPr>
            <a:r>
              <a:rPr lang="lv-LV" sz="2200" b="0" i="0" u="none" strike="noStrike" noProof="0" dirty="0">
                <a:effectLst/>
                <a:latin typeface="+mn-lt"/>
              </a:rPr>
              <a:t>Pieejamas krīzes istabas gan pilsētā, gan reģionā.</a:t>
            </a:r>
          </a:p>
          <a:p>
            <a:pPr fontAlgn="base">
              <a:spcBef>
                <a:spcPts val="500"/>
              </a:spcBef>
            </a:pPr>
            <a:r>
              <a:rPr lang="lv-LV" sz="2200" b="0" i="0" u="none" strike="noStrike" noProof="0" dirty="0">
                <a:effectLst/>
                <a:latin typeface="+mn-lt"/>
              </a:rPr>
              <a:t>Kultūras pasākumi dažādās formās adresē vardarbības un attiecību veidošanas tēmu.</a:t>
            </a:r>
          </a:p>
        </p:txBody>
      </p:sp>
    </p:spTree>
    <p:extLst>
      <p:ext uri="{BB962C8B-B14F-4D97-AF65-F5344CB8AC3E}">
        <p14:creationId xmlns:p14="http://schemas.microsoft.com/office/powerpoint/2010/main" val="24024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CCA9A9F-14A9-41CB-91E3-631746620BEF}"/>
              </a:ext>
            </a:extLst>
          </p:cNvPr>
          <p:cNvSpPr>
            <a:spLocks noGrp="1"/>
          </p:cNvSpPr>
          <p:nvPr>
            <p:ph type="title"/>
          </p:nvPr>
        </p:nvSpPr>
        <p:spPr>
          <a:xfrm>
            <a:off x="5297762" y="329184"/>
            <a:ext cx="6251110" cy="1783080"/>
          </a:xfrm>
        </p:spPr>
        <p:txBody>
          <a:bodyPr anchor="b">
            <a:normAutofit/>
          </a:bodyPr>
          <a:lstStyle/>
          <a:p>
            <a:r>
              <a:rPr lang="lv-LV" sz="5400" noProof="0" dirty="0"/>
              <a:t>Izaicinājumi</a:t>
            </a:r>
          </a:p>
        </p:txBody>
      </p:sp>
      <p:pic>
        <p:nvPicPr>
          <p:cNvPr id="9" name="Attēls 8" descr="Attēls, kurā ir teksts, persona, iekštelpa&#10;&#10;Apraksts ģenerēts automātiski">
            <a:extLst>
              <a:ext uri="{FF2B5EF4-FFF2-40B4-BE49-F238E27FC236}">
                <a16:creationId xmlns:a16="http://schemas.microsoft.com/office/drawing/2014/main" id="{13AC373B-C01B-451A-A005-35484CE7743D}"/>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4301411"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C3E4083A-9C6E-4658-8BD2-382AFB8BFFC1}"/>
              </a:ext>
            </a:extLst>
          </p:cNvPr>
          <p:cNvSpPr>
            <a:spLocks noGrp="1"/>
          </p:cNvSpPr>
          <p:nvPr>
            <p:ph idx="1"/>
          </p:nvPr>
        </p:nvSpPr>
        <p:spPr>
          <a:xfrm>
            <a:off x="4758612" y="2706624"/>
            <a:ext cx="6790260" cy="3483864"/>
          </a:xfrm>
        </p:spPr>
        <p:txBody>
          <a:bodyPr>
            <a:normAutofit fontScale="92500" lnSpcReduction="10000"/>
          </a:bodyPr>
          <a:lstStyle/>
          <a:p>
            <a:r>
              <a:rPr lang="lv-LV" sz="2600" dirty="0"/>
              <a:t>Veidojas iedzīvotāju noslāņošanās pa apkaimēm, kas ietekmē drošības sajūtu publiskajā telpā un veicina vardarbības piedēvēšanu mazturīgajiem.</a:t>
            </a:r>
          </a:p>
          <a:p>
            <a:r>
              <a:rPr lang="lv-LV" sz="2600" dirty="0"/>
              <a:t>Trūkst sadarbības starp institūcijām (skola, sociālais dienests, ģimenes ārsti, policija) vardarbības novēršanā.</a:t>
            </a:r>
          </a:p>
          <a:p>
            <a:r>
              <a:rPr lang="lv-LV" sz="2600" b="0" i="0" u="none" strike="noStrike" noProof="0" dirty="0">
                <a:effectLst/>
                <a:latin typeface="+mn-lt"/>
              </a:rPr>
              <a:t>Trūkst noteiktu atbalsta speciālistu.</a:t>
            </a:r>
          </a:p>
          <a:p>
            <a:r>
              <a:rPr lang="lv-LV" sz="2600" dirty="0"/>
              <a:t>Trūkst redzamas un publiskas sarunas par vardarbību ģimenē; pārsvarā tiek diskutēti īpaši gadījumi, kamēr ikdiena paliek neredzama.</a:t>
            </a:r>
            <a:endParaRPr lang="lv-LV" sz="2600" b="0" i="0" u="none" strike="noStrike" noProof="0" dirty="0">
              <a:effectLst/>
              <a:latin typeface="+mn-lt"/>
            </a:endParaRPr>
          </a:p>
        </p:txBody>
      </p:sp>
    </p:spTree>
    <p:extLst>
      <p:ext uri="{BB962C8B-B14F-4D97-AF65-F5344CB8AC3E}">
        <p14:creationId xmlns:p14="http://schemas.microsoft.com/office/powerpoint/2010/main" val="120815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id="{CB757A27-A9D2-4AC1-81B8-53B42AD20650}"/>
              </a:ext>
            </a:extLst>
          </p:cNvPr>
          <p:cNvSpPr>
            <a:spLocks noGrp="1"/>
          </p:cNvSpPr>
          <p:nvPr>
            <p:ph type="title"/>
          </p:nvPr>
        </p:nvSpPr>
        <p:spPr>
          <a:xfrm>
            <a:off x="838200" y="365125"/>
            <a:ext cx="10515600" cy="1325563"/>
          </a:xfrm>
        </p:spPr>
        <p:txBody>
          <a:bodyPr>
            <a:normAutofit/>
          </a:bodyPr>
          <a:lstStyle/>
          <a:p>
            <a:r>
              <a:rPr lang="lv-LV" noProof="0" dirty="0"/>
              <a:t>Vardarbības iemesli cilvēku skatījumā </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9D28817-F04D-4370-A408-C883B3C41FAE}"/>
              </a:ext>
            </a:extLst>
          </p:cNvPr>
          <p:cNvSpPr>
            <a:spLocks noGrp="1"/>
          </p:cNvSpPr>
          <p:nvPr>
            <p:ph idx="1"/>
          </p:nvPr>
        </p:nvSpPr>
        <p:spPr>
          <a:xfrm>
            <a:off x="838200" y="1825625"/>
            <a:ext cx="10515600" cy="4351338"/>
          </a:xfrm>
        </p:spPr>
        <p:txBody>
          <a:bodyPr>
            <a:normAutofit/>
          </a:bodyPr>
          <a:lstStyle/>
          <a:p>
            <a:pPr marL="0" indent="0">
              <a:buNone/>
            </a:pPr>
            <a:r>
              <a:rPr lang="lv-LV" sz="2000" b="1" noProof="0" dirty="0">
                <a:latin typeface="+mn-lt"/>
              </a:rPr>
              <a:t>Ģ</a:t>
            </a:r>
            <a:r>
              <a:rPr lang="lv-LV" sz="2000" b="1" i="0" u="none" strike="noStrike" noProof="0" dirty="0">
                <a:effectLst/>
                <a:latin typeface="+mn-lt"/>
              </a:rPr>
              <a:t>imen</a:t>
            </a:r>
            <a:r>
              <a:rPr lang="lv-LV" sz="2000" b="1" noProof="0" dirty="0">
                <a:latin typeface="+mn-lt"/>
              </a:rPr>
              <a:t>ē</a:t>
            </a:r>
            <a:endParaRPr lang="lv-LV" sz="2000" b="1" i="0" u="none" strike="noStrike" noProof="0" dirty="0">
              <a:effectLst/>
              <a:latin typeface="+mn-lt"/>
            </a:endParaRPr>
          </a:p>
          <a:p>
            <a:pPr lvl="1"/>
            <a:r>
              <a:rPr lang="lv-LV" sz="2000" i="0" u="none" strike="noStrike" noProof="0" dirty="0">
                <a:effectLst/>
                <a:latin typeface="+mn-lt"/>
              </a:rPr>
              <a:t>Tēvu </a:t>
            </a:r>
            <a:r>
              <a:rPr lang="lv-LV" sz="2000" i="0" u="none" strike="noStrike" noProof="0" dirty="0" err="1">
                <a:effectLst/>
                <a:latin typeface="+mn-lt"/>
              </a:rPr>
              <a:t>klātneesamība</a:t>
            </a:r>
            <a:r>
              <a:rPr lang="lv-LV" sz="2000" i="0" u="none" strike="noStrike" noProof="0" dirty="0">
                <a:effectLst/>
                <a:latin typeface="+mn-lt"/>
              </a:rPr>
              <a:t> un alkoholisms</a:t>
            </a:r>
          </a:p>
          <a:p>
            <a:pPr lvl="1"/>
            <a:r>
              <a:rPr lang="lv-LV" sz="2000" i="0" u="none" strike="noStrike" noProof="0" dirty="0">
                <a:effectLst/>
                <a:latin typeface="+mn-lt"/>
              </a:rPr>
              <a:t>Sociāli nelabvēlīgi apstākļi</a:t>
            </a:r>
          </a:p>
          <a:p>
            <a:pPr lvl="1"/>
            <a:r>
              <a:rPr lang="lv-LV" sz="2000" i="0" u="none" strike="noStrike" noProof="0" dirty="0">
                <a:effectLst/>
                <a:latin typeface="+mn-lt"/>
              </a:rPr>
              <a:t>Vecāku augstas prasības un prasmju trūkums veidot attiecības ar bērniem</a:t>
            </a:r>
          </a:p>
          <a:p>
            <a:pPr lvl="1"/>
            <a:r>
              <a:rPr lang="lv-LV" sz="2000" i="0" u="none" strike="noStrike" noProof="0" dirty="0">
                <a:effectLst/>
                <a:latin typeface="+mn-lt"/>
              </a:rPr>
              <a:t>Citu radinieku nolaidība</a:t>
            </a:r>
          </a:p>
          <a:p>
            <a:pPr marL="0" indent="0">
              <a:buNone/>
            </a:pPr>
            <a:r>
              <a:rPr lang="lv-LV" sz="2000" b="1" i="0" u="none" strike="noStrike" noProof="0" dirty="0">
                <a:effectLst/>
                <a:latin typeface="+mn-lt"/>
              </a:rPr>
              <a:t>Kopienā</a:t>
            </a:r>
            <a:endParaRPr lang="lv-LV" sz="2000" b="1" noProof="0" dirty="0">
              <a:latin typeface="+mn-lt"/>
            </a:endParaRPr>
          </a:p>
          <a:p>
            <a:pPr lvl="1"/>
            <a:r>
              <a:rPr lang="lv-LV" sz="2000" dirty="0"/>
              <a:t>Baumošana un saliedēšanās pasākumu trūkums skolās un darbavietās</a:t>
            </a:r>
          </a:p>
          <a:p>
            <a:pPr lvl="1"/>
            <a:r>
              <a:rPr lang="lv-LV" sz="2000" dirty="0"/>
              <a:t>Pamestu, neapgaismotu un citādi nenovērotu vietu klātbūtne pilsētā</a:t>
            </a:r>
          </a:p>
          <a:p>
            <a:pPr lvl="1"/>
            <a:r>
              <a:rPr lang="lv-LV" sz="2000" dirty="0"/>
              <a:t>Apreibinošo vielu lietošana</a:t>
            </a:r>
            <a:endParaRPr lang="lv-LV" sz="2000" noProof="0" dirty="0">
              <a:latin typeface="+mn-lt"/>
            </a:endParaRPr>
          </a:p>
          <a:p>
            <a:pPr lvl="1"/>
            <a:r>
              <a:rPr lang="lv-LV" sz="2000" dirty="0"/>
              <a:t>Cilvēku psihiskie traucējumi un bērnības traumas</a:t>
            </a:r>
          </a:p>
          <a:p>
            <a:pPr lvl="1"/>
            <a:r>
              <a:rPr lang="lv-LV" sz="2000" dirty="0"/>
              <a:t>Cilvēku «morālā degradācija», piekopjot </a:t>
            </a:r>
            <a:r>
              <a:rPr lang="lv-LV" sz="2000" dirty="0" err="1"/>
              <a:t>likumpārkāpjošu</a:t>
            </a:r>
            <a:r>
              <a:rPr lang="lv-LV" sz="2000" dirty="0"/>
              <a:t> dzīvesveidu</a:t>
            </a:r>
          </a:p>
        </p:txBody>
      </p:sp>
    </p:spTree>
    <p:extLst>
      <p:ext uri="{BB962C8B-B14F-4D97-AF65-F5344CB8AC3E}">
        <p14:creationId xmlns:p14="http://schemas.microsoft.com/office/powerpoint/2010/main" val="177488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80856EC-875F-4CCD-A2E5-6B25D66C5197}"/>
              </a:ext>
            </a:extLst>
          </p:cNvPr>
          <p:cNvSpPr>
            <a:spLocks noGrp="1"/>
          </p:cNvSpPr>
          <p:nvPr>
            <p:ph type="title"/>
          </p:nvPr>
        </p:nvSpPr>
        <p:spPr>
          <a:xfrm>
            <a:off x="5297762" y="329184"/>
            <a:ext cx="6251110" cy="1783080"/>
          </a:xfrm>
        </p:spPr>
        <p:txBody>
          <a:bodyPr anchor="b">
            <a:normAutofit/>
          </a:bodyPr>
          <a:lstStyle/>
          <a:p>
            <a:r>
              <a:rPr lang="lv-LV" b="1" noProof="0" dirty="0"/>
              <a:t>Citi vardarbības iemesli cilvēku skatījumā </a:t>
            </a:r>
            <a:endParaRPr lang="lv-LV" sz="3000" noProof="0" dirty="0"/>
          </a:p>
        </p:txBody>
      </p:sp>
      <p:pic>
        <p:nvPicPr>
          <p:cNvPr id="4" name="Attēls 3" descr="Attēls, kurā ir koks, augs, ārtelpa, dižskabārdis&#10;&#10;Apraksts ģenerēts automātiski">
            <a:extLst>
              <a:ext uri="{FF2B5EF4-FFF2-40B4-BE49-F238E27FC236}">
                <a16:creationId xmlns:a16="http://schemas.microsoft.com/office/drawing/2014/main" id="{B2B92FD0-7A22-4CD0-85B1-CAC7BC96B6FF}"/>
              </a:ext>
            </a:extLst>
          </p:cNvPr>
          <p:cNvPicPr>
            <a:picLocks noChangeAspect="1"/>
          </p:cNvPicPr>
          <p:nvPr/>
        </p:nvPicPr>
        <p:blipFill rotWithShape="1">
          <a:blip r:embed="rId4">
            <a:extLst>
              <a:ext uri="{28A0092B-C50C-407E-A947-70E740481C1C}">
                <a14:useLocalDpi xmlns:a14="http://schemas.microsoft.com/office/drawing/2010/main" val="0"/>
              </a:ext>
            </a:extLst>
          </a:blip>
          <a:srcRect r="91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atura vietturis 2">
            <a:extLst>
              <a:ext uri="{FF2B5EF4-FFF2-40B4-BE49-F238E27FC236}">
                <a16:creationId xmlns:a16="http://schemas.microsoft.com/office/drawing/2014/main" id="{12CC20AC-7428-43D0-8151-2CCFCB425659}"/>
              </a:ext>
            </a:extLst>
          </p:cNvPr>
          <p:cNvGraphicFramePr>
            <a:graphicFrameLocks noGrp="1"/>
          </p:cNvGraphicFramePr>
          <p:nvPr>
            <p:ph idx="1"/>
            <p:extLst>
              <p:ext uri="{D42A27DB-BD31-4B8C-83A1-F6EECF244321}">
                <p14:modId xmlns:p14="http://schemas.microsoft.com/office/powerpoint/2010/main" val="788061964"/>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700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17AA1C4-E554-48C3-9021-D0935E041681}"/>
              </a:ext>
            </a:extLst>
          </p:cNvPr>
          <p:cNvSpPr>
            <a:spLocks noGrp="1"/>
          </p:cNvSpPr>
          <p:nvPr>
            <p:ph type="title"/>
          </p:nvPr>
        </p:nvSpPr>
        <p:spPr>
          <a:xfrm>
            <a:off x="1171074" y="1396686"/>
            <a:ext cx="3240506" cy="4064628"/>
          </a:xfrm>
        </p:spPr>
        <p:txBody>
          <a:bodyPr>
            <a:normAutofit/>
          </a:bodyPr>
          <a:lstStyle/>
          <a:p>
            <a:r>
              <a:rPr lang="lv-LV" sz="4100" b="0" i="0" u="none" strike="noStrike" cap="small" noProof="0" dirty="0">
                <a:solidFill>
                  <a:srgbClr val="FFFFFF"/>
                </a:solidFill>
                <a:effectLst/>
              </a:rPr>
              <a:t>Vardarbības novēršana</a:t>
            </a:r>
            <a:br>
              <a:rPr lang="lv-LV" sz="4100" noProof="0" dirty="0">
                <a:solidFill>
                  <a:srgbClr val="FFFFFF"/>
                </a:solidFill>
              </a:rPr>
            </a:br>
            <a:endParaRPr lang="lv-LV" sz="4100" noProof="0" dirty="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3DCEC8A8-6033-43F2-BA05-0D4E62A4CD44}"/>
              </a:ext>
            </a:extLst>
          </p:cNvPr>
          <p:cNvSpPr>
            <a:spLocks noGrp="1"/>
          </p:cNvSpPr>
          <p:nvPr>
            <p:ph idx="1"/>
          </p:nvPr>
        </p:nvSpPr>
        <p:spPr>
          <a:xfrm>
            <a:off x="5370153" y="1526033"/>
            <a:ext cx="5536397" cy="4318176"/>
          </a:xfrm>
        </p:spPr>
        <p:txBody>
          <a:bodyPr>
            <a:normAutofit fontScale="92500" lnSpcReduction="10000"/>
          </a:bodyPr>
          <a:lstStyle/>
          <a:p>
            <a:r>
              <a:rPr lang="lv-LV" sz="2200" dirty="0"/>
              <a:t>Bērnudārzi un skolas arvien aktīvāk strādā pie </a:t>
            </a:r>
            <a:r>
              <a:rPr lang="lv-LV" sz="2200" dirty="0" err="1"/>
              <a:t>prevences</a:t>
            </a:r>
            <a:r>
              <a:rPr lang="lv-LV" sz="2200" dirty="0"/>
              <a:t> darba un sociālajiem pedagogiem ir aktīva sadarbība ar sociālo dienestu un policiju. Vecāki savukārt cenšas izvēlēties skolas, kurās, viņuprāt, bērniem ir mazāka iespēja ciest no citiem skolēniem un skolotājiem.</a:t>
            </a:r>
            <a:endParaRPr lang="lv-LV" sz="2200" noProof="0" dirty="0">
              <a:latin typeface="+mn-lt"/>
            </a:endParaRPr>
          </a:p>
          <a:p>
            <a:r>
              <a:rPr lang="lv-LV" sz="2200" noProof="0" dirty="0">
                <a:latin typeface="+mn-lt"/>
              </a:rPr>
              <a:t>Jauniešu centri un jauniešu grupas draudzēs gatavo aktivitātes un programmas, kas jauniešiem sniedz dažādas laika pavadīšanas un </a:t>
            </a:r>
            <a:r>
              <a:rPr lang="lv-LV" sz="2200" noProof="0" dirty="0" err="1">
                <a:latin typeface="+mn-lt"/>
              </a:rPr>
              <a:t>pašizaugsmes</a:t>
            </a:r>
            <a:r>
              <a:rPr lang="lv-LV" sz="2200" noProof="0" dirty="0">
                <a:latin typeface="+mn-lt"/>
              </a:rPr>
              <a:t> iespējas. Laika pavadīšanas telpa ir pieejama arī bibliotēkas telpās.</a:t>
            </a:r>
          </a:p>
          <a:p>
            <a:r>
              <a:rPr lang="lv-LV" sz="2200" noProof="0" dirty="0">
                <a:latin typeface="+mn-lt"/>
              </a:rPr>
              <a:t>Pašvaldība strādā pie apkārtējās vides uzlabošanas ar mērķi samazināt vandālismu bīstamās un nomaļās pilsētas vietās. Policija pastiprināti patrulē viņu identificētos riska punktos</a:t>
            </a:r>
            <a:r>
              <a:rPr lang="lv-LV" sz="2000" dirty="0"/>
              <a:t> pilsētā.</a:t>
            </a:r>
            <a:endParaRPr lang="lv-LV" sz="2200" noProof="0" dirty="0">
              <a:effectLst/>
              <a:latin typeface="+mn-lt"/>
            </a:endParaRPr>
          </a:p>
        </p:txBody>
      </p:sp>
    </p:spTree>
    <p:extLst>
      <p:ext uri="{BB962C8B-B14F-4D97-AF65-F5344CB8AC3E}">
        <p14:creationId xmlns:p14="http://schemas.microsoft.com/office/powerpoint/2010/main" val="410230694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Organic</Template>
  <TotalTime>0</TotalTime>
  <Words>1005</Words>
  <Application>Microsoft Office PowerPoint</Application>
  <PresentationFormat>Platekrāna</PresentationFormat>
  <Paragraphs>81</Paragraphs>
  <Slides>14</Slides>
  <Notes>11</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14</vt:i4>
      </vt:variant>
    </vt:vector>
  </HeadingPairs>
  <TitlesOfParts>
    <vt:vector size="19" baseType="lpstr">
      <vt:lpstr>Arial</vt:lpstr>
      <vt:lpstr>Arial Unicode MS</vt:lpstr>
      <vt:lpstr>Calibri</vt:lpstr>
      <vt:lpstr>Calibri Light</vt:lpstr>
      <vt:lpstr>Office dizains</vt:lpstr>
      <vt:lpstr>Kurzemes atskaite par lauka darbu.</vt:lpstr>
      <vt:lpstr>Pētījuma mērķi: </vt:lpstr>
      <vt:lpstr>Lauka darbs pašvaldībā</vt:lpstr>
      <vt:lpstr>Dzīve kopienā</vt:lpstr>
      <vt:lpstr>Priekšrocības</vt:lpstr>
      <vt:lpstr>Izaicinājumi</vt:lpstr>
      <vt:lpstr>Vardarbības iemesli cilvēku skatījumā </vt:lpstr>
      <vt:lpstr>Citi vardarbības iemesli cilvēku skatījumā </vt:lpstr>
      <vt:lpstr>Vardarbības novēršana </vt:lpstr>
      <vt:lpstr>Vardarbības novēršana </vt:lpstr>
      <vt:lpstr>Vardarbības novēršana kristiešu kopienās</vt:lpstr>
      <vt:lpstr>Secinājumi</vt:lpstr>
      <vt:lpstr>Secinājumi</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gender and tolerance to violence: mass media debate in Latvia</dc:title>
  <dc:creator>ilzemilze@outlook.com</dc:creator>
  <cp:lastModifiedBy>Kārlis Lakševics</cp:lastModifiedBy>
  <cp:revision>25</cp:revision>
  <dcterms:created xsi:type="dcterms:W3CDTF">2019-11-20T19:53:52Z</dcterms:created>
  <dcterms:modified xsi:type="dcterms:W3CDTF">2022-01-03T11:04:07Z</dcterms:modified>
</cp:coreProperties>
</file>